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995" r:id="rId1"/>
    <p:sldMasterId id="2147484007" r:id="rId2"/>
    <p:sldMasterId id="2147484019" r:id="rId3"/>
    <p:sldMasterId id="2147484043" r:id="rId4"/>
    <p:sldMasterId id="2147484055" r:id="rId5"/>
  </p:sldMasterIdLst>
  <p:notesMasterIdLst>
    <p:notesMasterId r:id="rId62"/>
  </p:notesMasterIdLst>
  <p:sldIdLst>
    <p:sldId id="256" r:id="rId6"/>
    <p:sldId id="337" r:id="rId7"/>
    <p:sldId id="301" r:id="rId8"/>
    <p:sldId id="302" r:id="rId9"/>
    <p:sldId id="338" r:id="rId10"/>
    <p:sldId id="257" r:id="rId11"/>
    <p:sldId id="258" r:id="rId12"/>
    <p:sldId id="259" r:id="rId13"/>
    <p:sldId id="260" r:id="rId14"/>
    <p:sldId id="274" r:id="rId15"/>
    <p:sldId id="339" r:id="rId16"/>
    <p:sldId id="308" r:id="rId17"/>
    <p:sldId id="309" r:id="rId18"/>
    <p:sldId id="310" r:id="rId19"/>
    <p:sldId id="311" r:id="rId20"/>
    <p:sldId id="312" r:id="rId21"/>
    <p:sldId id="313" r:id="rId22"/>
    <p:sldId id="314" r:id="rId23"/>
    <p:sldId id="315" r:id="rId24"/>
    <p:sldId id="316" r:id="rId25"/>
    <p:sldId id="317" r:id="rId26"/>
    <p:sldId id="318" r:id="rId27"/>
    <p:sldId id="319" r:id="rId28"/>
    <p:sldId id="320" r:id="rId29"/>
    <p:sldId id="321" r:id="rId30"/>
    <p:sldId id="322" r:id="rId31"/>
    <p:sldId id="286" r:id="rId32"/>
    <p:sldId id="328" r:id="rId33"/>
    <p:sldId id="340" r:id="rId34"/>
    <p:sldId id="329" r:id="rId35"/>
    <p:sldId id="330" r:id="rId36"/>
    <p:sldId id="331" r:id="rId37"/>
    <p:sldId id="332" r:id="rId38"/>
    <p:sldId id="333" r:id="rId39"/>
    <p:sldId id="334" r:id="rId40"/>
    <p:sldId id="294" r:id="rId41"/>
    <p:sldId id="341" r:id="rId42"/>
    <p:sldId id="342" r:id="rId43"/>
    <p:sldId id="343" r:id="rId44"/>
    <p:sldId id="299" r:id="rId45"/>
    <p:sldId id="345" r:id="rId46"/>
    <p:sldId id="346" r:id="rId47"/>
    <p:sldId id="347" r:id="rId48"/>
    <p:sldId id="351" r:id="rId49"/>
    <p:sldId id="352" r:id="rId50"/>
    <p:sldId id="350" r:id="rId51"/>
    <p:sldId id="348" r:id="rId52"/>
    <p:sldId id="353" r:id="rId53"/>
    <p:sldId id="355" r:id="rId54"/>
    <p:sldId id="356" r:id="rId55"/>
    <p:sldId id="354" r:id="rId56"/>
    <p:sldId id="357" r:id="rId57"/>
    <p:sldId id="344" r:id="rId58"/>
    <p:sldId id="358" r:id="rId59"/>
    <p:sldId id="359" r:id="rId60"/>
    <p:sldId id="360" r:id="rId61"/>
  </p:sldIdLst>
  <p:sldSz cx="12192000" cy="6858000"/>
  <p:notesSz cx="6858000" cy="9144000"/>
  <p:embeddedFontLst>
    <p:embeddedFont>
      <p:font typeface="Noto Sans CJK TC Bold" panose="020B0800000000000000" pitchFamily="34" charset="-120"/>
      <p:bold r:id="rId63"/>
    </p:embeddedFont>
    <p:embeddedFont>
      <p:font typeface="王漢宗中楷體注音" panose="040B0700000000000000" pitchFamily="82" charset="-120"/>
      <p:regular r:id="rId64"/>
    </p:embeddedFont>
    <p:embeddedFont>
      <p:font typeface="王漢宗中楷體破音一" panose="040B0700000000000000" pitchFamily="82" charset="-120"/>
      <p:regular r:id="rId65"/>
    </p:embeddedFont>
    <p:embeddedFont>
      <p:font typeface="王漢宗中楷體破音二" panose="040B0700000000000000" pitchFamily="82" charset="-120"/>
      <p:regular r:id="rId66"/>
    </p:embeddedFont>
    <p:embeddedFont>
      <p:font typeface="王漢宗中楷體破音三" panose="040B0700000000000000" pitchFamily="82" charset="-120"/>
      <p:regular r:id="rId67"/>
    </p:embeddedFont>
    <p:embeddedFont>
      <p:font typeface="微軟正黑體" panose="020B0604030504040204" pitchFamily="34" charset="-120"/>
      <p:regular r:id="rId68"/>
      <p:bold r:id="rId69"/>
    </p:embeddedFont>
    <p:embeddedFont>
      <p:font typeface="標楷體" panose="03000509000000000000" pitchFamily="65" charset="-120"/>
      <p:regular r:id="rId70"/>
    </p:embeddedFont>
  </p:embeddedFontLst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封面、教學提醒" id="{2C5059BD-4516-423A-9DB6-18A48C45D454}">
          <p14:sldIdLst>
            <p14:sldId id="256"/>
            <p14:sldId id="337"/>
          </p14:sldIdLst>
        </p14:section>
        <p14:section name="【第一節】安全上學我注意-1" id="{B052B63C-8172-4F04-BC90-51DBF3C14597}">
          <p14:sldIdLst>
            <p14:sldId id="301"/>
            <p14:sldId id="302"/>
            <p14:sldId id="338"/>
            <p14:sldId id="257"/>
            <p14:sldId id="258"/>
            <p14:sldId id="259"/>
            <p14:sldId id="260"/>
            <p14:sldId id="274"/>
            <p14:sldId id="339"/>
            <p14:sldId id="308"/>
            <p14:sldId id="309"/>
            <p14:sldId id="310"/>
            <p14:sldId id="311"/>
            <p14:sldId id="312"/>
            <p14:sldId id="313"/>
            <p14:sldId id="314"/>
            <p14:sldId id="315"/>
            <p14:sldId id="316"/>
            <p14:sldId id="317"/>
            <p14:sldId id="318"/>
            <p14:sldId id="319"/>
            <p14:sldId id="320"/>
            <p14:sldId id="321"/>
            <p14:sldId id="322"/>
            <p14:sldId id="286"/>
            <p14:sldId id="328"/>
            <p14:sldId id="340"/>
            <p14:sldId id="329"/>
            <p14:sldId id="330"/>
            <p14:sldId id="331"/>
            <p14:sldId id="332"/>
            <p14:sldId id="333"/>
            <p14:sldId id="334"/>
            <p14:sldId id="294"/>
            <p14:sldId id="341"/>
            <p14:sldId id="342"/>
            <p14:sldId id="343"/>
            <p14:sldId id="299"/>
          </p14:sldIdLst>
        </p14:section>
        <p14:section name="【第二節】安全上學我注意-2" id="{76341753-CE2A-499A-B37D-FBD9A450C646}">
          <p14:sldIdLst>
            <p14:sldId id="345"/>
            <p14:sldId id="346"/>
            <p14:sldId id="347"/>
            <p14:sldId id="351"/>
            <p14:sldId id="352"/>
            <p14:sldId id="350"/>
            <p14:sldId id="348"/>
            <p14:sldId id="353"/>
            <p14:sldId id="355"/>
            <p14:sldId id="356"/>
            <p14:sldId id="354"/>
            <p14:sldId id="357"/>
            <p14:sldId id="344"/>
            <p14:sldId id="358"/>
            <p14:sldId id="359"/>
            <p14:sldId id="36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27DB9"/>
    <a:srgbClr val="DC4347"/>
    <a:srgbClr val="C55A11"/>
    <a:srgbClr val="FFF6EB"/>
    <a:srgbClr val="D15A11"/>
    <a:srgbClr val="EB6513"/>
    <a:srgbClr val="ECF5E7"/>
    <a:srgbClr val="F2F8EE"/>
    <a:srgbClr val="FDF1E9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45" autoAdjust="0"/>
    <p:restoredTop sz="80672" autoAdjust="0"/>
  </p:normalViewPr>
  <p:slideViewPr>
    <p:cSldViewPr snapToGrid="0">
      <p:cViewPr varScale="1">
        <p:scale>
          <a:sx n="49" d="100"/>
          <a:sy n="49" d="100"/>
        </p:scale>
        <p:origin x="1088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63" Type="http://schemas.openxmlformats.org/officeDocument/2006/relationships/font" Target="fonts/font1.fntdata"/><Relationship Id="rId68" Type="http://schemas.openxmlformats.org/officeDocument/2006/relationships/font" Target="fonts/font6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66" Type="http://schemas.openxmlformats.org/officeDocument/2006/relationships/font" Target="fonts/font4.fntdata"/><Relationship Id="rId74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56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font" Target="fonts/font2.fntdata"/><Relationship Id="rId69" Type="http://schemas.openxmlformats.org/officeDocument/2006/relationships/font" Target="fonts/font7.fntdata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72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Relationship Id="rId67" Type="http://schemas.openxmlformats.org/officeDocument/2006/relationships/font" Target="fonts/font5.fntdata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notesMaster" Target="notesMasters/notesMaster1.xml"/><Relationship Id="rId70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font" Target="fonts/font3.fntdata"/><Relationship Id="rId73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34" Type="http://schemas.openxmlformats.org/officeDocument/2006/relationships/slide" Target="slides/slide29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7" Type="http://schemas.openxmlformats.org/officeDocument/2006/relationships/slide" Target="slides/slide2.xml"/><Relationship Id="rId7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3AC289-D6FA-4724-A3D5-6692774AB155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1EE299-A19F-4E4C-8D4F-4050861BBD1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632934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1EE299-A19F-4E4C-8D4F-4050861BBD13}" type="slidenum">
              <a:rPr lang="zh-TW" altLang="en-US" smtClean="0"/>
              <a:t>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380906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1EE299-A19F-4E4C-8D4F-4050861BBD13}" type="slidenum">
              <a:rPr lang="zh-TW" altLang="en-US" smtClean="0"/>
              <a:t>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996021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6" name="Google Shape;86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zh-TW" altLang="en-US" dirty="0"/>
              <a:t>教師可在投影片放映模式下，選擇活動進行方式：</a:t>
            </a:r>
            <a:endParaRPr lang="en-US" altLang="zh-TW" dirty="0"/>
          </a:p>
          <a:p>
            <a:pPr marL="228600" lvl="0" indent="-228600" algn="l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zh-TW" altLang="en-US" dirty="0"/>
              <a:t>點選左側</a:t>
            </a:r>
            <a:r>
              <a:rPr lang="en-US" altLang="zh-TW" dirty="0"/>
              <a:t>(</a:t>
            </a:r>
            <a:r>
              <a:rPr lang="zh-TW" altLang="en-US" dirty="0"/>
              <a:t>紅框白色箭頭</a:t>
            </a:r>
            <a:r>
              <a:rPr lang="en-US" altLang="zh-TW" dirty="0"/>
              <a:t>)</a:t>
            </a:r>
            <a:r>
              <a:rPr lang="zh-TW" altLang="en-US" dirty="0"/>
              <a:t>至</a:t>
            </a:r>
            <a:r>
              <a:rPr lang="en-US" altLang="zh-TW" dirty="0" err="1"/>
              <a:t>youtube</a:t>
            </a:r>
            <a:r>
              <a:rPr lang="zh-TW" altLang="en-US" dirty="0"/>
              <a:t>播放「走路上學去」有聲故事，若超連結失效，可複製以下連結</a:t>
            </a:r>
            <a:r>
              <a:rPr lang="en-US" altLang="zh-TW" dirty="0"/>
              <a:t>https://youtu.be/j2WdgHe1j44?si=SZrErIdD_R8psrJG</a:t>
            </a:r>
            <a:r>
              <a:rPr lang="zh-TW" altLang="en-US" dirty="0"/>
              <a:t>聽完故事後跳至簡報第</a:t>
            </a:r>
            <a:r>
              <a:rPr lang="en-US" altLang="zh-TW" dirty="0"/>
              <a:t>10</a:t>
            </a:r>
            <a:r>
              <a:rPr lang="zh-TW" altLang="en-US" dirty="0"/>
              <a:t>頁。</a:t>
            </a:r>
            <a:endParaRPr lang="en-US" altLang="zh-TW" dirty="0"/>
          </a:p>
          <a:p>
            <a:pPr marL="228600" lvl="0" indent="-228600" algn="l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zh-TW" altLang="en-US" dirty="0"/>
              <a:t>點選右側</a:t>
            </a:r>
            <a:r>
              <a:rPr lang="en-US" altLang="zh-TW" dirty="0"/>
              <a:t>(</a:t>
            </a:r>
            <a:r>
              <a:rPr lang="zh-TW" altLang="en-US" dirty="0"/>
              <a:t>故事圖</a:t>
            </a:r>
            <a:r>
              <a:rPr lang="en-US" altLang="zh-TW" dirty="0"/>
              <a:t>)</a:t>
            </a:r>
            <a:r>
              <a:rPr lang="zh-TW" altLang="en-US" dirty="0"/>
              <a:t>，跳至下頁簡報由教師自行說故事，或引導學生看圖說故事。</a:t>
            </a:r>
            <a:endParaRPr lang="en-US" altLang="zh-TW" dirty="0"/>
          </a:p>
        </p:txBody>
      </p:sp>
      <p:sp>
        <p:nvSpPr>
          <p:cNvPr id="87" name="Google Shape;87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altLang="zh-TW"/>
              <a:t>4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86751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+mj-lt"/>
              <a:buNone/>
            </a:pPr>
            <a:r>
              <a:rPr lang="zh-TW" altLang="en-US" dirty="0"/>
              <a:t>低年級學生通常會以店家來回答，如：經過超商、餐廳、飲料店等，請以學生的回答引導到主題。</a:t>
            </a:r>
            <a:endParaRPr lang="en-US" altLang="zh-TW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1EE299-A19F-4E4C-8D4F-4050861BBD13}" type="slidenum">
              <a:rPr lang="zh-TW" altLang="en-US" smtClean="0"/>
              <a:t>10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265609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zh-TW" altLang="en-US" dirty="0"/>
              <a:t>學生從前面的故事中認識常見的區域環境後，下一頁</a:t>
            </a:r>
            <a:r>
              <a:rPr lang="en-US" altLang="zh-TW" dirty="0"/>
              <a:t>ppt</a:t>
            </a:r>
            <a:r>
              <a:rPr lang="zh-TW" altLang="en-US" dirty="0"/>
              <a:t>將展示</a:t>
            </a:r>
            <a:r>
              <a:rPr lang="en-US" altLang="zh-TW" dirty="0"/>
              <a:t>【</a:t>
            </a:r>
            <a:r>
              <a:rPr lang="zh-TW" altLang="en-US" dirty="0"/>
              <a:t>附件</a:t>
            </a:r>
            <a:r>
              <a:rPr lang="en-US" altLang="zh-TW" dirty="0"/>
              <a:t>I-2 </a:t>
            </a:r>
            <a:r>
              <a:rPr lang="zh-TW" altLang="en-US" dirty="0"/>
              <a:t>交通環境</a:t>
            </a:r>
            <a:r>
              <a:rPr lang="en-US" altLang="zh-TW" dirty="0"/>
              <a:t>】</a:t>
            </a:r>
            <a:r>
              <a:rPr lang="zh-TW" altLang="en-US" dirty="0"/>
              <a:t>照片，包含：人行道、騎樓、天橋、地下道、十字路口、路口、無人行道之小巷弄、停車場出入口、公車站、路口轉彎處、斜坡轉彎道路等，共</a:t>
            </a:r>
            <a:r>
              <a:rPr lang="en-US" altLang="zh-TW" dirty="0"/>
              <a:t>15</a:t>
            </a:r>
            <a:r>
              <a:rPr lang="zh-TW" altLang="en-US" dirty="0"/>
              <a:t>張實際照片。</a:t>
            </a:r>
            <a:endParaRPr lang="en-US" altLang="zh-TW" dirty="0"/>
          </a:p>
          <a:p>
            <a:pPr marL="228600" indent="-228600">
              <a:buFont typeface="+mj-lt"/>
              <a:buAutoNum type="arabicPeriod"/>
            </a:pPr>
            <a:r>
              <a:rPr lang="zh-TW" altLang="en-US" dirty="0"/>
              <a:t>呈上，教師可依各校實際情形，選擇適合討論的區域照片，無須全部介紹，亦可自行拍攝校園周邊區域照片或以</a:t>
            </a:r>
            <a:r>
              <a:rPr lang="en-US" altLang="zh-TW" dirty="0"/>
              <a:t>google map</a:t>
            </a:r>
            <a:r>
              <a:rPr lang="zh-TW" altLang="en-US" dirty="0"/>
              <a:t>街景截圖呈現，更能貼近學生的生活經驗。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91EE299-A19F-4E4C-8D4F-4050861BBD13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20371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zh-TW" altLang="en-US" dirty="0"/>
              <a:t>教師展示社區、學校附近步行區域的照片（附件</a:t>
            </a:r>
            <a:r>
              <a:rPr lang="en-US" altLang="zh-TW" dirty="0"/>
              <a:t>I-2)</a:t>
            </a:r>
            <a:r>
              <a:rPr lang="zh-TW" altLang="en-US" dirty="0"/>
              <a:t>，並介紹各區域的名稱。如：人行道、騎樓、天橋、地下道、十字路口、路口、無人行道之小巷弄、停車場出入口、公車站、路口轉彎處、斜坡轉彎道路等。</a:t>
            </a:r>
            <a:endParaRPr lang="en-US" altLang="zh-TW" dirty="0"/>
          </a:p>
          <a:p>
            <a:pPr marL="228600" indent="-228600">
              <a:buFont typeface="+mj-lt"/>
              <a:buAutoNum type="arabicPeriod"/>
            </a:pPr>
            <a:r>
              <a:rPr lang="zh-TW" altLang="en-US" dirty="0"/>
              <a:t>交通環境照片教師可依照學校週邊環境選用，或自行拍照、</a:t>
            </a:r>
            <a:r>
              <a:rPr lang="en-US" altLang="zh-TW" dirty="0"/>
              <a:t>google map</a:t>
            </a:r>
            <a:r>
              <a:rPr lang="zh-TW" altLang="en-US" dirty="0"/>
              <a:t>街景截圖替換。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69BAC00-15AF-45FD-A5CC-166EF81A1571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50964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TW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69BAC00-15AF-45FD-A5CC-166EF81A1571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548651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69BAC00-15AF-45FD-A5CC-166EF81A1571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5858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69BAC00-15AF-45FD-A5CC-166EF81A1571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88243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69BAC00-15AF-45FD-A5CC-166EF81A1571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74785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1EE299-A19F-4E4C-8D4F-4050861BBD13}" type="slidenum">
              <a:rPr lang="zh-TW" altLang="en-US" smtClean="0"/>
              <a:t>25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705892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zh-TW" altLang="en-US" dirty="0"/>
              <a:t>教師展示「活動一」中學生發表之地點或</a:t>
            </a:r>
            <a:r>
              <a:rPr lang="en-US" altLang="zh-TW" dirty="0"/>
              <a:t>【</a:t>
            </a:r>
            <a:r>
              <a:rPr lang="zh-TW" altLang="en-US" dirty="0"/>
              <a:t>附件</a:t>
            </a:r>
            <a:r>
              <a:rPr lang="en-US" altLang="zh-TW" dirty="0"/>
              <a:t>I-2 </a:t>
            </a:r>
            <a:r>
              <a:rPr lang="zh-TW" altLang="en-US" dirty="0"/>
              <a:t>交通環境</a:t>
            </a:r>
            <a:r>
              <a:rPr lang="en-US" altLang="zh-TW" dirty="0"/>
              <a:t>】</a:t>
            </a:r>
            <a:r>
              <a:rPr lang="zh-TW" altLang="en-US" dirty="0"/>
              <a:t>。</a:t>
            </a:r>
            <a:endParaRPr lang="en-US" altLang="zh-TW" dirty="0"/>
          </a:p>
          <a:p>
            <a:pPr marL="228600" indent="-228600">
              <a:buFont typeface="+mj-lt"/>
              <a:buAutoNum type="arabicPeriod"/>
            </a:pPr>
            <a:r>
              <a:rPr lang="zh-TW" altLang="en-US" dirty="0"/>
              <a:t>簡報接下來將以展示</a:t>
            </a:r>
            <a:r>
              <a:rPr lang="en-US" altLang="zh-TW" dirty="0"/>
              <a:t>【</a:t>
            </a:r>
            <a:r>
              <a:rPr lang="zh-TW" altLang="en-US" dirty="0"/>
              <a:t>附件</a:t>
            </a:r>
            <a:r>
              <a:rPr lang="en-US" altLang="zh-TW" dirty="0"/>
              <a:t>I-2 </a:t>
            </a:r>
            <a:r>
              <a:rPr lang="zh-TW" altLang="en-US" dirty="0"/>
              <a:t>交通環境</a:t>
            </a:r>
            <a:r>
              <a:rPr lang="en-US" altLang="zh-TW" dirty="0"/>
              <a:t>】</a:t>
            </a:r>
            <a:r>
              <a:rPr lang="zh-TW" altLang="en-US" dirty="0"/>
              <a:t>照片為呈現方式。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1EE299-A19F-4E4C-8D4F-4050861BBD13}" type="slidenum">
              <a:rPr lang="zh-TW" altLang="en-US" smtClean="0"/>
              <a:t>27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151394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zh-TW" altLang="en-US" dirty="0"/>
              <a:t>教師進行討論時可將簡報再回到前面圖片，引導學生回答。</a:t>
            </a:r>
            <a:endParaRPr lang="en-US" altLang="zh-TW" dirty="0"/>
          </a:p>
          <a:p>
            <a:pPr marL="228600" indent="-228600">
              <a:buFont typeface="+mj-lt"/>
              <a:buAutoNum type="arabicPeriod"/>
            </a:pPr>
            <a:r>
              <a:rPr lang="zh-TW" altLang="en-US" dirty="0"/>
              <a:t>教師運用分類及學生回答的結果，引導學生思考，哪些因素會影響步行區域的安全（如：是否為行人專用？車輛多寡？是否有號誌及標誌設施？是否有人員指揮交通？），歸納班級對於安全與不安全行走的的定義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91EE299-A19F-4E4C-8D4F-4050861BBD13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519626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91EE299-A19F-4E4C-8D4F-4050861BBD13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22681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走在人行道</a:t>
            </a:r>
            <a:r>
              <a:rPr lang="en-US" altLang="zh-TW" dirty="0"/>
              <a:t>vs.</a:t>
            </a:r>
            <a:r>
              <a:rPr lang="zh-TW" altLang="en-US" dirty="0"/>
              <a:t>走在車道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69BAC00-15AF-45FD-A5CC-166EF81A1571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637834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走在行人穿越道線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vs.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走在無標線的路段</a:t>
            </a:r>
            <a:endParaRPr lang="zh-TW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69BAC00-15AF-45FD-A5CC-166EF81A1571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138992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走在騎樓</a:t>
            </a:r>
            <a:r>
              <a:rPr lang="en-US" altLang="zh-TW" dirty="0"/>
              <a:t>vs.</a:t>
            </a:r>
            <a:r>
              <a:rPr lang="zh-TW" altLang="en-US" dirty="0"/>
              <a:t>走在車道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69BAC00-15AF-45FD-A5CC-166EF81A1571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6411805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走在天橋</a:t>
            </a:r>
            <a:r>
              <a:rPr lang="en-US" altLang="zh-TW" dirty="0"/>
              <a:t>vs.</a:t>
            </a:r>
            <a:r>
              <a:rPr lang="zh-TW" altLang="en-US" dirty="0"/>
              <a:t>走在無標線路口</a:t>
            </a:r>
            <a:r>
              <a:rPr lang="en-US" altLang="zh-TW" dirty="0"/>
              <a:t>(</a:t>
            </a:r>
            <a:r>
              <a:rPr lang="zh-TW" altLang="en-US" dirty="0"/>
              <a:t>直接橫越</a:t>
            </a:r>
            <a:r>
              <a:rPr lang="en-US" altLang="zh-TW" dirty="0"/>
              <a:t>)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69BAC00-15AF-45FD-A5CC-166EF81A1571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520398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走在有導護的地方</a:t>
            </a:r>
            <a:r>
              <a:rPr lang="en-US" altLang="zh-TW" dirty="0"/>
              <a:t>vs.</a:t>
            </a:r>
            <a:r>
              <a:rPr lang="zh-TW" altLang="en-US" dirty="0"/>
              <a:t>走在無導護的地方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69BAC00-15AF-45FD-A5CC-166EF81A1571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817711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靠遠離車道的一邊行走</a:t>
            </a:r>
            <a:r>
              <a:rPr lang="en-US" altLang="zh-TW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vs.</a:t>
            </a:r>
            <a:r>
              <a:rPr lang="zh-TW" alt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走在馬路中間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69BAC00-15AF-45FD-A5CC-166EF81A1571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804363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1EE299-A19F-4E4C-8D4F-4050861BBD13}" type="slidenum">
              <a:rPr lang="zh-TW" altLang="en-US" smtClean="0"/>
              <a:t>36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9997688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91EE299-A19F-4E4C-8D4F-4050861BBD13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078187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91EE299-A19F-4E4C-8D4F-4050861BBD13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5725898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91EE299-A19F-4E4C-8D4F-4050861BBD13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431369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教師可與學生共同設計短語，加深學生對於課程印象。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1EE299-A19F-4E4C-8D4F-4050861BBD13}" type="slidenum">
              <a:rPr lang="zh-TW" altLang="en-US" smtClean="0"/>
              <a:t>40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3086623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6" name="Google Shape;86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zh-TW" altLang="en-US" dirty="0"/>
              <a:t>教師點選左側</a:t>
            </a:r>
            <a:r>
              <a:rPr lang="en-US" altLang="zh-TW" dirty="0"/>
              <a:t>(</a:t>
            </a:r>
            <a:r>
              <a:rPr lang="zh-TW" altLang="en-US" dirty="0"/>
              <a:t>紅框白色箭頭</a:t>
            </a:r>
            <a:r>
              <a:rPr lang="en-US" altLang="zh-TW" dirty="0"/>
              <a:t>)</a:t>
            </a:r>
            <a:r>
              <a:rPr lang="zh-TW" altLang="en-US" dirty="0"/>
              <a:t>至</a:t>
            </a:r>
            <a:r>
              <a:rPr lang="en-US" altLang="zh-TW" dirty="0" err="1"/>
              <a:t>youtube</a:t>
            </a:r>
            <a:r>
              <a:rPr lang="zh-TW" altLang="en-US" dirty="0"/>
              <a:t>播放「安全的地方不安全」有聲故事</a:t>
            </a:r>
            <a:endParaRPr lang="en-US" altLang="zh-TW" dirty="0"/>
          </a:p>
          <a:p>
            <a:pPr marL="228600" lvl="0" indent="-228600" algn="l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zh-TW" altLang="en-US" dirty="0"/>
              <a:t>若超連結失效，可複製以下連結</a:t>
            </a:r>
            <a:r>
              <a:rPr lang="en-US" altLang="zh-TW" dirty="0"/>
              <a:t>https://youtu.be/JBZqAZRA5BA?si=xre2qXRaLxcK6YFW</a:t>
            </a:r>
          </a:p>
        </p:txBody>
      </p:sp>
      <p:sp>
        <p:nvSpPr>
          <p:cNvPr id="87" name="Google Shape;87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69122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6" name="Google Shape;86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altLang="zh-TW" dirty="0"/>
          </a:p>
        </p:txBody>
      </p:sp>
      <p:sp>
        <p:nvSpPr>
          <p:cNvPr id="87" name="Google Shape;87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277313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6" name="Google Shape;86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zh-TW" altLang="en-US" dirty="0"/>
              <a:t>本頁簡報展示</a:t>
            </a:r>
            <a:r>
              <a:rPr lang="en-US" altLang="zh-TW" dirty="0"/>
              <a:t>【</a:t>
            </a:r>
            <a:r>
              <a:rPr lang="zh-TW" altLang="en-US" dirty="0"/>
              <a:t>附件</a:t>
            </a:r>
            <a:r>
              <a:rPr lang="en-US" altLang="zh-TW" dirty="0"/>
              <a:t>I-5 </a:t>
            </a:r>
            <a:r>
              <a:rPr lang="zh-TW" altLang="en-US" dirty="0"/>
              <a:t>人行道和騎樓被占用</a:t>
            </a:r>
            <a:r>
              <a:rPr lang="en-US" altLang="zh-TW" dirty="0"/>
              <a:t>】</a:t>
            </a:r>
            <a:r>
              <a:rPr lang="zh-TW" altLang="en-US" dirty="0"/>
              <a:t>照片</a:t>
            </a:r>
            <a:endParaRPr lang="en-US" altLang="zh-TW" dirty="0"/>
          </a:p>
        </p:txBody>
      </p:sp>
      <p:sp>
        <p:nvSpPr>
          <p:cNvPr id="87" name="Google Shape;87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9963354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6" name="Google Shape;86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altLang="zh-TW" dirty="0"/>
          </a:p>
        </p:txBody>
      </p:sp>
      <p:sp>
        <p:nvSpPr>
          <p:cNvPr id="87" name="Google Shape;87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721488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6" name="Google Shape;86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altLang="zh-TW" dirty="0"/>
          </a:p>
        </p:txBody>
      </p:sp>
      <p:sp>
        <p:nvSpPr>
          <p:cNvPr id="87" name="Google Shape;87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027584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6" name="Google Shape;86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altLang="zh-TW" dirty="0"/>
          </a:p>
        </p:txBody>
      </p:sp>
      <p:sp>
        <p:nvSpPr>
          <p:cNvPr id="87" name="Google Shape;87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207175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6" name="Google Shape;86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zh-TW" altLang="en-US" dirty="0"/>
              <a:t>教師點選左側</a:t>
            </a:r>
            <a:r>
              <a:rPr lang="en-US" altLang="zh-TW" dirty="0"/>
              <a:t>(</a:t>
            </a:r>
            <a:r>
              <a:rPr lang="zh-TW" altLang="en-US" dirty="0"/>
              <a:t>紅框白色箭頭</a:t>
            </a:r>
            <a:r>
              <a:rPr lang="en-US" altLang="zh-TW" dirty="0"/>
              <a:t>)</a:t>
            </a:r>
            <a:r>
              <a:rPr lang="zh-TW" altLang="en-US" dirty="0"/>
              <a:t>至</a:t>
            </a:r>
            <a:r>
              <a:rPr lang="en-US" altLang="zh-TW" dirty="0" err="1"/>
              <a:t>youtube</a:t>
            </a:r>
            <a:r>
              <a:rPr lang="zh-TW" altLang="en-US" dirty="0"/>
              <a:t>播放新聞影片，秒數</a:t>
            </a:r>
            <a:r>
              <a:rPr lang="en-US" altLang="zh-TW" dirty="0"/>
              <a:t>00:59-01:44</a:t>
            </a:r>
          </a:p>
          <a:p>
            <a:pPr marL="228600" lvl="0" indent="-228600" algn="l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zh-TW" altLang="en-US" dirty="0"/>
              <a:t>若影片超連結失效，可複製網址</a:t>
            </a:r>
            <a:r>
              <a:rPr lang="en-US" altLang="zh-TW" dirty="0"/>
              <a:t>https://youtu.be/b8PV9SElAjg?si=5a3RxSzL2rVZnnE2&amp;t=59</a:t>
            </a:r>
          </a:p>
        </p:txBody>
      </p:sp>
      <p:sp>
        <p:nvSpPr>
          <p:cNvPr id="87" name="Google Shape;87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91655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+mj-lt"/>
              <a:buNone/>
            </a:pPr>
            <a:r>
              <a:rPr lang="zh-TW" altLang="en-US" dirty="0"/>
              <a:t>教師可準備兩面鏡子， 請兩名同學拿著， 站在車頭同學兩側， 模擬車輛的後照鏡。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91EE299-A19F-4E4C-8D4F-4050861BBD13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373384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+mj-lt"/>
              <a:buNone/>
            </a:pP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91EE299-A19F-4E4C-8D4F-4050861BBD13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50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157410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6" name="Google Shape;86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indent="-228600">
              <a:buFont typeface="+mj-lt"/>
              <a:buAutoNum type="arabicPeriod"/>
            </a:pPr>
            <a:r>
              <a:rPr lang="zh-TW" altLang="en-US" dirty="0"/>
              <a:t>若學生對於駕駛看不見的地方仍有疑問，教師可視情況播放</a:t>
            </a:r>
            <a:r>
              <a:rPr lang="en-US" altLang="zh-TW" dirty="0"/>
              <a:t>POLI</a:t>
            </a:r>
            <a:r>
              <a:rPr lang="zh-TW" altLang="en-US" dirty="0"/>
              <a:t>影片作為補充。</a:t>
            </a:r>
            <a:endParaRPr lang="en-US" altLang="zh-TW" dirty="0"/>
          </a:p>
          <a:p>
            <a:pPr marL="228600" indent="-228600">
              <a:buFont typeface="+mj-lt"/>
              <a:buAutoNum type="arabicPeriod"/>
            </a:pPr>
            <a:r>
              <a:rPr lang="zh-TW" altLang="en-US" dirty="0"/>
              <a:t>點選播放紐播放影片，影片時間為</a:t>
            </a:r>
            <a:r>
              <a:rPr lang="en-US" altLang="zh-TW" dirty="0"/>
              <a:t>02:50-05:17</a:t>
            </a:r>
          </a:p>
          <a:p>
            <a:pPr marL="228600" indent="-228600">
              <a:buFont typeface="+mj-lt"/>
              <a:buAutoNum type="arabicPeriod"/>
            </a:pPr>
            <a:r>
              <a:rPr lang="zh-TW" altLang="en-US" dirty="0"/>
              <a:t>若影片超連結失效，可複製網址</a:t>
            </a:r>
            <a:r>
              <a:rPr lang="en-US" altLang="zh-TW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https://youtu.be/VIdkPTPh5z8?si=f3PTw6ImqDoYGL-C&amp;t=169</a:t>
            </a:r>
          </a:p>
        </p:txBody>
      </p:sp>
      <p:sp>
        <p:nvSpPr>
          <p:cNvPr id="87" name="Google Shape;87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51</a:t>
            </a:fld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2622973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91EE299-A19F-4E4C-8D4F-4050861BBD13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52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167481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zh-TW" altLang="en-US" dirty="0"/>
              <a:t>點選圖片播放，影片時間為</a:t>
            </a:r>
            <a:r>
              <a:rPr lang="en-US" altLang="zh-TW" dirty="0"/>
              <a:t>01:53-11:23</a:t>
            </a:r>
          </a:p>
          <a:p>
            <a:pPr marL="228600" indent="-228600">
              <a:buFont typeface="+mj-lt"/>
              <a:buAutoNum type="arabicPeriod"/>
            </a:pPr>
            <a:r>
              <a:rPr lang="zh-TW" altLang="en-US" dirty="0"/>
              <a:t>影片有多種情境，教師可依各校實際情形選用。</a:t>
            </a:r>
            <a:endParaRPr lang="en-US" altLang="zh-TW" dirty="0"/>
          </a:p>
          <a:p>
            <a:pPr marL="228600" indent="-228600">
              <a:buFont typeface="+mj-lt"/>
              <a:buAutoNum type="arabicPeriod"/>
            </a:pPr>
            <a:r>
              <a:rPr lang="zh-TW" altLang="en-US" dirty="0"/>
              <a:t>若影片超連結失效，可複製網址</a:t>
            </a:r>
            <a:r>
              <a:rPr lang="en-US" altLang="zh-TW" dirty="0"/>
              <a:t>https://youtu.be/oLE2zoco6fA?si=rKCcAZMHM9BpbDAG&amp;t=109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91EE299-A19F-4E4C-8D4F-4050861BBD13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54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859804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1EE299-A19F-4E4C-8D4F-4050861BBD13}" type="slidenum">
              <a:rPr lang="zh-TW" altLang="en-US" smtClean="0"/>
              <a:t>55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559720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教師可與學生共同設計短語，加深學生對於課程印象。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91EE299-A19F-4E4C-8D4F-4050861BBD13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56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88285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按一下以編輯母片副標題樣式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7334B-8964-4A4A-ABD4-02254D07AEE3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F0DE7-4F8C-4F64-AD65-B76AFA90708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90081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7334B-8964-4A4A-ABD4-02254D07AEE3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F0DE7-4F8C-4F64-AD65-B76AFA90708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8152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7334B-8964-4A4A-ABD4-02254D07AEE3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F0DE7-4F8C-4F64-AD65-B76AFA90708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286687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7334B-8964-4A4A-ABD4-02254D07AEE3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F0DE7-4F8C-4F64-AD65-B76AFA90708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1511533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7334B-8964-4A4A-ABD4-02254D07AEE3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F0DE7-4F8C-4F64-AD65-B76AFA90708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1936312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7334B-8964-4A4A-ABD4-02254D07AEE3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F0DE7-4F8C-4F64-AD65-B76AFA90708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73444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7334B-8964-4A4A-ABD4-02254D07AEE3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F0DE7-4F8C-4F64-AD65-B76AFA90708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84410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7334B-8964-4A4A-ABD4-02254D07AEE3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F0DE7-4F8C-4F64-AD65-B76AFA90708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0403773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7334B-8964-4A4A-ABD4-02254D07AEE3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F0DE7-4F8C-4F64-AD65-B76AFA90708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68399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7334B-8964-4A4A-ABD4-02254D07AEE3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F0DE7-4F8C-4F64-AD65-B76AFA90708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20825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7334B-8964-4A4A-ABD4-02254D07AEE3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F0DE7-4F8C-4F64-AD65-B76AFA90708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862037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1679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7063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67748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97595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47276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96658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76229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1461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82109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2398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115339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33700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908937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09214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421103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35030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699913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78184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57513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801370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419975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640400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30549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926227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999818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999483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662606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101641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008585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605195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66664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543268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097122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90C1C8F-6551-0F2C-9A17-D390A456A8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7DB978EF-CB92-2475-3FDA-FE95511C77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按一下以編輯母片子標題樣式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B8DC4159-0C00-6138-BA9B-E98317716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ECB1-A056-447D-8AAB-C6EB36CFA101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4F75E893-3C0A-DAEF-FD63-1D3F56189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F827105C-E499-294A-A937-726D638A2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C77AF-1106-41F4-83FE-C304A94772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0247718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DF29B3D6-874F-8227-A670-4D6E04BA82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A6688CD1-663B-E371-369E-53C107800C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08E5FB7F-C14F-71E4-FDFD-6C495B9E6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ECB1-A056-447D-8AAB-C6EB36CFA101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E0CF77CC-0CFC-2EE4-C3A8-171A76A85D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7C704C73-528B-4712-9D0C-E040FAE79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C77AF-1106-41F4-83FE-C304A94772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0709894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C1F6B57-9000-762C-4A91-DA3F424DF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649004D9-6932-BD0B-9977-120E9C0B8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ABBD6F33-5844-9C9C-7069-19BDF000B2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ECB1-A056-447D-8AAB-C6EB36CFA101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274B57CD-F6BF-1F95-E490-5DD57DB780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7BC768B8-E281-DCEB-C86A-17091A569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C77AF-1106-41F4-83FE-C304A94772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5289272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EC32B8A-67E2-51D3-D3D5-2ED36F638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CFD5E522-E190-2D18-DB27-C406C04894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BBAA8E0C-2063-38EC-BE61-AFABD43E9E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B0CC3147-AFEC-18A7-8CDE-94069145A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ECB1-A056-447D-8AAB-C6EB36CFA101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9A47E877-0DCF-6BC5-E3C0-6B67D47F6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352EAE3D-2049-10D6-DA8E-EEA4362AD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C77AF-1106-41F4-83FE-C304A94772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1882158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862374F0-6EBF-FA7B-8959-E3124A97A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34F09A00-B9D1-6499-CA2F-BA94E2EDEC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77231E10-5771-A362-5E5E-477E5236F5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文字版面配置區 4">
            <a:extLst>
              <a:ext uri="{FF2B5EF4-FFF2-40B4-BE49-F238E27FC236}">
                <a16:creationId xmlns:a16="http://schemas.microsoft.com/office/drawing/2014/main" id="{D723FD57-43B6-95AA-97F3-0FCC4232D9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內容版面配置區 5">
            <a:extLst>
              <a:ext uri="{FF2B5EF4-FFF2-40B4-BE49-F238E27FC236}">
                <a16:creationId xmlns:a16="http://schemas.microsoft.com/office/drawing/2014/main" id="{745D39E7-504E-BA06-37E4-E3E19DBB50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7" name="日期版面配置區 6">
            <a:extLst>
              <a:ext uri="{FF2B5EF4-FFF2-40B4-BE49-F238E27FC236}">
                <a16:creationId xmlns:a16="http://schemas.microsoft.com/office/drawing/2014/main" id="{1A282003-C96C-2F12-9699-1ACF8CC0B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ECB1-A056-447D-8AAB-C6EB36CFA101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8" name="頁尾版面配置區 7">
            <a:extLst>
              <a:ext uri="{FF2B5EF4-FFF2-40B4-BE49-F238E27FC236}">
                <a16:creationId xmlns:a16="http://schemas.microsoft.com/office/drawing/2014/main" id="{AE9773A2-5FA4-67E4-457D-D33E6F0523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>
            <a:extLst>
              <a:ext uri="{FF2B5EF4-FFF2-40B4-BE49-F238E27FC236}">
                <a16:creationId xmlns:a16="http://schemas.microsoft.com/office/drawing/2014/main" id="{1EF8D37E-5622-955F-6E76-F05D76C52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C77AF-1106-41F4-83FE-C304A94772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6761785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FBAAF3CF-0E19-0835-2D46-D666AA630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日期版面配置區 2">
            <a:extLst>
              <a:ext uri="{FF2B5EF4-FFF2-40B4-BE49-F238E27FC236}">
                <a16:creationId xmlns:a16="http://schemas.microsoft.com/office/drawing/2014/main" id="{4ACFC93F-9FAF-1AFE-C270-754753160D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ECB1-A056-447D-8AAB-C6EB36CFA101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9B9CB392-11E1-2C2D-106C-7CCD0CF3B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D1150DF6-7926-D9D4-DE9A-973D4AEB7A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C77AF-1106-41F4-83FE-C304A94772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634996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>
            <a:extLst>
              <a:ext uri="{FF2B5EF4-FFF2-40B4-BE49-F238E27FC236}">
                <a16:creationId xmlns:a16="http://schemas.microsoft.com/office/drawing/2014/main" id="{8139C455-9304-D4ED-BC26-B17CB0050D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ECB1-A056-447D-8AAB-C6EB36CFA101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3" name="頁尾版面配置區 2">
            <a:extLst>
              <a:ext uri="{FF2B5EF4-FFF2-40B4-BE49-F238E27FC236}">
                <a16:creationId xmlns:a16="http://schemas.microsoft.com/office/drawing/2014/main" id="{1C732F4F-F16E-846F-FA1F-75983C3511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F4FAAD27-4EE2-04C0-CD5E-7A95BAA50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C77AF-1106-41F4-83FE-C304A94772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0372997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輔助字幕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6614C8D-C24F-F7B7-657C-B703527F9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9E6BC05A-BF73-93FA-6C22-89AC77C4BF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B906DAE2-4913-0983-17CF-2294B1EF1C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8759E219-D51A-F7FA-C02E-D5376B45BE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ECB1-A056-447D-8AAB-C6EB36CFA101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78FB4250-424B-2B8D-5F3B-A975ACCBD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451FF049-5044-A593-7597-171548AF1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C77AF-1106-41F4-83FE-C304A94772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3998250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輔助字幕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1CDC045-EC46-FFFC-0BBA-6E235C5AE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圖片版面配置區 2">
            <a:extLst>
              <a:ext uri="{FF2B5EF4-FFF2-40B4-BE49-F238E27FC236}">
                <a16:creationId xmlns:a16="http://schemas.microsoft.com/office/drawing/2014/main" id="{97CF128E-25B2-B13E-859D-9C4EB3C885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D75F277C-45B4-C2AA-7239-B234291572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BD465624-8844-D603-1DDB-6F4D574D63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ECB1-A056-447D-8AAB-C6EB36CFA101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3399ECD3-15D5-B913-DBB2-25F6E4324A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6F0D58B4-5878-1443-D62A-53190A483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C77AF-1106-41F4-83FE-C304A94772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902888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1115C562-E8D9-3780-C9A0-1044948D2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id="{83A3B98F-42DC-56BE-81AE-C388C5DA25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7F9C90A9-3E39-06CA-C4E4-4EAE0778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ECB1-A056-447D-8AAB-C6EB36CFA101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07AE3DBF-831B-1FF3-A2FD-F3EE61BC4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E4D6F63C-8716-471D-C71C-A01E7E0C2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C77AF-1106-41F4-83FE-C304A94772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6787188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>
            <a:extLst>
              <a:ext uri="{FF2B5EF4-FFF2-40B4-BE49-F238E27FC236}">
                <a16:creationId xmlns:a16="http://schemas.microsoft.com/office/drawing/2014/main" id="{F4547B03-230F-EA27-D251-B5444BD4DC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id="{522A4B95-95DA-B0DC-85F5-ABE34D4AB3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7B9360E9-D447-5A50-60AA-655E1779D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ECB1-A056-447D-8AAB-C6EB36CFA101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B1186E81-8B4D-3D37-7211-99888CD660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C7FF8AC1-4716-D712-5309-C4307052B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C77AF-1106-41F4-83FE-C304A94772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84827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77334B-8964-4A4A-ABD4-02254D07AEE3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7F0DE7-4F8C-4F64-AD65-B76AFA90708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56353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6" r:id="rId1"/>
    <p:sldLayoutId id="2147483997" r:id="rId2"/>
    <p:sldLayoutId id="2147483998" r:id="rId3"/>
    <p:sldLayoutId id="2147483999" r:id="rId4"/>
    <p:sldLayoutId id="2147484000" r:id="rId5"/>
    <p:sldLayoutId id="2147484001" r:id="rId6"/>
    <p:sldLayoutId id="2147484002" r:id="rId7"/>
    <p:sldLayoutId id="2147484003" r:id="rId8"/>
    <p:sldLayoutId id="2147484004" r:id="rId9"/>
    <p:sldLayoutId id="2147484005" r:id="rId10"/>
    <p:sldLayoutId id="214748400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1939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8" r:id="rId1"/>
    <p:sldLayoutId id="2147484009" r:id="rId2"/>
    <p:sldLayoutId id="2147484010" r:id="rId3"/>
    <p:sldLayoutId id="2147484011" r:id="rId4"/>
    <p:sldLayoutId id="2147484012" r:id="rId5"/>
    <p:sldLayoutId id="2147484013" r:id="rId6"/>
    <p:sldLayoutId id="2147484014" r:id="rId7"/>
    <p:sldLayoutId id="2147484015" r:id="rId8"/>
    <p:sldLayoutId id="2147484016" r:id="rId9"/>
    <p:sldLayoutId id="2147484017" r:id="rId10"/>
    <p:sldLayoutId id="214748401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654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0" r:id="rId1"/>
    <p:sldLayoutId id="2147484021" r:id="rId2"/>
    <p:sldLayoutId id="2147484022" r:id="rId3"/>
    <p:sldLayoutId id="2147484023" r:id="rId4"/>
    <p:sldLayoutId id="2147484024" r:id="rId5"/>
    <p:sldLayoutId id="2147484025" r:id="rId6"/>
    <p:sldLayoutId id="2147484026" r:id="rId7"/>
    <p:sldLayoutId id="2147484027" r:id="rId8"/>
    <p:sldLayoutId id="2147484028" r:id="rId9"/>
    <p:sldLayoutId id="2147484029" r:id="rId10"/>
    <p:sldLayoutId id="214748403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407443-A07C-475D-AB7C-ED2167F33D9D}" type="datetimeFigureOut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2024/1/9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375071-B543-45E0-9207-812B120731EF}" type="slidenum">
              <a:rPr lang="zh-TW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TW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0047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4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>
            <a:extLst>
              <a:ext uri="{FF2B5EF4-FFF2-40B4-BE49-F238E27FC236}">
                <a16:creationId xmlns:a16="http://schemas.microsoft.com/office/drawing/2014/main" id="{28F466F1-D626-FCED-9826-619C6AA8B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F1ADFDC7-49D7-8B65-0738-F1112A089C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D078757A-A10F-A6A1-4ED1-66649DB2BB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5FECB1-A056-447D-8AAB-C6EB36CFA101}" type="datetimeFigureOut">
              <a:rPr lang="zh-TW" altLang="en-US" smtClean="0"/>
              <a:t>2024/1/9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00E60937-CFA3-CAB7-244F-3E2F2EC5F1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D4CBC2F3-E9E6-6C72-97EC-92FF6BB4BA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4C77AF-1106-41F4-83FE-C304A94772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00684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6" r:id="rId1"/>
    <p:sldLayoutId id="2147484057" r:id="rId2"/>
    <p:sldLayoutId id="2147484058" r:id="rId3"/>
    <p:sldLayoutId id="2147484059" r:id="rId4"/>
    <p:sldLayoutId id="2147484060" r:id="rId5"/>
    <p:sldLayoutId id="2147484061" r:id="rId6"/>
    <p:sldLayoutId id="2147484062" r:id="rId7"/>
    <p:sldLayoutId id="2147484063" r:id="rId8"/>
    <p:sldLayoutId id="2147484064" r:id="rId9"/>
    <p:sldLayoutId id="2147484065" r:id="rId10"/>
    <p:sldLayoutId id="214748406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inyurl.com/273ncd3y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j2WdgHe1j44?si=SZrErIdD_R8psrJG" TargetMode="External"/><Relationship Id="rId7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slide" Target="slide5.xml"/><Relationship Id="rId5" Type="http://schemas.openxmlformats.org/officeDocument/2006/relationships/slide" Target="slide10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2.xml"/><Relationship Id="rId5" Type="http://schemas.openxmlformats.org/officeDocument/2006/relationships/image" Target="../media/image32.png"/><Relationship Id="rId4" Type="http://schemas.microsoft.com/office/2007/relationships/hdphoto" Target="../media/hdphoto1.wdp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43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em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youtu.be/JBZqAZRA5BA?si=xre2qXRaLxcK6YFW" TargetMode="External"/><Relationship Id="rId4" Type="http://schemas.openxmlformats.org/officeDocument/2006/relationships/image" Target="../media/image46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9.JPG"/><Relationship Id="rId4" Type="http://schemas.openxmlformats.org/officeDocument/2006/relationships/image" Target="../media/image48.JP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svg"/><Relationship Id="rId13" Type="http://schemas.openxmlformats.org/officeDocument/2006/relationships/image" Target="../media/image60.pn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12" Type="http://schemas.openxmlformats.org/officeDocument/2006/relationships/image" Target="../media/image59.sv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3.svg"/><Relationship Id="rId11" Type="http://schemas.openxmlformats.org/officeDocument/2006/relationships/image" Target="../media/image58.png"/><Relationship Id="rId5" Type="http://schemas.openxmlformats.org/officeDocument/2006/relationships/image" Target="../media/image52.png"/><Relationship Id="rId10" Type="http://schemas.openxmlformats.org/officeDocument/2006/relationships/image" Target="../media/image57.svg"/><Relationship Id="rId4" Type="http://schemas.openxmlformats.org/officeDocument/2006/relationships/image" Target="../media/image51.svg"/><Relationship Id="rId9" Type="http://schemas.openxmlformats.org/officeDocument/2006/relationships/image" Target="../media/image56.png"/><Relationship Id="rId14" Type="http://schemas.openxmlformats.org/officeDocument/2006/relationships/image" Target="../media/image61.sv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3.pn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8PV9SElAjg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youtu.be/b8PV9SElAjg?si=5a3RxSzL2rVZnnE2&amp;t=59" TargetMode="External"/><Relationship Id="rId4" Type="http://schemas.openxmlformats.org/officeDocument/2006/relationships/image" Target="../media/image64.emf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6.sv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VIdkPTPh5z8?si=f3PTw6ImqDoYGL-C&amp;t=169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7.emf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53.sv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oLE2zoco6fA?si=rKCcAZMHM9BpbDAG&amp;t=109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0.emf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9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381129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wdDnDiag">
          <a:fgClr>
            <a:schemeClr val="accent2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CD0565F5-35AF-CC41-F3BD-59E07FA51134}"/>
              </a:ext>
            </a:extLst>
          </p:cNvPr>
          <p:cNvSpPr/>
          <p:nvPr/>
        </p:nvSpPr>
        <p:spPr>
          <a:xfrm>
            <a:off x="304800" y="702528"/>
            <a:ext cx="11582400" cy="5751436"/>
          </a:xfrm>
          <a:custGeom>
            <a:avLst/>
            <a:gdLst>
              <a:gd name="connsiteX0" fmla="*/ 0 w 11582400"/>
              <a:gd name="connsiteY0" fmla="*/ 0 h 5751436"/>
              <a:gd name="connsiteX1" fmla="*/ 463296 w 11582400"/>
              <a:gd name="connsiteY1" fmla="*/ 0 h 5751436"/>
              <a:gd name="connsiteX2" fmla="*/ 1274064 w 11582400"/>
              <a:gd name="connsiteY2" fmla="*/ 0 h 5751436"/>
              <a:gd name="connsiteX3" fmla="*/ 1969008 w 11582400"/>
              <a:gd name="connsiteY3" fmla="*/ 0 h 5751436"/>
              <a:gd name="connsiteX4" fmla="*/ 2432304 w 11582400"/>
              <a:gd name="connsiteY4" fmla="*/ 0 h 5751436"/>
              <a:gd name="connsiteX5" fmla="*/ 2663952 w 11582400"/>
              <a:gd name="connsiteY5" fmla="*/ 0 h 5751436"/>
              <a:gd name="connsiteX6" fmla="*/ 3127248 w 11582400"/>
              <a:gd name="connsiteY6" fmla="*/ 0 h 5751436"/>
              <a:gd name="connsiteX7" fmla="*/ 3822192 w 11582400"/>
              <a:gd name="connsiteY7" fmla="*/ 0 h 5751436"/>
              <a:gd name="connsiteX8" fmla="*/ 4632960 w 11582400"/>
              <a:gd name="connsiteY8" fmla="*/ 0 h 5751436"/>
              <a:gd name="connsiteX9" fmla="*/ 4864608 w 11582400"/>
              <a:gd name="connsiteY9" fmla="*/ 0 h 5751436"/>
              <a:gd name="connsiteX10" fmla="*/ 5096256 w 11582400"/>
              <a:gd name="connsiteY10" fmla="*/ 0 h 5751436"/>
              <a:gd name="connsiteX11" fmla="*/ 5907024 w 11582400"/>
              <a:gd name="connsiteY11" fmla="*/ 0 h 5751436"/>
              <a:gd name="connsiteX12" fmla="*/ 6138672 w 11582400"/>
              <a:gd name="connsiteY12" fmla="*/ 0 h 5751436"/>
              <a:gd name="connsiteX13" fmla="*/ 6717792 w 11582400"/>
              <a:gd name="connsiteY13" fmla="*/ 0 h 5751436"/>
              <a:gd name="connsiteX14" fmla="*/ 7065264 w 11582400"/>
              <a:gd name="connsiteY14" fmla="*/ 0 h 5751436"/>
              <a:gd name="connsiteX15" fmla="*/ 7412736 w 11582400"/>
              <a:gd name="connsiteY15" fmla="*/ 0 h 5751436"/>
              <a:gd name="connsiteX16" fmla="*/ 7760208 w 11582400"/>
              <a:gd name="connsiteY16" fmla="*/ 0 h 5751436"/>
              <a:gd name="connsiteX17" fmla="*/ 8107680 w 11582400"/>
              <a:gd name="connsiteY17" fmla="*/ 0 h 5751436"/>
              <a:gd name="connsiteX18" fmla="*/ 8570976 w 11582400"/>
              <a:gd name="connsiteY18" fmla="*/ 0 h 5751436"/>
              <a:gd name="connsiteX19" fmla="*/ 8918448 w 11582400"/>
              <a:gd name="connsiteY19" fmla="*/ 0 h 5751436"/>
              <a:gd name="connsiteX20" fmla="*/ 9381744 w 11582400"/>
              <a:gd name="connsiteY20" fmla="*/ 0 h 5751436"/>
              <a:gd name="connsiteX21" fmla="*/ 10076688 w 11582400"/>
              <a:gd name="connsiteY21" fmla="*/ 0 h 5751436"/>
              <a:gd name="connsiteX22" fmla="*/ 10424160 w 11582400"/>
              <a:gd name="connsiteY22" fmla="*/ 0 h 5751436"/>
              <a:gd name="connsiteX23" fmla="*/ 10655808 w 11582400"/>
              <a:gd name="connsiteY23" fmla="*/ 0 h 5751436"/>
              <a:gd name="connsiteX24" fmla="*/ 11582400 w 11582400"/>
              <a:gd name="connsiteY24" fmla="*/ 0 h 5751436"/>
              <a:gd name="connsiteX25" fmla="*/ 11582400 w 11582400"/>
              <a:gd name="connsiteY25" fmla="*/ 402601 h 5751436"/>
              <a:gd name="connsiteX26" fmla="*/ 11582400 w 11582400"/>
              <a:gd name="connsiteY26" fmla="*/ 805201 h 5751436"/>
              <a:gd name="connsiteX27" fmla="*/ 11582400 w 11582400"/>
              <a:gd name="connsiteY27" fmla="*/ 1265316 h 5751436"/>
              <a:gd name="connsiteX28" fmla="*/ 11582400 w 11582400"/>
              <a:gd name="connsiteY28" fmla="*/ 1840460 h 5751436"/>
              <a:gd name="connsiteX29" fmla="*/ 11582400 w 11582400"/>
              <a:gd name="connsiteY29" fmla="*/ 2473117 h 5751436"/>
              <a:gd name="connsiteX30" fmla="*/ 11582400 w 11582400"/>
              <a:gd name="connsiteY30" fmla="*/ 2990747 h 5751436"/>
              <a:gd name="connsiteX31" fmla="*/ 11582400 w 11582400"/>
              <a:gd name="connsiteY31" fmla="*/ 3450862 h 5751436"/>
              <a:gd name="connsiteX32" fmla="*/ 11582400 w 11582400"/>
              <a:gd name="connsiteY32" fmla="*/ 3910976 h 5751436"/>
              <a:gd name="connsiteX33" fmla="*/ 11582400 w 11582400"/>
              <a:gd name="connsiteY33" fmla="*/ 4543634 h 5751436"/>
              <a:gd name="connsiteX34" fmla="*/ 11582400 w 11582400"/>
              <a:gd name="connsiteY34" fmla="*/ 4946235 h 5751436"/>
              <a:gd name="connsiteX35" fmla="*/ 11582400 w 11582400"/>
              <a:gd name="connsiteY35" fmla="*/ 5751436 h 5751436"/>
              <a:gd name="connsiteX36" fmla="*/ 11003280 w 11582400"/>
              <a:gd name="connsiteY36" fmla="*/ 5751436 h 5751436"/>
              <a:gd name="connsiteX37" fmla="*/ 10192512 w 11582400"/>
              <a:gd name="connsiteY37" fmla="*/ 5751436 h 5751436"/>
              <a:gd name="connsiteX38" fmla="*/ 9613392 w 11582400"/>
              <a:gd name="connsiteY38" fmla="*/ 5751436 h 5751436"/>
              <a:gd name="connsiteX39" fmla="*/ 9381744 w 11582400"/>
              <a:gd name="connsiteY39" fmla="*/ 5751436 h 5751436"/>
              <a:gd name="connsiteX40" fmla="*/ 9150096 w 11582400"/>
              <a:gd name="connsiteY40" fmla="*/ 5751436 h 5751436"/>
              <a:gd name="connsiteX41" fmla="*/ 8339328 w 11582400"/>
              <a:gd name="connsiteY41" fmla="*/ 5751436 h 5751436"/>
              <a:gd name="connsiteX42" fmla="*/ 7876032 w 11582400"/>
              <a:gd name="connsiteY42" fmla="*/ 5751436 h 5751436"/>
              <a:gd name="connsiteX43" fmla="*/ 7065264 w 11582400"/>
              <a:gd name="connsiteY43" fmla="*/ 5751436 h 5751436"/>
              <a:gd name="connsiteX44" fmla="*/ 6486144 w 11582400"/>
              <a:gd name="connsiteY44" fmla="*/ 5751436 h 5751436"/>
              <a:gd name="connsiteX45" fmla="*/ 6254496 w 11582400"/>
              <a:gd name="connsiteY45" fmla="*/ 5751436 h 5751436"/>
              <a:gd name="connsiteX46" fmla="*/ 5907024 w 11582400"/>
              <a:gd name="connsiteY46" fmla="*/ 5751436 h 5751436"/>
              <a:gd name="connsiteX47" fmla="*/ 5443728 w 11582400"/>
              <a:gd name="connsiteY47" fmla="*/ 5751436 h 5751436"/>
              <a:gd name="connsiteX48" fmla="*/ 4748784 w 11582400"/>
              <a:gd name="connsiteY48" fmla="*/ 5751436 h 5751436"/>
              <a:gd name="connsiteX49" fmla="*/ 4053840 w 11582400"/>
              <a:gd name="connsiteY49" fmla="*/ 5751436 h 5751436"/>
              <a:gd name="connsiteX50" fmla="*/ 3474720 w 11582400"/>
              <a:gd name="connsiteY50" fmla="*/ 5751436 h 5751436"/>
              <a:gd name="connsiteX51" fmla="*/ 3011424 w 11582400"/>
              <a:gd name="connsiteY51" fmla="*/ 5751436 h 5751436"/>
              <a:gd name="connsiteX52" fmla="*/ 2200656 w 11582400"/>
              <a:gd name="connsiteY52" fmla="*/ 5751436 h 5751436"/>
              <a:gd name="connsiteX53" fmla="*/ 1621536 w 11582400"/>
              <a:gd name="connsiteY53" fmla="*/ 5751436 h 5751436"/>
              <a:gd name="connsiteX54" fmla="*/ 1274064 w 11582400"/>
              <a:gd name="connsiteY54" fmla="*/ 5751436 h 5751436"/>
              <a:gd name="connsiteX55" fmla="*/ 926592 w 11582400"/>
              <a:gd name="connsiteY55" fmla="*/ 5751436 h 5751436"/>
              <a:gd name="connsiteX56" fmla="*/ 694944 w 11582400"/>
              <a:gd name="connsiteY56" fmla="*/ 5751436 h 5751436"/>
              <a:gd name="connsiteX57" fmla="*/ 0 w 11582400"/>
              <a:gd name="connsiteY57" fmla="*/ 5751436 h 5751436"/>
              <a:gd name="connsiteX58" fmla="*/ 0 w 11582400"/>
              <a:gd name="connsiteY58" fmla="*/ 5291321 h 5751436"/>
              <a:gd name="connsiteX59" fmla="*/ 0 w 11582400"/>
              <a:gd name="connsiteY59" fmla="*/ 4831206 h 5751436"/>
              <a:gd name="connsiteX60" fmla="*/ 0 w 11582400"/>
              <a:gd name="connsiteY60" fmla="*/ 4198548 h 5751436"/>
              <a:gd name="connsiteX61" fmla="*/ 0 w 11582400"/>
              <a:gd name="connsiteY61" fmla="*/ 3565890 h 5751436"/>
              <a:gd name="connsiteX62" fmla="*/ 0 w 11582400"/>
              <a:gd name="connsiteY62" fmla="*/ 2933232 h 5751436"/>
              <a:gd name="connsiteX63" fmla="*/ 0 w 11582400"/>
              <a:gd name="connsiteY63" fmla="*/ 2530632 h 5751436"/>
              <a:gd name="connsiteX64" fmla="*/ 0 w 11582400"/>
              <a:gd name="connsiteY64" fmla="*/ 2070517 h 5751436"/>
              <a:gd name="connsiteX65" fmla="*/ 0 w 11582400"/>
              <a:gd name="connsiteY65" fmla="*/ 1437859 h 5751436"/>
              <a:gd name="connsiteX66" fmla="*/ 0 w 11582400"/>
              <a:gd name="connsiteY66" fmla="*/ 747687 h 5751436"/>
              <a:gd name="connsiteX67" fmla="*/ 0 w 11582400"/>
              <a:gd name="connsiteY67" fmla="*/ 0 h 5751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11582400" h="5751436" fill="none" extrusionOk="0">
                <a:moveTo>
                  <a:pt x="0" y="0"/>
                </a:moveTo>
                <a:cubicBezTo>
                  <a:pt x="175319" y="-19372"/>
                  <a:pt x="320265" y="17588"/>
                  <a:pt x="463296" y="0"/>
                </a:cubicBezTo>
                <a:cubicBezTo>
                  <a:pt x="606327" y="-17588"/>
                  <a:pt x="919592" y="88472"/>
                  <a:pt x="1274064" y="0"/>
                </a:cubicBezTo>
                <a:cubicBezTo>
                  <a:pt x="1628536" y="-88472"/>
                  <a:pt x="1773499" y="408"/>
                  <a:pt x="1969008" y="0"/>
                </a:cubicBezTo>
                <a:cubicBezTo>
                  <a:pt x="2164517" y="-408"/>
                  <a:pt x="2279496" y="27318"/>
                  <a:pt x="2432304" y="0"/>
                </a:cubicBezTo>
                <a:cubicBezTo>
                  <a:pt x="2585112" y="-27318"/>
                  <a:pt x="2605414" y="23736"/>
                  <a:pt x="2663952" y="0"/>
                </a:cubicBezTo>
                <a:cubicBezTo>
                  <a:pt x="2722490" y="-23736"/>
                  <a:pt x="2935642" y="42225"/>
                  <a:pt x="3127248" y="0"/>
                </a:cubicBezTo>
                <a:cubicBezTo>
                  <a:pt x="3318854" y="-42225"/>
                  <a:pt x="3478985" y="70596"/>
                  <a:pt x="3822192" y="0"/>
                </a:cubicBezTo>
                <a:cubicBezTo>
                  <a:pt x="4165399" y="-70596"/>
                  <a:pt x="4437460" y="14821"/>
                  <a:pt x="4632960" y="0"/>
                </a:cubicBezTo>
                <a:cubicBezTo>
                  <a:pt x="4828460" y="-14821"/>
                  <a:pt x="4763999" y="6582"/>
                  <a:pt x="4864608" y="0"/>
                </a:cubicBezTo>
                <a:cubicBezTo>
                  <a:pt x="4965217" y="-6582"/>
                  <a:pt x="5037104" y="17019"/>
                  <a:pt x="5096256" y="0"/>
                </a:cubicBezTo>
                <a:cubicBezTo>
                  <a:pt x="5155408" y="-17019"/>
                  <a:pt x="5614153" y="93639"/>
                  <a:pt x="5907024" y="0"/>
                </a:cubicBezTo>
                <a:cubicBezTo>
                  <a:pt x="6199895" y="-93639"/>
                  <a:pt x="6092016" y="19389"/>
                  <a:pt x="6138672" y="0"/>
                </a:cubicBezTo>
                <a:cubicBezTo>
                  <a:pt x="6185328" y="-19389"/>
                  <a:pt x="6501882" y="24856"/>
                  <a:pt x="6717792" y="0"/>
                </a:cubicBezTo>
                <a:cubicBezTo>
                  <a:pt x="6933702" y="-24856"/>
                  <a:pt x="6903709" y="25633"/>
                  <a:pt x="7065264" y="0"/>
                </a:cubicBezTo>
                <a:cubicBezTo>
                  <a:pt x="7226819" y="-25633"/>
                  <a:pt x="7334925" y="27707"/>
                  <a:pt x="7412736" y="0"/>
                </a:cubicBezTo>
                <a:cubicBezTo>
                  <a:pt x="7490547" y="-27707"/>
                  <a:pt x="7604644" y="12915"/>
                  <a:pt x="7760208" y="0"/>
                </a:cubicBezTo>
                <a:cubicBezTo>
                  <a:pt x="7915772" y="-12915"/>
                  <a:pt x="8001665" y="21986"/>
                  <a:pt x="8107680" y="0"/>
                </a:cubicBezTo>
                <a:cubicBezTo>
                  <a:pt x="8213695" y="-21986"/>
                  <a:pt x="8368419" y="30823"/>
                  <a:pt x="8570976" y="0"/>
                </a:cubicBezTo>
                <a:cubicBezTo>
                  <a:pt x="8773533" y="-30823"/>
                  <a:pt x="8839980" y="7229"/>
                  <a:pt x="8918448" y="0"/>
                </a:cubicBezTo>
                <a:cubicBezTo>
                  <a:pt x="8996916" y="-7229"/>
                  <a:pt x="9273469" y="5811"/>
                  <a:pt x="9381744" y="0"/>
                </a:cubicBezTo>
                <a:cubicBezTo>
                  <a:pt x="9490019" y="-5811"/>
                  <a:pt x="9919239" y="13765"/>
                  <a:pt x="10076688" y="0"/>
                </a:cubicBezTo>
                <a:cubicBezTo>
                  <a:pt x="10234137" y="-13765"/>
                  <a:pt x="10261076" y="23736"/>
                  <a:pt x="10424160" y="0"/>
                </a:cubicBezTo>
                <a:cubicBezTo>
                  <a:pt x="10587244" y="-23736"/>
                  <a:pt x="10578593" y="17217"/>
                  <a:pt x="10655808" y="0"/>
                </a:cubicBezTo>
                <a:cubicBezTo>
                  <a:pt x="10733023" y="-17217"/>
                  <a:pt x="11179670" y="6376"/>
                  <a:pt x="11582400" y="0"/>
                </a:cubicBezTo>
                <a:cubicBezTo>
                  <a:pt x="11602098" y="89535"/>
                  <a:pt x="11562028" y="275926"/>
                  <a:pt x="11582400" y="402601"/>
                </a:cubicBezTo>
                <a:cubicBezTo>
                  <a:pt x="11602772" y="529276"/>
                  <a:pt x="11538291" y="721471"/>
                  <a:pt x="11582400" y="805201"/>
                </a:cubicBezTo>
                <a:cubicBezTo>
                  <a:pt x="11626509" y="888931"/>
                  <a:pt x="11569408" y="1156612"/>
                  <a:pt x="11582400" y="1265316"/>
                </a:cubicBezTo>
                <a:cubicBezTo>
                  <a:pt x="11595392" y="1374021"/>
                  <a:pt x="11521640" y="1613799"/>
                  <a:pt x="11582400" y="1840460"/>
                </a:cubicBezTo>
                <a:cubicBezTo>
                  <a:pt x="11643160" y="2067121"/>
                  <a:pt x="11539616" y="2315155"/>
                  <a:pt x="11582400" y="2473117"/>
                </a:cubicBezTo>
                <a:cubicBezTo>
                  <a:pt x="11625184" y="2631079"/>
                  <a:pt x="11523798" y="2826105"/>
                  <a:pt x="11582400" y="2990747"/>
                </a:cubicBezTo>
                <a:cubicBezTo>
                  <a:pt x="11641002" y="3155389"/>
                  <a:pt x="11539790" y="3296833"/>
                  <a:pt x="11582400" y="3450862"/>
                </a:cubicBezTo>
                <a:cubicBezTo>
                  <a:pt x="11625010" y="3604891"/>
                  <a:pt x="11538579" y="3762726"/>
                  <a:pt x="11582400" y="3910976"/>
                </a:cubicBezTo>
                <a:cubicBezTo>
                  <a:pt x="11626221" y="4059226"/>
                  <a:pt x="11518181" y="4284586"/>
                  <a:pt x="11582400" y="4543634"/>
                </a:cubicBezTo>
                <a:cubicBezTo>
                  <a:pt x="11646619" y="4802682"/>
                  <a:pt x="11574258" y="4814753"/>
                  <a:pt x="11582400" y="4946235"/>
                </a:cubicBezTo>
                <a:cubicBezTo>
                  <a:pt x="11590542" y="5077717"/>
                  <a:pt x="11516775" y="5396582"/>
                  <a:pt x="11582400" y="5751436"/>
                </a:cubicBezTo>
                <a:cubicBezTo>
                  <a:pt x="11455717" y="5798506"/>
                  <a:pt x="11191872" y="5720934"/>
                  <a:pt x="11003280" y="5751436"/>
                </a:cubicBezTo>
                <a:cubicBezTo>
                  <a:pt x="10814688" y="5781938"/>
                  <a:pt x="10442074" y="5703293"/>
                  <a:pt x="10192512" y="5751436"/>
                </a:cubicBezTo>
                <a:cubicBezTo>
                  <a:pt x="9942950" y="5799579"/>
                  <a:pt x="9822937" y="5688114"/>
                  <a:pt x="9613392" y="5751436"/>
                </a:cubicBezTo>
                <a:cubicBezTo>
                  <a:pt x="9403847" y="5814758"/>
                  <a:pt x="9471424" y="5724434"/>
                  <a:pt x="9381744" y="5751436"/>
                </a:cubicBezTo>
                <a:cubicBezTo>
                  <a:pt x="9292064" y="5778438"/>
                  <a:pt x="9201014" y="5751012"/>
                  <a:pt x="9150096" y="5751436"/>
                </a:cubicBezTo>
                <a:cubicBezTo>
                  <a:pt x="9099178" y="5751860"/>
                  <a:pt x="8565406" y="5698193"/>
                  <a:pt x="8339328" y="5751436"/>
                </a:cubicBezTo>
                <a:cubicBezTo>
                  <a:pt x="8113250" y="5804679"/>
                  <a:pt x="8077284" y="5740457"/>
                  <a:pt x="7876032" y="5751436"/>
                </a:cubicBezTo>
                <a:cubicBezTo>
                  <a:pt x="7674780" y="5762415"/>
                  <a:pt x="7384506" y="5678701"/>
                  <a:pt x="7065264" y="5751436"/>
                </a:cubicBezTo>
                <a:cubicBezTo>
                  <a:pt x="6746022" y="5824171"/>
                  <a:pt x="6685778" y="5741257"/>
                  <a:pt x="6486144" y="5751436"/>
                </a:cubicBezTo>
                <a:cubicBezTo>
                  <a:pt x="6286510" y="5761615"/>
                  <a:pt x="6353144" y="5737413"/>
                  <a:pt x="6254496" y="5751436"/>
                </a:cubicBezTo>
                <a:cubicBezTo>
                  <a:pt x="6155848" y="5765459"/>
                  <a:pt x="6026007" y="5720091"/>
                  <a:pt x="5907024" y="5751436"/>
                </a:cubicBezTo>
                <a:cubicBezTo>
                  <a:pt x="5788041" y="5782781"/>
                  <a:pt x="5552355" y="5716964"/>
                  <a:pt x="5443728" y="5751436"/>
                </a:cubicBezTo>
                <a:cubicBezTo>
                  <a:pt x="5335101" y="5785908"/>
                  <a:pt x="5056622" y="5673697"/>
                  <a:pt x="4748784" y="5751436"/>
                </a:cubicBezTo>
                <a:cubicBezTo>
                  <a:pt x="4440946" y="5829175"/>
                  <a:pt x="4271054" y="5743760"/>
                  <a:pt x="4053840" y="5751436"/>
                </a:cubicBezTo>
                <a:cubicBezTo>
                  <a:pt x="3836626" y="5759112"/>
                  <a:pt x="3663481" y="5718728"/>
                  <a:pt x="3474720" y="5751436"/>
                </a:cubicBezTo>
                <a:cubicBezTo>
                  <a:pt x="3285959" y="5784144"/>
                  <a:pt x="3232327" y="5707017"/>
                  <a:pt x="3011424" y="5751436"/>
                </a:cubicBezTo>
                <a:cubicBezTo>
                  <a:pt x="2790521" y="5795855"/>
                  <a:pt x="2503071" y="5729633"/>
                  <a:pt x="2200656" y="5751436"/>
                </a:cubicBezTo>
                <a:cubicBezTo>
                  <a:pt x="1898241" y="5773239"/>
                  <a:pt x="1755049" y="5749173"/>
                  <a:pt x="1621536" y="5751436"/>
                </a:cubicBezTo>
                <a:cubicBezTo>
                  <a:pt x="1488023" y="5753699"/>
                  <a:pt x="1358488" y="5745603"/>
                  <a:pt x="1274064" y="5751436"/>
                </a:cubicBezTo>
                <a:cubicBezTo>
                  <a:pt x="1189640" y="5757269"/>
                  <a:pt x="1061851" y="5710227"/>
                  <a:pt x="926592" y="5751436"/>
                </a:cubicBezTo>
                <a:cubicBezTo>
                  <a:pt x="791333" y="5792645"/>
                  <a:pt x="760787" y="5729393"/>
                  <a:pt x="694944" y="5751436"/>
                </a:cubicBezTo>
                <a:cubicBezTo>
                  <a:pt x="629101" y="5773479"/>
                  <a:pt x="262728" y="5695265"/>
                  <a:pt x="0" y="5751436"/>
                </a:cubicBezTo>
                <a:cubicBezTo>
                  <a:pt x="-31522" y="5623596"/>
                  <a:pt x="13908" y="5503156"/>
                  <a:pt x="0" y="5291321"/>
                </a:cubicBezTo>
                <a:cubicBezTo>
                  <a:pt x="-13908" y="5079487"/>
                  <a:pt x="45428" y="5009046"/>
                  <a:pt x="0" y="4831206"/>
                </a:cubicBezTo>
                <a:cubicBezTo>
                  <a:pt x="-45428" y="4653366"/>
                  <a:pt x="71891" y="4435370"/>
                  <a:pt x="0" y="4198548"/>
                </a:cubicBezTo>
                <a:cubicBezTo>
                  <a:pt x="-71891" y="3961726"/>
                  <a:pt x="51777" y="3829780"/>
                  <a:pt x="0" y="3565890"/>
                </a:cubicBezTo>
                <a:cubicBezTo>
                  <a:pt x="-51777" y="3302000"/>
                  <a:pt x="22038" y="3147020"/>
                  <a:pt x="0" y="2933232"/>
                </a:cubicBezTo>
                <a:cubicBezTo>
                  <a:pt x="-22038" y="2719444"/>
                  <a:pt x="23040" y="2617389"/>
                  <a:pt x="0" y="2530632"/>
                </a:cubicBezTo>
                <a:cubicBezTo>
                  <a:pt x="-23040" y="2443875"/>
                  <a:pt x="29570" y="2230729"/>
                  <a:pt x="0" y="2070517"/>
                </a:cubicBezTo>
                <a:cubicBezTo>
                  <a:pt x="-29570" y="1910306"/>
                  <a:pt x="33268" y="1590469"/>
                  <a:pt x="0" y="1437859"/>
                </a:cubicBezTo>
                <a:cubicBezTo>
                  <a:pt x="-33268" y="1285249"/>
                  <a:pt x="35683" y="901829"/>
                  <a:pt x="0" y="747687"/>
                </a:cubicBezTo>
                <a:cubicBezTo>
                  <a:pt x="-35683" y="593545"/>
                  <a:pt x="64981" y="276741"/>
                  <a:pt x="0" y="0"/>
                </a:cubicBezTo>
                <a:close/>
              </a:path>
              <a:path w="11582400" h="5751436" stroke="0" extrusionOk="0">
                <a:moveTo>
                  <a:pt x="0" y="0"/>
                </a:moveTo>
                <a:cubicBezTo>
                  <a:pt x="129870" y="-27241"/>
                  <a:pt x="319419" y="12008"/>
                  <a:pt x="463296" y="0"/>
                </a:cubicBezTo>
                <a:cubicBezTo>
                  <a:pt x="607173" y="-12008"/>
                  <a:pt x="623530" y="3825"/>
                  <a:pt x="694944" y="0"/>
                </a:cubicBezTo>
                <a:cubicBezTo>
                  <a:pt x="766358" y="-3825"/>
                  <a:pt x="1160528" y="47790"/>
                  <a:pt x="1505712" y="0"/>
                </a:cubicBezTo>
                <a:cubicBezTo>
                  <a:pt x="1850896" y="-47790"/>
                  <a:pt x="1794717" y="15473"/>
                  <a:pt x="1969008" y="0"/>
                </a:cubicBezTo>
                <a:cubicBezTo>
                  <a:pt x="2143299" y="-15473"/>
                  <a:pt x="2281126" y="34150"/>
                  <a:pt x="2432304" y="0"/>
                </a:cubicBezTo>
                <a:cubicBezTo>
                  <a:pt x="2583482" y="-34150"/>
                  <a:pt x="3055191" y="34097"/>
                  <a:pt x="3243072" y="0"/>
                </a:cubicBezTo>
                <a:cubicBezTo>
                  <a:pt x="3430953" y="-34097"/>
                  <a:pt x="3480732" y="1081"/>
                  <a:pt x="3590544" y="0"/>
                </a:cubicBezTo>
                <a:cubicBezTo>
                  <a:pt x="3700356" y="-1081"/>
                  <a:pt x="3995993" y="15334"/>
                  <a:pt x="4401312" y="0"/>
                </a:cubicBezTo>
                <a:cubicBezTo>
                  <a:pt x="4806631" y="-15334"/>
                  <a:pt x="4956830" y="31955"/>
                  <a:pt x="5212080" y="0"/>
                </a:cubicBezTo>
                <a:cubicBezTo>
                  <a:pt x="5467330" y="-31955"/>
                  <a:pt x="5666241" y="38979"/>
                  <a:pt x="5791200" y="0"/>
                </a:cubicBezTo>
                <a:cubicBezTo>
                  <a:pt x="5916159" y="-38979"/>
                  <a:pt x="6284034" y="45911"/>
                  <a:pt x="6601968" y="0"/>
                </a:cubicBezTo>
                <a:cubicBezTo>
                  <a:pt x="6919902" y="-45911"/>
                  <a:pt x="6916660" y="53572"/>
                  <a:pt x="7065264" y="0"/>
                </a:cubicBezTo>
                <a:cubicBezTo>
                  <a:pt x="7213868" y="-53572"/>
                  <a:pt x="7314392" y="35140"/>
                  <a:pt x="7528560" y="0"/>
                </a:cubicBezTo>
                <a:cubicBezTo>
                  <a:pt x="7742728" y="-35140"/>
                  <a:pt x="7942695" y="57247"/>
                  <a:pt x="8223504" y="0"/>
                </a:cubicBezTo>
                <a:cubicBezTo>
                  <a:pt x="8504313" y="-57247"/>
                  <a:pt x="8479783" y="4683"/>
                  <a:pt x="8686800" y="0"/>
                </a:cubicBezTo>
                <a:cubicBezTo>
                  <a:pt x="8893817" y="-4683"/>
                  <a:pt x="9145337" y="59676"/>
                  <a:pt x="9497568" y="0"/>
                </a:cubicBezTo>
                <a:cubicBezTo>
                  <a:pt x="9849799" y="-59676"/>
                  <a:pt x="10062642" y="17415"/>
                  <a:pt x="10308336" y="0"/>
                </a:cubicBezTo>
                <a:cubicBezTo>
                  <a:pt x="10554030" y="-17415"/>
                  <a:pt x="10679353" y="45383"/>
                  <a:pt x="10887456" y="0"/>
                </a:cubicBezTo>
                <a:cubicBezTo>
                  <a:pt x="11095559" y="-45383"/>
                  <a:pt x="11332655" y="19169"/>
                  <a:pt x="11582400" y="0"/>
                </a:cubicBezTo>
                <a:cubicBezTo>
                  <a:pt x="11624191" y="137924"/>
                  <a:pt x="11559949" y="307038"/>
                  <a:pt x="11582400" y="402601"/>
                </a:cubicBezTo>
                <a:cubicBezTo>
                  <a:pt x="11604851" y="498164"/>
                  <a:pt x="11580853" y="660603"/>
                  <a:pt x="11582400" y="862715"/>
                </a:cubicBezTo>
                <a:cubicBezTo>
                  <a:pt x="11583947" y="1064827"/>
                  <a:pt x="11514591" y="1299367"/>
                  <a:pt x="11582400" y="1495373"/>
                </a:cubicBezTo>
                <a:cubicBezTo>
                  <a:pt x="11650209" y="1691379"/>
                  <a:pt x="11576464" y="1863445"/>
                  <a:pt x="11582400" y="2013003"/>
                </a:cubicBezTo>
                <a:cubicBezTo>
                  <a:pt x="11588336" y="2162561"/>
                  <a:pt x="11543800" y="2247216"/>
                  <a:pt x="11582400" y="2473117"/>
                </a:cubicBezTo>
                <a:cubicBezTo>
                  <a:pt x="11621000" y="2699018"/>
                  <a:pt x="11510058" y="2851347"/>
                  <a:pt x="11582400" y="3105775"/>
                </a:cubicBezTo>
                <a:cubicBezTo>
                  <a:pt x="11654742" y="3360203"/>
                  <a:pt x="11573160" y="3403722"/>
                  <a:pt x="11582400" y="3680919"/>
                </a:cubicBezTo>
                <a:cubicBezTo>
                  <a:pt x="11591640" y="3958116"/>
                  <a:pt x="11577493" y="4109298"/>
                  <a:pt x="11582400" y="4256063"/>
                </a:cubicBezTo>
                <a:cubicBezTo>
                  <a:pt x="11587307" y="4402828"/>
                  <a:pt x="11517083" y="4743303"/>
                  <a:pt x="11582400" y="4946235"/>
                </a:cubicBezTo>
                <a:cubicBezTo>
                  <a:pt x="11647717" y="5149167"/>
                  <a:pt x="11488182" y="5483397"/>
                  <a:pt x="11582400" y="5751436"/>
                </a:cubicBezTo>
                <a:cubicBezTo>
                  <a:pt x="11507320" y="5756983"/>
                  <a:pt x="11400260" y="5745763"/>
                  <a:pt x="11350752" y="5751436"/>
                </a:cubicBezTo>
                <a:cubicBezTo>
                  <a:pt x="11301244" y="5757109"/>
                  <a:pt x="10915501" y="5726300"/>
                  <a:pt x="10655808" y="5751436"/>
                </a:cubicBezTo>
                <a:cubicBezTo>
                  <a:pt x="10396115" y="5776572"/>
                  <a:pt x="10495169" y="5736910"/>
                  <a:pt x="10424160" y="5751436"/>
                </a:cubicBezTo>
                <a:cubicBezTo>
                  <a:pt x="10353151" y="5765962"/>
                  <a:pt x="9873412" y="5688332"/>
                  <a:pt x="9729216" y="5751436"/>
                </a:cubicBezTo>
                <a:cubicBezTo>
                  <a:pt x="9585020" y="5814540"/>
                  <a:pt x="9471006" y="5729445"/>
                  <a:pt x="9381744" y="5751436"/>
                </a:cubicBezTo>
                <a:cubicBezTo>
                  <a:pt x="9292482" y="5773427"/>
                  <a:pt x="9227467" y="5747315"/>
                  <a:pt x="9150096" y="5751436"/>
                </a:cubicBezTo>
                <a:cubicBezTo>
                  <a:pt x="9072725" y="5755557"/>
                  <a:pt x="8974218" y="5735362"/>
                  <a:pt x="8802624" y="5751436"/>
                </a:cubicBezTo>
                <a:cubicBezTo>
                  <a:pt x="8631030" y="5767510"/>
                  <a:pt x="8303125" y="5683640"/>
                  <a:pt x="8107680" y="5751436"/>
                </a:cubicBezTo>
                <a:cubicBezTo>
                  <a:pt x="7912235" y="5819232"/>
                  <a:pt x="7932061" y="5712432"/>
                  <a:pt x="7760208" y="5751436"/>
                </a:cubicBezTo>
                <a:cubicBezTo>
                  <a:pt x="7588355" y="5790440"/>
                  <a:pt x="7609409" y="5742263"/>
                  <a:pt x="7528560" y="5751436"/>
                </a:cubicBezTo>
                <a:cubicBezTo>
                  <a:pt x="7447711" y="5760609"/>
                  <a:pt x="7301242" y="5730192"/>
                  <a:pt x="7181088" y="5751436"/>
                </a:cubicBezTo>
                <a:cubicBezTo>
                  <a:pt x="7060934" y="5772680"/>
                  <a:pt x="6895085" y="5740117"/>
                  <a:pt x="6717792" y="5751436"/>
                </a:cubicBezTo>
                <a:cubicBezTo>
                  <a:pt x="6540499" y="5762755"/>
                  <a:pt x="6306072" y="5682436"/>
                  <a:pt x="6138672" y="5751436"/>
                </a:cubicBezTo>
                <a:cubicBezTo>
                  <a:pt x="5971272" y="5820436"/>
                  <a:pt x="5960826" y="5726414"/>
                  <a:pt x="5791200" y="5751436"/>
                </a:cubicBezTo>
                <a:cubicBezTo>
                  <a:pt x="5621574" y="5776458"/>
                  <a:pt x="5312962" y="5656180"/>
                  <a:pt x="4980432" y="5751436"/>
                </a:cubicBezTo>
                <a:cubicBezTo>
                  <a:pt x="4647902" y="5846692"/>
                  <a:pt x="4600179" y="5692819"/>
                  <a:pt x="4401312" y="5751436"/>
                </a:cubicBezTo>
                <a:cubicBezTo>
                  <a:pt x="4202445" y="5810053"/>
                  <a:pt x="3882312" y="5661808"/>
                  <a:pt x="3590544" y="5751436"/>
                </a:cubicBezTo>
                <a:cubicBezTo>
                  <a:pt x="3298776" y="5841064"/>
                  <a:pt x="3187804" y="5727571"/>
                  <a:pt x="2895600" y="5751436"/>
                </a:cubicBezTo>
                <a:cubicBezTo>
                  <a:pt x="2603396" y="5775301"/>
                  <a:pt x="2554238" y="5711701"/>
                  <a:pt x="2432304" y="5751436"/>
                </a:cubicBezTo>
                <a:cubicBezTo>
                  <a:pt x="2310370" y="5791171"/>
                  <a:pt x="2006717" y="5674755"/>
                  <a:pt x="1737360" y="5751436"/>
                </a:cubicBezTo>
                <a:cubicBezTo>
                  <a:pt x="1468003" y="5828117"/>
                  <a:pt x="1471284" y="5749692"/>
                  <a:pt x="1389888" y="5751436"/>
                </a:cubicBezTo>
                <a:cubicBezTo>
                  <a:pt x="1308492" y="5753180"/>
                  <a:pt x="1011835" y="5694709"/>
                  <a:pt x="810768" y="5751436"/>
                </a:cubicBezTo>
                <a:cubicBezTo>
                  <a:pt x="609701" y="5808163"/>
                  <a:pt x="626808" y="5747673"/>
                  <a:pt x="579120" y="5751436"/>
                </a:cubicBezTo>
                <a:cubicBezTo>
                  <a:pt x="531432" y="5755199"/>
                  <a:pt x="126860" y="5718982"/>
                  <a:pt x="0" y="5751436"/>
                </a:cubicBezTo>
                <a:cubicBezTo>
                  <a:pt x="-20315" y="5551189"/>
                  <a:pt x="45081" y="5426217"/>
                  <a:pt x="0" y="5176292"/>
                </a:cubicBezTo>
                <a:cubicBezTo>
                  <a:pt x="-45081" y="4926367"/>
                  <a:pt x="31148" y="4698658"/>
                  <a:pt x="0" y="4543634"/>
                </a:cubicBezTo>
                <a:cubicBezTo>
                  <a:pt x="-31148" y="4388610"/>
                  <a:pt x="42065" y="4055507"/>
                  <a:pt x="0" y="3910976"/>
                </a:cubicBezTo>
                <a:cubicBezTo>
                  <a:pt x="-42065" y="3766445"/>
                  <a:pt x="24607" y="3601456"/>
                  <a:pt x="0" y="3450862"/>
                </a:cubicBezTo>
                <a:cubicBezTo>
                  <a:pt x="-24607" y="3300268"/>
                  <a:pt x="1647" y="3061308"/>
                  <a:pt x="0" y="2760689"/>
                </a:cubicBezTo>
                <a:cubicBezTo>
                  <a:pt x="-1647" y="2460070"/>
                  <a:pt x="55419" y="2331315"/>
                  <a:pt x="0" y="2185546"/>
                </a:cubicBezTo>
                <a:cubicBezTo>
                  <a:pt x="-55419" y="2039777"/>
                  <a:pt x="47814" y="1874616"/>
                  <a:pt x="0" y="1782945"/>
                </a:cubicBezTo>
                <a:cubicBezTo>
                  <a:pt x="-47814" y="1691274"/>
                  <a:pt x="67251" y="1477744"/>
                  <a:pt x="0" y="1207802"/>
                </a:cubicBezTo>
                <a:cubicBezTo>
                  <a:pt x="-67251" y="937860"/>
                  <a:pt x="57017" y="851473"/>
                  <a:pt x="0" y="690172"/>
                </a:cubicBezTo>
                <a:cubicBezTo>
                  <a:pt x="-57017" y="528871"/>
                  <a:pt x="42033" y="321402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矩形: 圓角 3">
            <a:extLst>
              <a:ext uri="{FF2B5EF4-FFF2-40B4-BE49-F238E27FC236}">
                <a16:creationId xmlns:a16="http://schemas.microsoft.com/office/drawing/2014/main" id="{DF2D4FEE-1442-964E-447C-3D162E935DC3}"/>
              </a:ext>
            </a:extLst>
          </p:cNvPr>
          <p:cNvSpPr/>
          <p:nvPr/>
        </p:nvSpPr>
        <p:spPr>
          <a:xfrm>
            <a:off x="4793511" y="361637"/>
            <a:ext cx="2604977" cy="776177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>
                <a:latin typeface="Noto Sans CJK TC Bold" panose="020B0800000000000000" pitchFamily="34" charset="-120"/>
                <a:ea typeface="Noto Sans CJK TC Bold" panose="020B0800000000000000" pitchFamily="34" charset="-120"/>
              </a:rPr>
              <a:t>教學提醒</a:t>
            </a: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DFAA1419-EBC4-C6F2-2FAE-4FA61007A823}"/>
              </a:ext>
            </a:extLst>
          </p:cNvPr>
          <p:cNvSpPr/>
          <p:nvPr/>
        </p:nvSpPr>
        <p:spPr>
          <a:xfrm>
            <a:off x="763077" y="2388165"/>
            <a:ext cx="10621925" cy="77617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 startAt="2"/>
            </a:pPr>
            <a:r>
              <a:rPr lang="zh-TW" altLang="en-US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本模組「交通安全起步走」為低年級行人主題課程，共規畫</a:t>
            </a:r>
            <a:r>
              <a:rPr lang="en-US" altLang="zh-TW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5</a:t>
            </a:r>
            <a:r>
              <a:rPr lang="zh-TW" altLang="en-US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節課，包含：安全上學我注意</a:t>
            </a:r>
            <a:r>
              <a:rPr lang="en-US" altLang="zh-TW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(2</a:t>
            </a:r>
            <a:r>
              <a:rPr lang="zh-TW" altLang="en-US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節</a:t>
            </a:r>
            <a:r>
              <a:rPr lang="en-US" altLang="zh-TW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)</a:t>
            </a:r>
            <a:r>
              <a:rPr lang="zh-TW" altLang="en-US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、行走安全我遵行</a:t>
            </a:r>
            <a:r>
              <a:rPr lang="en-US" altLang="zh-TW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(1</a:t>
            </a:r>
            <a:r>
              <a:rPr lang="zh-TW" altLang="en-US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節</a:t>
            </a:r>
            <a:r>
              <a:rPr lang="en-US" altLang="zh-TW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)</a:t>
            </a:r>
            <a:r>
              <a:rPr lang="zh-TW" altLang="en-US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，以及交通安全停看聽</a:t>
            </a:r>
            <a:r>
              <a:rPr lang="en-US" altLang="zh-TW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(2</a:t>
            </a:r>
            <a:r>
              <a:rPr lang="zh-TW" altLang="en-US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節</a:t>
            </a:r>
            <a:r>
              <a:rPr lang="en-US" altLang="zh-TW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)</a:t>
            </a:r>
            <a:r>
              <a:rPr lang="zh-TW" altLang="en-US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。</a:t>
            </a:r>
            <a:endParaRPr lang="en-US" altLang="zh-TW" sz="1600" dirty="0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Gen Jyuu GothicL Normal" panose="020B0202020203020207" pitchFamily="34" charset="-120"/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48869CA3-12D7-3566-184E-B480138CCD0F}"/>
              </a:ext>
            </a:extLst>
          </p:cNvPr>
          <p:cNvSpPr/>
          <p:nvPr/>
        </p:nvSpPr>
        <p:spPr>
          <a:xfrm>
            <a:off x="763077" y="3269681"/>
            <a:ext cx="10621925" cy="14329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 startAt="3"/>
            </a:pPr>
            <a:r>
              <a:rPr lang="zh-TW" altLang="en-US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模組主要以辨識社區道路環境中的常見危險狀況，以及知道如何利用行人設施安全通行為目標，學習內容包含三個面向：</a:t>
            </a:r>
          </a:p>
          <a:p>
            <a:pPr marL="714375" indent="-357188">
              <a:buFont typeface="Wingdings" panose="05000000000000000000" pitchFamily="2" charset="2"/>
              <a:buAutoNum type="circleNumWdWhitePlain"/>
            </a:pPr>
            <a:r>
              <a:rPr lang="zh-TW" altLang="en-US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認識學校和社區附近的步行道路環境。</a:t>
            </a:r>
            <a:endParaRPr lang="en-US" altLang="zh-TW" sz="1600" dirty="0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Gen Jyuu GothicL Normal" panose="020B0202020203020207" pitchFamily="34" charset="-120"/>
            </a:endParaRPr>
          </a:p>
          <a:p>
            <a:pPr marL="714375" indent="-357188">
              <a:buFont typeface="Wingdings" panose="05000000000000000000" pitchFamily="2" charset="2"/>
              <a:buAutoNum type="circleNumWdWhitePlain"/>
            </a:pPr>
            <a:r>
              <a:rPr lang="zh-TW" altLang="en-US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察覺步行時的危險行為和成因。</a:t>
            </a:r>
            <a:endParaRPr lang="en-US" altLang="zh-TW" sz="1600" dirty="0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Gen Jyuu GothicL Normal" panose="020B0202020203020207" pitchFamily="34" charset="-120"/>
            </a:endParaRPr>
          </a:p>
          <a:p>
            <a:pPr marL="714375" indent="-357188">
              <a:buFont typeface="Wingdings" panose="05000000000000000000" pitchFamily="2" charset="2"/>
              <a:buAutoNum type="circleNumWdWhitePlain"/>
            </a:pPr>
            <a:r>
              <a:rPr lang="zh-TW" altLang="en-US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學習正確使用行人設施以及安全步行的方法。</a:t>
            </a:r>
            <a:endParaRPr lang="en-US" altLang="zh-TW" sz="1600" dirty="0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Gen Jyuu GothicL Normal" panose="020B0202020203020207" pitchFamily="34" charset="-120"/>
            </a:endParaRP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74DF42BC-0BED-DD7C-9D3A-528B22BEEF96}"/>
              </a:ext>
            </a:extLst>
          </p:cNvPr>
          <p:cNvSpPr/>
          <p:nvPr/>
        </p:nvSpPr>
        <p:spPr>
          <a:xfrm>
            <a:off x="763077" y="4811037"/>
            <a:ext cx="10621925" cy="68690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 startAt="4"/>
            </a:pPr>
            <a:r>
              <a:rPr lang="zh-TW" altLang="en-US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本簡報為</a:t>
            </a:r>
            <a:r>
              <a:rPr lang="zh-TW" altLang="en-US" sz="1600" b="1" dirty="0">
                <a:solidFill>
                  <a:srgbClr val="C55A1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「第一節：安全上學我注意</a:t>
            </a:r>
            <a:r>
              <a:rPr lang="en-US" altLang="zh-TW" sz="1600" b="1" dirty="0">
                <a:solidFill>
                  <a:srgbClr val="C55A1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-1</a:t>
            </a:r>
            <a:r>
              <a:rPr lang="zh-TW" altLang="en-US" sz="1600" b="1" dirty="0">
                <a:solidFill>
                  <a:srgbClr val="C55A1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」、「第二節：安全上學我注意</a:t>
            </a:r>
            <a:r>
              <a:rPr lang="en-US" altLang="zh-TW" sz="1600" b="1" dirty="0">
                <a:solidFill>
                  <a:srgbClr val="C55A1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-2</a:t>
            </a:r>
            <a:r>
              <a:rPr lang="zh-TW" altLang="en-US" sz="1600" dirty="0">
                <a:solidFill>
                  <a:srgbClr val="C55A1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」</a:t>
            </a:r>
            <a:r>
              <a:rPr lang="zh-TW" altLang="en-US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，學習內容包含學校和社區的步行環境、常見的危險狀況與應注意事項</a:t>
            </a:r>
            <a:r>
              <a:rPr lang="zh-TW" altLang="en-US" sz="1600" b="1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。</a:t>
            </a:r>
            <a:r>
              <a:rPr lang="zh-TW" altLang="en-US" sz="1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使用簡報前，請查看簡報備忘稿的提醒內容。</a:t>
            </a:r>
            <a:endParaRPr lang="en-US" altLang="zh-TW" sz="1600" dirty="0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Gen Jyuu GothicL Normal" panose="020B0202020203020207" pitchFamily="34" charset="-120"/>
            </a:endParaRP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AB69D779-5E73-14A6-6FF1-1AF2F99FFB02}"/>
              </a:ext>
            </a:extLst>
          </p:cNvPr>
          <p:cNvSpPr/>
          <p:nvPr/>
        </p:nvSpPr>
        <p:spPr>
          <a:xfrm>
            <a:off x="763078" y="1379234"/>
            <a:ext cx="10621925" cy="89143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891" indent="-342891" defTabSz="914377">
              <a:buFont typeface="+mj-lt"/>
              <a:buAutoNum type="arabicPeriod"/>
              <a:defRPr/>
            </a:pPr>
            <a:r>
              <a:rPr lang="zh-TW" altLang="en-US" sz="16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本教學簡報依據交通部、教育部</a:t>
            </a:r>
            <a:r>
              <a:rPr lang="en-US" altLang="zh-TW" sz="16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112</a:t>
            </a:r>
            <a:r>
              <a:rPr lang="zh-TW" altLang="en-US" sz="16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年出版之「交通安全教案手冊</a:t>
            </a:r>
            <a:r>
              <a:rPr lang="en-US" altLang="zh-TW" sz="16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(</a:t>
            </a:r>
            <a:r>
              <a:rPr lang="zh-TW" altLang="en-US" sz="16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修訂版</a:t>
            </a:r>
            <a:r>
              <a:rPr lang="en-US" altLang="zh-TW" sz="16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)</a:t>
            </a:r>
            <a:r>
              <a:rPr lang="zh-TW" altLang="en-US" sz="16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」所編製。教師使用本簡報前請先至</a:t>
            </a:r>
            <a:r>
              <a:rPr lang="en-US" altLang="zh-TW" sz="16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  <a:hlinkClick r:id="rId3"/>
              </a:rPr>
              <a:t>https://tinyurl.com/273ncd3y</a:t>
            </a:r>
            <a:r>
              <a:rPr lang="zh-TW" altLang="en-US" sz="16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下載教案手冊電子檔，了解學習活動流程，另可從連結中下載學習單電子檔，供教學運用。</a:t>
            </a:r>
            <a:endParaRPr lang="en-US" altLang="zh-TW" sz="1600" dirty="0">
              <a:solidFill>
                <a:prstClr val="black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Gen Jyuu GothicL Normal" panose="020B0202020203020207" pitchFamily="34" charset="-120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C74D3421-A0C0-CE70-92CC-396B9BA2B097}"/>
              </a:ext>
            </a:extLst>
          </p:cNvPr>
          <p:cNvSpPr/>
          <p:nvPr/>
        </p:nvSpPr>
        <p:spPr>
          <a:xfrm>
            <a:off x="763076" y="5613578"/>
            <a:ext cx="10621925" cy="65150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5"/>
              <a:tabLst/>
              <a:defRPr/>
            </a:pPr>
            <a:r>
              <a:rPr kumimoji="0" lang="zh-TW" alt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本簡報</a:t>
            </a:r>
            <a:r>
              <a:rPr lang="zh-TW" altLang="en-US" sz="16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Gen Jyuu GothicL Normal" panose="020B0202020203020207" pitchFamily="34" charset="-120"/>
              </a:rPr>
              <a:t>使用「微軟正黑體」、「王漢宗中楷體注音」、 「王漢宗中楷體破音一」、 「王漢宗中楷體破音二」、 「王漢宗中楷體破音三」，若教師無字體，請於第一項連結中下載、安裝後再開啟簡報。</a:t>
            </a:r>
            <a:endParaRPr kumimoji="0" lang="en-US" altLang="zh-TW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Gen Jyuu GothicL Normal" panose="020B0202020203020207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4042071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語音泡泡: 圓角矩形 1">
            <a:extLst>
              <a:ext uri="{FF2B5EF4-FFF2-40B4-BE49-F238E27FC236}">
                <a16:creationId xmlns:a16="http://schemas.microsoft.com/office/drawing/2014/main" id="{806C5085-95C7-95F3-E42B-8766CA08643D}"/>
              </a:ext>
            </a:extLst>
          </p:cNvPr>
          <p:cNvSpPr/>
          <p:nvPr/>
        </p:nvSpPr>
        <p:spPr>
          <a:xfrm>
            <a:off x="1736035" y="1285461"/>
            <a:ext cx="9096809" cy="2756452"/>
          </a:xfrm>
          <a:prstGeom prst="wedgeRoundRectCallout">
            <a:avLst>
              <a:gd name="adj1" fmla="val -3470"/>
              <a:gd name="adj2" fmla="val 74129"/>
              <a:gd name="adj3" fmla="val 16667"/>
            </a:avLst>
          </a:prstGeom>
          <a:solidFill>
            <a:srgbClr val="FFF6EB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868556" y="1758325"/>
            <a:ext cx="8831766" cy="1810723"/>
          </a:xfrm>
          <a:noFill/>
        </p:spPr>
        <p:txBody>
          <a:bodyPr>
            <a:noAutofit/>
          </a:bodyPr>
          <a:lstStyle/>
          <a:p>
            <a:r>
              <a:rPr lang="zh-TW" altLang="en-US" sz="4800" b="1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第一節</a:t>
            </a:r>
            <a:endParaRPr lang="en-US" altLang="zh-TW" sz="4800" b="1" dirty="0"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  <a:p>
            <a:r>
              <a:rPr lang="zh-TW" altLang="en-US" sz="4800" b="1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安全上學我注意</a:t>
            </a:r>
            <a:r>
              <a:rPr lang="en-US" altLang="zh-TW" sz="4800" b="1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-1</a:t>
            </a:r>
            <a:endParaRPr lang="zh-TW" altLang="en-US" sz="4800" b="1" dirty="0"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708288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DF1E9"/>
          </a:fgClr>
          <a:bgClr>
            <a:schemeClr val="bg1"/>
          </a:bgClr>
        </a:pattFill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矩形: 圓角 18">
            <a:extLst>
              <a:ext uri="{FF2B5EF4-FFF2-40B4-BE49-F238E27FC236}">
                <a16:creationId xmlns:a16="http://schemas.microsoft.com/office/drawing/2014/main" id="{C976201A-6E8F-6DE2-E8C3-18BAF55A35FC}"/>
              </a:ext>
            </a:extLst>
          </p:cNvPr>
          <p:cNvSpPr/>
          <p:nvPr/>
        </p:nvSpPr>
        <p:spPr>
          <a:xfrm>
            <a:off x="1118979" y="3234357"/>
            <a:ext cx="4344715" cy="3170453"/>
          </a:xfrm>
          <a:prstGeom prst="roundRect">
            <a:avLst/>
          </a:prstGeom>
          <a:solidFill>
            <a:schemeClr val="bg1"/>
          </a:solidFill>
          <a:ln w="12700">
            <a:solidFill>
              <a:srgbClr val="EB6513"/>
            </a:solidFill>
            <a:prstDash val="lgDash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0" name="矩形: 圓角 19">
            <a:extLst>
              <a:ext uri="{FF2B5EF4-FFF2-40B4-BE49-F238E27FC236}">
                <a16:creationId xmlns:a16="http://schemas.microsoft.com/office/drawing/2014/main" id="{0139D39F-73EB-7B29-9E3B-1DCA61B2A024}"/>
              </a:ext>
            </a:extLst>
          </p:cNvPr>
          <p:cNvSpPr/>
          <p:nvPr/>
        </p:nvSpPr>
        <p:spPr>
          <a:xfrm>
            <a:off x="6728306" y="3234358"/>
            <a:ext cx="4344715" cy="3170453"/>
          </a:xfrm>
          <a:prstGeom prst="roundRect">
            <a:avLst/>
          </a:prstGeom>
          <a:solidFill>
            <a:schemeClr val="bg1"/>
          </a:solidFill>
          <a:ln w="12700">
            <a:solidFill>
              <a:srgbClr val="EB6513"/>
            </a:solidFill>
            <a:prstDash val="lgDash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圓角矩形圖說文字 5"/>
          <p:cNvSpPr/>
          <p:nvPr/>
        </p:nvSpPr>
        <p:spPr>
          <a:xfrm>
            <a:off x="912125" y="644431"/>
            <a:ext cx="9890858" cy="1834410"/>
          </a:xfrm>
          <a:prstGeom prst="wedgeRoundRectCallout">
            <a:avLst>
              <a:gd name="adj1" fmla="val 12158"/>
              <a:gd name="adj2" fmla="val 46956"/>
              <a:gd name="adj3" fmla="val 16667"/>
            </a:avLst>
          </a:prstGeom>
          <a:solidFill>
            <a:srgbClr val="FFF6EB"/>
          </a:solidFill>
          <a:ln w="635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TW" altLang="en-US" sz="2800" u="sng" dirty="0">
                <a:ln w="0"/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小蘋果</a:t>
            </a:r>
            <a:r>
              <a:rPr lang="zh-TW" altLang="en-US" sz="2800" dirty="0">
                <a:ln w="0"/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是</a:t>
            </a:r>
            <a:r>
              <a:rPr lang="zh-TW" altLang="en-US" sz="2800" dirty="0">
                <a:ln w="0"/>
                <a:solidFill>
                  <a:schemeClr val="tx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一</a:t>
            </a:r>
            <a:r>
              <a:rPr lang="zh-TW" altLang="en-US" sz="2800" dirty="0">
                <a:ln w="0"/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位小學二年級的學生</a:t>
            </a:r>
            <a:r>
              <a:rPr lang="zh-TW" altLang="en-US" sz="2800" dirty="0">
                <a:ln w="0"/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endParaRPr lang="en-US" altLang="zh-TW" sz="2800" dirty="0">
              <a:ln w="0"/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>
                <a:ln w="0"/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每天媽</a:t>
            </a:r>
            <a:r>
              <a:rPr lang="zh-TW" altLang="en-US" sz="2800" dirty="0">
                <a:ln w="0"/>
                <a:solidFill>
                  <a:schemeClr val="tx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媽</a:t>
            </a:r>
            <a:r>
              <a:rPr lang="zh-TW" altLang="en-US" sz="2800" dirty="0">
                <a:ln w="0"/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都會帶她走路上學</a:t>
            </a:r>
            <a:r>
              <a:rPr lang="zh-TW" altLang="en-US" sz="2800" dirty="0">
                <a:ln w="0"/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endParaRPr lang="en-US" altLang="zh-TW" sz="2800" dirty="0">
              <a:ln w="0"/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>
                <a:ln w="0"/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我們</a:t>
            </a:r>
            <a:r>
              <a:rPr lang="zh-TW" altLang="en-US" sz="2800" dirty="0">
                <a:ln w="0"/>
                <a:solidFill>
                  <a:schemeClr val="tx1"/>
                </a:solidFill>
                <a:latin typeface="王漢宗中楷體破音二" panose="040B0700000000000000" pitchFamily="82" charset="-120"/>
                <a:ea typeface="王漢宗中楷體破音二" panose="040B0700000000000000" pitchFamily="82" charset="-120"/>
              </a:rPr>
              <a:t>一</a:t>
            </a:r>
            <a:r>
              <a:rPr lang="zh-TW" altLang="en-US" sz="2800" dirty="0">
                <a:ln w="0"/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起來看看</a:t>
            </a:r>
            <a:r>
              <a:rPr lang="zh-TW" altLang="en-US" sz="2800" dirty="0">
                <a:ln w="0"/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b="1" dirty="0">
                <a:ln w="0"/>
                <a:solidFill>
                  <a:srgbClr val="EB6513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她上學經過的地方</a:t>
            </a:r>
            <a:r>
              <a:rPr lang="zh-TW" altLang="en-US" sz="2800" b="1" dirty="0">
                <a:ln w="0"/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2800" b="1" dirty="0">
              <a:ln w="0"/>
              <a:solidFill>
                <a:srgbClr val="EB6513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0" name="文字方塊 9"/>
          <p:cNvSpPr txBox="1"/>
          <p:nvPr/>
        </p:nvSpPr>
        <p:spPr>
          <a:xfrm>
            <a:off x="9574700" y="132287"/>
            <a:ext cx="26173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zh-TW" sz="12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【</a:t>
            </a:r>
            <a:r>
              <a:rPr lang="zh-TW" altLang="en-US" sz="12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引起動機│活動一：走路上學去</a:t>
            </a:r>
            <a:r>
              <a:rPr lang="en-US" altLang="zh-TW" sz="12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】</a:t>
            </a:r>
            <a:endParaRPr lang="zh-TW" altLang="en-US" sz="1200" dirty="0">
              <a:solidFill>
                <a:prstClr val="black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pSp>
        <p:nvGrpSpPr>
          <p:cNvPr id="16" name="Google Shape;93;p1"/>
          <p:cNvGrpSpPr/>
          <p:nvPr/>
        </p:nvGrpSpPr>
        <p:grpSpPr>
          <a:xfrm>
            <a:off x="2346580" y="4014602"/>
            <a:ext cx="1836504" cy="1410869"/>
            <a:chOff x="4226768" y="4651310"/>
            <a:chExt cx="914400" cy="615820"/>
          </a:xfrm>
        </p:grpSpPr>
        <p:sp>
          <p:nvSpPr>
            <p:cNvPr id="17" name="Google Shape;94;p1">
              <a:hlinkClick r:id="rId3"/>
            </p:cNvPr>
            <p:cNvSpPr/>
            <p:nvPr/>
          </p:nvSpPr>
          <p:spPr>
            <a:xfrm>
              <a:off x="4226768" y="4651310"/>
              <a:ext cx="914400" cy="615820"/>
            </a:xfrm>
            <a:prstGeom prst="roundRect">
              <a:avLst>
                <a:gd name="adj" fmla="val 16667"/>
              </a:avLst>
            </a:prstGeom>
            <a:solidFill>
              <a:srgbClr val="FF000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algn="ctr"/>
              <a:endParaRPr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" name="Google Shape;95;p1">
              <a:hlinkClick r:id="rId3"/>
            </p:cNvPr>
            <p:cNvSpPr/>
            <p:nvPr/>
          </p:nvSpPr>
          <p:spPr>
            <a:xfrm rot="5400000">
              <a:off x="4533362" y="4725955"/>
              <a:ext cx="410547" cy="466531"/>
            </a:xfrm>
            <a:prstGeom prst="triangle">
              <a:avLst>
                <a:gd name="adj" fmla="val 500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algn="ctr"/>
              <a:endParaRPr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2" name="圖片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1214" y="1028789"/>
            <a:ext cx="1179264" cy="1834410"/>
          </a:xfrm>
          <a:prstGeom prst="rect">
            <a:avLst/>
          </a:prstGeom>
        </p:spPr>
      </p:pic>
      <p:sp>
        <p:nvSpPr>
          <p:cNvPr id="9" name="文字方塊 8">
            <a:extLst>
              <a:ext uri="{FF2B5EF4-FFF2-40B4-BE49-F238E27FC236}">
                <a16:creationId xmlns:a16="http://schemas.microsoft.com/office/drawing/2014/main" id="{C98B40CF-E7ED-0FDC-12F0-08A29FCD5EBF}"/>
              </a:ext>
            </a:extLst>
          </p:cNvPr>
          <p:cNvSpPr txBox="1"/>
          <p:nvPr/>
        </p:nvSpPr>
        <p:spPr>
          <a:xfrm>
            <a:off x="1926267" y="2835422"/>
            <a:ext cx="2730138" cy="830997"/>
          </a:xfrm>
          <a:prstGeom prst="rect">
            <a:avLst/>
          </a:prstGeom>
          <a:solidFill>
            <a:srgbClr val="D15A11"/>
          </a:solidFill>
          <a:ln w="25400">
            <a:solidFill>
              <a:srgbClr val="D15A11"/>
            </a:solidFill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zh-TW" altLang="en-US" sz="2400" dirty="0">
                <a:solidFill>
                  <a:schemeClr val="bg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點選</a:t>
            </a:r>
            <a:r>
              <a:rPr lang="zh-TW" altLang="en-US" sz="2400" dirty="0">
                <a:solidFill>
                  <a:schemeClr val="bg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播</a:t>
            </a:r>
            <a:r>
              <a:rPr lang="zh-TW" altLang="en-US" sz="2400" dirty="0">
                <a:solidFill>
                  <a:schemeClr val="bg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放鈕</a:t>
            </a:r>
            <a:endParaRPr lang="en-US" altLang="zh-TW" sz="2400" dirty="0">
              <a:solidFill>
                <a:schemeClr val="bg1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  <a:p>
            <a:pPr algn="ctr"/>
            <a:r>
              <a:rPr lang="zh-TW" altLang="en-US" sz="2400" dirty="0">
                <a:solidFill>
                  <a:schemeClr val="bg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播</a:t>
            </a:r>
            <a:r>
              <a:rPr lang="zh-TW" altLang="en-US" sz="2400" dirty="0">
                <a:solidFill>
                  <a:schemeClr val="bg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放故事</a:t>
            </a: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E1DBB48F-FB40-F5E1-1BEE-96A9196D439F}"/>
              </a:ext>
            </a:extLst>
          </p:cNvPr>
          <p:cNvSpPr txBox="1"/>
          <p:nvPr/>
        </p:nvSpPr>
        <p:spPr>
          <a:xfrm>
            <a:off x="7570106" y="2835422"/>
            <a:ext cx="2598454" cy="830997"/>
          </a:xfrm>
          <a:prstGeom prst="rect">
            <a:avLst/>
          </a:prstGeom>
          <a:solidFill>
            <a:srgbClr val="D15A11"/>
          </a:solidFill>
          <a:ln w="25400">
            <a:solidFill>
              <a:srgbClr val="D15A11"/>
            </a:solidFill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zh-TW" altLang="en-US" sz="2400" dirty="0">
                <a:solidFill>
                  <a:schemeClr val="bg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點選下圖</a:t>
            </a:r>
            <a:endParaRPr lang="en-US" altLang="zh-TW" sz="2400" dirty="0">
              <a:solidFill>
                <a:schemeClr val="bg1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  <a:p>
            <a:pPr algn="ctr"/>
            <a:r>
              <a:rPr lang="zh-TW" altLang="en-US" sz="2400" dirty="0">
                <a:solidFill>
                  <a:schemeClr val="bg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看圖說故事</a:t>
            </a: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7CE6C884-A2DB-367F-44B7-A64FE5AC42B8}"/>
              </a:ext>
            </a:extLst>
          </p:cNvPr>
          <p:cNvSpPr txBox="1"/>
          <p:nvPr/>
        </p:nvSpPr>
        <p:spPr>
          <a:xfrm>
            <a:off x="5716680" y="4379160"/>
            <a:ext cx="80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3200" b="1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或</a:t>
            </a:r>
          </a:p>
        </p:txBody>
      </p:sp>
      <p:sp>
        <p:nvSpPr>
          <p:cNvPr id="3" name="矩形 2">
            <a:hlinkClick r:id="rId5" action="ppaction://hlinksldjump"/>
            <a:extLst>
              <a:ext uri="{FF2B5EF4-FFF2-40B4-BE49-F238E27FC236}">
                <a16:creationId xmlns:a16="http://schemas.microsoft.com/office/drawing/2014/main" id="{CD14AB9A-1E42-D9C7-6C1A-74189F692F95}"/>
              </a:ext>
            </a:extLst>
          </p:cNvPr>
          <p:cNvSpPr/>
          <p:nvPr/>
        </p:nvSpPr>
        <p:spPr>
          <a:xfrm>
            <a:off x="1118977" y="5640739"/>
            <a:ext cx="4344715" cy="40286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影片播放後，請點此跳至下一頁</a:t>
            </a:r>
          </a:p>
        </p:txBody>
      </p:sp>
      <p:pic>
        <p:nvPicPr>
          <p:cNvPr id="5" name="圖片 4">
            <a:hlinkClick r:id="rId6" action="ppaction://hlinksldjump"/>
            <a:extLst>
              <a:ext uri="{FF2B5EF4-FFF2-40B4-BE49-F238E27FC236}">
                <a16:creationId xmlns:a16="http://schemas.microsoft.com/office/drawing/2014/main" id="{8DFD8C93-F016-202C-0F13-6A8CBC91525D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7770" y="3954607"/>
            <a:ext cx="3843125" cy="216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2920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CEEE4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F7FE4AF2-9E29-64A7-48DE-B40A4493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6826" y="0"/>
            <a:ext cx="9615174" cy="6858000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F1A96E5D-332C-F4A8-2691-261A50739439}"/>
              </a:ext>
            </a:extLst>
          </p:cNvPr>
          <p:cNvSpPr/>
          <p:nvPr/>
        </p:nvSpPr>
        <p:spPr>
          <a:xfrm>
            <a:off x="483475" y="315310"/>
            <a:ext cx="8639504" cy="1324304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zh-TW" sz="280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小蘋果</a:t>
            </a:r>
            <a:r>
              <a:rPr kumimoji="0" lang="zh-TW" altLang="zh-TW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家外面</a:t>
            </a:r>
            <a:r>
              <a:rPr kumimoji="0" lang="zh-TW" altLang="zh-TW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，</a:t>
            </a:r>
            <a:r>
              <a:rPr kumimoji="0" lang="zh-TW" altLang="zh-TW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是一條</a:t>
            </a:r>
            <a:r>
              <a:rPr kumimoji="0" lang="zh-TW" altLang="zh-TW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「</a:t>
            </a:r>
            <a:r>
              <a:rPr kumimoji="0" lang="zh-TW" altLang="zh-TW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小巷子</a:t>
            </a:r>
            <a:r>
              <a:rPr kumimoji="0" lang="zh-TW" altLang="zh-TW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」 ，</a:t>
            </a:r>
            <a:endParaRPr kumimoji="0" lang="en-US" altLang="zh-TW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zh-TW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出門後</a:t>
            </a:r>
            <a:r>
              <a:rPr kumimoji="0" lang="zh-TW" altLang="zh-TW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，</a:t>
            </a:r>
            <a:r>
              <a:rPr kumimoji="0" lang="zh-TW" altLang="zh-TW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媽</a:t>
            </a:r>
            <a:r>
              <a:rPr kumimoji="0" lang="zh-TW" altLang="zh-TW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破音一" panose="040B0700000000000000" pitchFamily="82" charset="-120"/>
                <a:ea typeface="王漢宗中楷體破音一" panose="040B0700000000000000" pitchFamily="82" charset="-120"/>
                <a:cs typeface="+mn-cs"/>
              </a:rPr>
              <a:t>媽</a:t>
            </a:r>
            <a:r>
              <a:rPr kumimoji="0" lang="zh-TW" altLang="zh-TW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會牽著她靠路邊行走</a:t>
            </a:r>
            <a:r>
              <a:rPr kumimoji="0" lang="zh-TW" altLang="zh-TW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579610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CEEE4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6626E470-2883-57DD-DABE-83873E7F51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6826" y="0"/>
            <a:ext cx="9615174" cy="6858000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F1A96E5D-332C-F4A8-2691-261A50739439}"/>
              </a:ext>
            </a:extLst>
          </p:cNvPr>
          <p:cNvSpPr/>
          <p:nvPr/>
        </p:nvSpPr>
        <p:spPr>
          <a:xfrm>
            <a:off x="472588" y="4865538"/>
            <a:ext cx="10321159" cy="1313793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走到巷口左轉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，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是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破音二" panose="040B0700000000000000" pitchFamily="82" charset="-120"/>
                <a:ea typeface="王漢宗中楷體破音二" panose="040B0700000000000000" pitchFamily="82" charset="-120"/>
                <a:cs typeface="+mn-cs"/>
              </a:rPr>
              <a:t>一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排商店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，</a:t>
            </a:r>
            <a:endParaRPr kumimoji="0" lang="en-US" altLang="zh-TW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80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小蘋果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破音一" panose="040B0700000000000000" pitchFamily="82" charset="-120"/>
                <a:ea typeface="王漢宗中楷體破音一" panose="040B0700000000000000" pitchFamily="82" charset="-120"/>
                <a:cs typeface="+mn-cs"/>
              </a:rPr>
              <a:t>和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媽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破音一" panose="040B0700000000000000" pitchFamily="82" charset="-120"/>
                <a:ea typeface="王漢宗中楷體破音一" panose="040B0700000000000000" pitchFamily="82" charset="-120"/>
                <a:cs typeface="+mn-cs"/>
              </a:rPr>
              <a:t>媽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會走商店外面的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「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騎樓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」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通過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9857636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CEEE4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1A769872-B0B1-9330-68A2-A0376DA213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6826" y="0"/>
            <a:ext cx="9615174" cy="6858000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F1A96E5D-332C-F4A8-2691-261A50739439}"/>
              </a:ext>
            </a:extLst>
          </p:cNvPr>
          <p:cNvSpPr/>
          <p:nvPr/>
        </p:nvSpPr>
        <p:spPr>
          <a:xfrm>
            <a:off x="595521" y="1082189"/>
            <a:ext cx="9865650" cy="2031125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接著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，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來到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破音一" panose="040B0700000000000000" pitchFamily="82" charset="-120"/>
                <a:ea typeface="王漢宗中楷體破音一" panose="040B0700000000000000" pitchFamily="82" charset="-120"/>
                <a:cs typeface="+mn-cs"/>
              </a:rPr>
              <a:t>一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個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「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有紅綠燈的路口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」，</a:t>
            </a:r>
            <a:endParaRPr kumimoji="0" lang="en-US" altLang="zh-TW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她們要過馬路到對面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，</a:t>
            </a:r>
            <a:endParaRPr kumimoji="0" lang="en-US" altLang="zh-TW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媽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破音一" panose="040B0700000000000000" pitchFamily="82" charset="-120"/>
                <a:ea typeface="王漢宗中楷體破音一" panose="040B0700000000000000" pitchFamily="82" charset="-120"/>
                <a:cs typeface="+mn-cs"/>
              </a:rPr>
              <a:t>媽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會牽著</a:t>
            </a:r>
            <a:r>
              <a:rPr kumimoji="0" lang="zh-TW" altLang="en-US" sz="280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小蘋果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，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按照導護志工的指揮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，</a:t>
            </a:r>
            <a:endParaRPr kumimoji="0" lang="en-US" altLang="zh-TW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等綠燈亮了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，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才走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「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斑馬線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」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到對面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552806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CEEE4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3A50F6CF-7A26-3FB3-3CFA-DD2A84F136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6826" y="0"/>
            <a:ext cx="9615174" cy="6858000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F1A96E5D-332C-F4A8-2691-261A50739439}"/>
              </a:ext>
            </a:extLst>
          </p:cNvPr>
          <p:cNvSpPr/>
          <p:nvPr/>
        </p:nvSpPr>
        <p:spPr>
          <a:xfrm>
            <a:off x="530207" y="4380560"/>
            <a:ext cx="8428736" cy="2031125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穿過馬路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，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沿著學校的圍牆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，</a:t>
            </a:r>
            <a:endParaRPr kumimoji="0" lang="en-US" altLang="zh-TW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有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破音二" panose="040B0700000000000000" pitchFamily="82" charset="-120"/>
                <a:ea typeface="王漢宗中楷體破音二" panose="040B0700000000000000" pitchFamily="82" charset="-120"/>
                <a:cs typeface="+mn-cs"/>
              </a:rPr>
              <a:t>一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整排的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「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人行道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」，</a:t>
            </a:r>
            <a:endParaRPr kumimoji="0" lang="en-US" altLang="zh-TW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80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小蘋果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和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媽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破音一" panose="040B0700000000000000" pitchFamily="82" charset="-120"/>
                <a:ea typeface="王漢宗中楷體破音一" panose="040B0700000000000000" pitchFamily="82" charset="-120"/>
                <a:cs typeface="+mn-cs"/>
              </a:rPr>
              <a:t>媽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常在這裡遇到同學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，</a:t>
            </a:r>
            <a:endParaRPr kumimoji="0" lang="en-US" altLang="zh-TW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大家會互相打招呼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3105162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CEEE4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B0A7290F-F94C-3814-0D44-B037E15150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6826" y="0"/>
            <a:ext cx="9615174" cy="6858000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F1A96E5D-332C-F4A8-2691-261A50739439}"/>
              </a:ext>
            </a:extLst>
          </p:cNvPr>
          <p:cNvSpPr/>
          <p:nvPr/>
        </p:nvSpPr>
        <p:spPr>
          <a:xfrm>
            <a:off x="323379" y="385503"/>
            <a:ext cx="6621707" cy="1743744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不久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，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她們走到了校門口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，</a:t>
            </a:r>
            <a:endParaRPr kumimoji="0" lang="en-US" altLang="zh-TW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80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小蘋果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跟媽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破音一" panose="040B0700000000000000" pitchFamily="82" charset="-120"/>
                <a:ea typeface="王漢宗中楷體破音一" panose="040B0700000000000000" pitchFamily="82" charset="-120"/>
                <a:cs typeface="+mn-cs"/>
              </a:rPr>
              <a:t>媽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說再見後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，</a:t>
            </a:r>
            <a:endParaRPr kumimoji="0" lang="en-US" altLang="zh-TW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就開心的走進學校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2125862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DF1E9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圓角矩形圖說文字 1"/>
          <p:cNvSpPr/>
          <p:nvPr/>
        </p:nvSpPr>
        <p:spPr>
          <a:xfrm>
            <a:off x="657387" y="500712"/>
            <a:ext cx="10899548" cy="829010"/>
          </a:xfrm>
          <a:prstGeom prst="wedgeRoundRectCallout">
            <a:avLst>
              <a:gd name="adj1" fmla="val 27960"/>
              <a:gd name="adj2" fmla="val 47415"/>
              <a:gd name="adj3" fmla="val 16667"/>
            </a:avLst>
          </a:prstGeom>
          <a:solidFill>
            <a:srgbClr val="FFF6EB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zh-TW" altLang="en-US" sz="2800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媽</a:t>
            </a:r>
            <a:r>
              <a:rPr lang="zh-TW" altLang="en-US" sz="2800" dirty="0"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媽</a:t>
            </a:r>
            <a:r>
              <a:rPr lang="zh-TW" altLang="en-US" sz="2800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帶</a:t>
            </a:r>
            <a:r>
              <a:rPr lang="zh-TW" altLang="en-US" sz="2800" u="sng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小蘋果</a:t>
            </a:r>
            <a:r>
              <a:rPr lang="zh-TW" altLang="en-US" sz="2800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走路上學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她們</a:t>
            </a:r>
            <a:r>
              <a:rPr lang="zh-TW" altLang="en-US" sz="2800" b="1" dirty="0">
                <a:solidFill>
                  <a:srgbClr val="EB6513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經過哪些地方</a:t>
            </a:r>
            <a:r>
              <a:rPr lang="zh-TW" altLang="en-US" sz="2800" dirty="0">
                <a:solidFill>
                  <a:srgbClr val="EB6513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？ </a:t>
            </a: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EE7EE99C-77EA-8FB8-9110-402CE0C6BC16}"/>
              </a:ext>
            </a:extLst>
          </p:cNvPr>
          <p:cNvSpPr txBox="1"/>
          <p:nvPr/>
        </p:nvSpPr>
        <p:spPr>
          <a:xfrm>
            <a:off x="9574700" y="132287"/>
            <a:ext cx="26173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zh-TW" sz="12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【</a:t>
            </a:r>
            <a:r>
              <a:rPr lang="zh-TW" altLang="en-US" sz="12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引起動機│活動一：走路上學去</a:t>
            </a:r>
            <a:r>
              <a:rPr lang="en-US" altLang="zh-TW" sz="12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】</a:t>
            </a:r>
            <a:endParaRPr lang="zh-TW" altLang="en-US" sz="1200" dirty="0">
              <a:solidFill>
                <a:prstClr val="black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31E4BDC2-6A77-BD07-546A-D58E7333273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87" y="1529134"/>
            <a:ext cx="3416508" cy="2436816"/>
          </a:xfrm>
          <a:prstGeom prst="rect">
            <a:avLst/>
          </a:prstGeom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250DACAF-CCEF-B327-29D8-CE5258EBE3E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8907" y="1533414"/>
            <a:ext cx="3416508" cy="2436816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79A3FC0A-05E1-3307-9B50-EFA1A8D1705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0427" y="1533414"/>
            <a:ext cx="3416508" cy="2436816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F6E53069-2C84-6E05-A21F-8DC9A62CDFA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87" y="4184394"/>
            <a:ext cx="3416508" cy="2436816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9608EBB9-3DB4-3FB7-6DB9-5460851862D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7746" y="4184394"/>
            <a:ext cx="3416508" cy="2436816"/>
          </a:xfrm>
          <a:prstGeom prst="rect">
            <a:avLst/>
          </a:prstGeom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C9F49EE9-8F49-E910-2DE2-26A59B390D4E}"/>
              </a:ext>
            </a:extLst>
          </p:cNvPr>
          <p:cNvSpPr/>
          <p:nvPr/>
        </p:nvSpPr>
        <p:spPr>
          <a:xfrm>
            <a:off x="657387" y="1529134"/>
            <a:ext cx="1285461" cy="486407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000" b="1" dirty="0">
                <a:solidFill>
                  <a:srgbClr val="FFFF00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巷子</a:t>
            </a: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17AB92C7-3FCB-FA15-9357-6CFACABC6DF6}"/>
              </a:ext>
            </a:extLst>
          </p:cNvPr>
          <p:cNvSpPr/>
          <p:nvPr/>
        </p:nvSpPr>
        <p:spPr>
          <a:xfrm>
            <a:off x="4398907" y="1529133"/>
            <a:ext cx="1285461" cy="486407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000" b="1" dirty="0">
                <a:solidFill>
                  <a:srgbClr val="FFFF00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騎樓</a:t>
            </a: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CB3D3F17-CEC5-5591-D299-92A8160388AA}"/>
              </a:ext>
            </a:extLst>
          </p:cNvPr>
          <p:cNvSpPr/>
          <p:nvPr/>
        </p:nvSpPr>
        <p:spPr>
          <a:xfrm>
            <a:off x="8140427" y="1529133"/>
            <a:ext cx="1285461" cy="486407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000" b="1" dirty="0">
                <a:solidFill>
                  <a:srgbClr val="FFFF00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路口</a:t>
            </a: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DE051F7B-F2B6-108D-E1D9-306013794638}"/>
              </a:ext>
            </a:extLst>
          </p:cNvPr>
          <p:cNvSpPr/>
          <p:nvPr/>
        </p:nvSpPr>
        <p:spPr>
          <a:xfrm>
            <a:off x="657387" y="4184394"/>
            <a:ext cx="1610473" cy="475935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000" b="1" dirty="0">
                <a:solidFill>
                  <a:srgbClr val="FFFF00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人行道</a:t>
            </a: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65EE3E1D-07F3-2F81-2109-8ACF781C25E2}"/>
              </a:ext>
            </a:extLst>
          </p:cNvPr>
          <p:cNvSpPr/>
          <p:nvPr/>
        </p:nvSpPr>
        <p:spPr>
          <a:xfrm>
            <a:off x="4398907" y="4173922"/>
            <a:ext cx="1610473" cy="486407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000" b="1" dirty="0">
                <a:solidFill>
                  <a:srgbClr val="FFFF00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校門口</a:t>
            </a: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C217B9A7-D955-F90B-1B8F-0DF40CB7ED18}"/>
              </a:ext>
            </a:extLst>
          </p:cNvPr>
          <p:cNvSpPr/>
          <p:nvPr/>
        </p:nvSpPr>
        <p:spPr>
          <a:xfrm>
            <a:off x="657387" y="3463152"/>
            <a:ext cx="10899548" cy="94052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zh-TW" altLang="zh-TW" sz="2800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你上學時</a:t>
            </a:r>
            <a:r>
              <a:rPr lang="zh-TW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zh-TW" sz="2800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經過的地方</a:t>
            </a:r>
            <a:r>
              <a:rPr lang="zh-TW" altLang="zh-TW" sz="2800" dirty="0"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和</a:t>
            </a:r>
            <a:r>
              <a:rPr lang="zh-TW" altLang="zh-TW" sz="2800" u="sng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小蘋果</a:t>
            </a:r>
            <a:r>
              <a:rPr lang="zh-TW" altLang="zh-TW" sz="2800" dirty="0"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一</a:t>
            </a:r>
            <a:r>
              <a:rPr lang="zh-TW" altLang="zh-TW" sz="2800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樣嗎？</a:t>
            </a:r>
            <a:endParaRPr lang="en-US" altLang="zh-TW" sz="2800" dirty="0"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  <a:p>
            <a:pPr lvl="0" algn="ctr"/>
            <a:r>
              <a:rPr lang="zh-TW" altLang="zh-TW" sz="2800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你會經過哪些地方</a:t>
            </a:r>
            <a:r>
              <a:rPr lang="zh-TW" altLang="zh-TW" sz="2800" dirty="0"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呢</a:t>
            </a:r>
            <a:r>
              <a:rPr lang="zh-TW" altLang="zh-TW" sz="2800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？</a:t>
            </a:r>
          </a:p>
        </p:txBody>
      </p:sp>
    </p:spTree>
    <p:extLst>
      <p:ext uri="{BB962C8B-B14F-4D97-AF65-F5344CB8AC3E}">
        <p14:creationId xmlns:p14="http://schemas.microsoft.com/office/powerpoint/2010/main" val="1473736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3" grpId="0" animBg="1"/>
      <p:bldP spid="14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字方塊 7"/>
          <p:cNvSpPr txBox="1"/>
          <p:nvPr/>
        </p:nvSpPr>
        <p:spPr>
          <a:xfrm>
            <a:off x="9116294" y="161506"/>
            <a:ext cx="30757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發展活動│活動二：安全和危險的地方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6F58E136-E59B-EFB8-2ABA-762ACF787686}"/>
              </a:ext>
            </a:extLst>
          </p:cNvPr>
          <p:cNvSpPr txBox="1"/>
          <p:nvPr/>
        </p:nvSpPr>
        <p:spPr>
          <a:xfrm>
            <a:off x="4294910" y="3013501"/>
            <a:ext cx="74537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zh-TW" altLang="en-US" sz="4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常見的步行區域</a:t>
            </a:r>
          </a:p>
        </p:txBody>
      </p:sp>
    </p:spTree>
    <p:extLst>
      <p:ext uri="{BB962C8B-B14F-4D97-AF65-F5344CB8AC3E}">
        <p14:creationId xmlns:p14="http://schemas.microsoft.com/office/powerpoint/2010/main" val="31396372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圓角矩形 2"/>
          <p:cNvSpPr/>
          <p:nvPr/>
        </p:nvSpPr>
        <p:spPr>
          <a:xfrm>
            <a:off x="3987281" y="5103846"/>
            <a:ext cx="4338736" cy="1268963"/>
          </a:xfrm>
          <a:prstGeom prst="roundRect">
            <a:avLst/>
          </a:prstGeom>
          <a:solidFill>
            <a:srgbClr val="FFF8E5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60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人行道</a:t>
            </a:r>
          </a:p>
        </p:txBody>
      </p:sp>
    </p:spTree>
    <p:extLst>
      <p:ext uri="{BB962C8B-B14F-4D97-AF65-F5344CB8AC3E}">
        <p14:creationId xmlns:p14="http://schemas.microsoft.com/office/powerpoint/2010/main" val="190856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圓角矩形 4"/>
          <p:cNvSpPr/>
          <p:nvPr/>
        </p:nvSpPr>
        <p:spPr>
          <a:xfrm>
            <a:off x="2373087" y="5103846"/>
            <a:ext cx="7529803" cy="1268963"/>
          </a:xfrm>
          <a:prstGeom prst="roundRect">
            <a:avLst/>
          </a:prstGeom>
          <a:solidFill>
            <a:srgbClr val="FFF8E5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60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標線型人行道</a:t>
            </a:r>
          </a:p>
        </p:txBody>
      </p:sp>
    </p:spTree>
    <p:extLst>
      <p:ext uri="{BB962C8B-B14F-4D97-AF65-F5344CB8AC3E}">
        <p14:creationId xmlns:p14="http://schemas.microsoft.com/office/powerpoint/2010/main" val="1404514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圓角矩形 3"/>
          <p:cNvSpPr/>
          <p:nvPr/>
        </p:nvSpPr>
        <p:spPr>
          <a:xfrm>
            <a:off x="4696408" y="5103846"/>
            <a:ext cx="3079102" cy="1268963"/>
          </a:xfrm>
          <a:prstGeom prst="roundRect">
            <a:avLst/>
          </a:prstGeom>
          <a:solidFill>
            <a:srgbClr val="FFF8E5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60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騎樓</a:t>
            </a:r>
          </a:p>
        </p:txBody>
      </p:sp>
    </p:spTree>
    <p:extLst>
      <p:ext uri="{BB962C8B-B14F-4D97-AF65-F5344CB8AC3E}">
        <p14:creationId xmlns:p14="http://schemas.microsoft.com/office/powerpoint/2010/main" val="506903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圓角矩形 4"/>
          <p:cNvSpPr/>
          <p:nvPr/>
        </p:nvSpPr>
        <p:spPr>
          <a:xfrm>
            <a:off x="3987281" y="5103846"/>
            <a:ext cx="4338736" cy="1268963"/>
          </a:xfrm>
          <a:prstGeom prst="roundRect">
            <a:avLst/>
          </a:prstGeom>
          <a:solidFill>
            <a:srgbClr val="FFF8E5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60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天橋</a:t>
            </a:r>
          </a:p>
        </p:txBody>
      </p:sp>
    </p:spTree>
    <p:extLst>
      <p:ext uri="{BB962C8B-B14F-4D97-AF65-F5344CB8AC3E}">
        <p14:creationId xmlns:p14="http://schemas.microsoft.com/office/powerpoint/2010/main" val="4106548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圓角矩形 4"/>
          <p:cNvSpPr/>
          <p:nvPr/>
        </p:nvSpPr>
        <p:spPr>
          <a:xfrm>
            <a:off x="3987281" y="5103846"/>
            <a:ext cx="4338736" cy="1268963"/>
          </a:xfrm>
          <a:prstGeom prst="roundRect">
            <a:avLst/>
          </a:prstGeom>
          <a:solidFill>
            <a:srgbClr val="FFF8E5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60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地下道</a:t>
            </a:r>
          </a:p>
        </p:txBody>
      </p:sp>
    </p:spTree>
    <p:extLst>
      <p:ext uri="{BB962C8B-B14F-4D97-AF65-F5344CB8AC3E}">
        <p14:creationId xmlns:p14="http://schemas.microsoft.com/office/powerpoint/2010/main" val="2442764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圓角矩形 3"/>
          <p:cNvSpPr/>
          <p:nvPr/>
        </p:nvSpPr>
        <p:spPr>
          <a:xfrm>
            <a:off x="3408785" y="5103846"/>
            <a:ext cx="5290457" cy="1268963"/>
          </a:xfrm>
          <a:prstGeom prst="roundRect">
            <a:avLst/>
          </a:prstGeom>
          <a:solidFill>
            <a:srgbClr val="FFF8E5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60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十字路口</a:t>
            </a:r>
          </a:p>
        </p:txBody>
      </p:sp>
    </p:spTree>
    <p:extLst>
      <p:ext uri="{BB962C8B-B14F-4D97-AF65-F5344CB8AC3E}">
        <p14:creationId xmlns:p14="http://schemas.microsoft.com/office/powerpoint/2010/main" val="1135336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圓角矩形 3"/>
          <p:cNvSpPr/>
          <p:nvPr/>
        </p:nvSpPr>
        <p:spPr>
          <a:xfrm>
            <a:off x="3987281" y="5103846"/>
            <a:ext cx="4338736" cy="1268963"/>
          </a:xfrm>
          <a:prstGeom prst="roundRect">
            <a:avLst/>
          </a:prstGeom>
          <a:solidFill>
            <a:srgbClr val="FFF8E5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60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路口</a:t>
            </a:r>
          </a:p>
        </p:txBody>
      </p:sp>
    </p:spTree>
    <p:extLst>
      <p:ext uri="{BB962C8B-B14F-4D97-AF65-F5344CB8AC3E}">
        <p14:creationId xmlns:p14="http://schemas.microsoft.com/office/powerpoint/2010/main" val="2306197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圓角矩形 1"/>
          <p:cNvSpPr/>
          <p:nvPr/>
        </p:nvSpPr>
        <p:spPr>
          <a:xfrm>
            <a:off x="3987281" y="5103846"/>
            <a:ext cx="4338736" cy="1268963"/>
          </a:xfrm>
          <a:prstGeom prst="roundRect">
            <a:avLst/>
          </a:prstGeom>
          <a:solidFill>
            <a:srgbClr val="FFF8E5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60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小巷</a:t>
            </a:r>
            <a:r>
              <a:rPr lang="zh-TW" altLang="en-US" sz="6000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弄</a:t>
            </a:r>
          </a:p>
        </p:txBody>
      </p:sp>
    </p:spTree>
    <p:extLst>
      <p:ext uri="{BB962C8B-B14F-4D97-AF65-F5344CB8AC3E}">
        <p14:creationId xmlns:p14="http://schemas.microsoft.com/office/powerpoint/2010/main" val="966186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圓角矩形 1"/>
          <p:cNvSpPr/>
          <p:nvPr/>
        </p:nvSpPr>
        <p:spPr>
          <a:xfrm>
            <a:off x="2429070" y="5103846"/>
            <a:ext cx="7567127" cy="1268963"/>
          </a:xfrm>
          <a:prstGeom prst="roundRect">
            <a:avLst/>
          </a:prstGeom>
          <a:solidFill>
            <a:srgbClr val="FFF8E5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60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停車場出入口</a:t>
            </a:r>
          </a:p>
        </p:txBody>
      </p:sp>
    </p:spTree>
    <p:extLst>
      <p:ext uri="{BB962C8B-B14F-4D97-AF65-F5344CB8AC3E}">
        <p14:creationId xmlns:p14="http://schemas.microsoft.com/office/powerpoint/2010/main" val="3775765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圓角矩形 1"/>
          <p:cNvSpPr/>
          <p:nvPr/>
        </p:nvSpPr>
        <p:spPr>
          <a:xfrm>
            <a:off x="3987281" y="5103846"/>
            <a:ext cx="4338736" cy="1268963"/>
          </a:xfrm>
          <a:prstGeom prst="roundRect">
            <a:avLst/>
          </a:prstGeom>
          <a:solidFill>
            <a:srgbClr val="FFF8E5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60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公車站</a:t>
            </a:r>
          </a:p>
        </p:txBody>
      </p:sp>
    </p:spTree>
    <p:extLst>
      <p:ext uri="{BB962C8B-B14F-4D97-AF65-F5344CB8AC3E}">
        <p14:creationId xmlns:p14="http://schemas.microsoft.com/office/powerpoint/2010/main" val="3619714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圓角矩形 1"/>
          <p:cNvSpPr/>
          <p:nvPr/>
        </p:nvSpPr>
        <p:spPr>
          <a:xfrm>
            <a:off x="2774302" y="5103846"/>
            <a:ext cx="6550090" cy="1268963"/>
          </a:xfrm>
          <a:prstGeom prst="roundRect">
            <a:avLst/>
          </a:prstGeom>
          <a:solidFill>
            <a:srgbClr val="FFF8E5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60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路口轉彎</a:t>
            </a:r>
            <a:r>
              <a:rPr lang="zh-TW" altLang="en-US" sz="6000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處</a:t>
            </a:r>
          </a:p>
        </p:txBody>
      </p:sp>
    </p:spTree>
    <p:extLst>
      <p:ext uri="{BB962C8B-B14F-4D97-AF65-F5344CB8AC3E}">
        <p14:creationId xmlns:p14="http://schemas.microsoft.com/office/powerpoint/2010/main" val="786483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圓角矩形 1"/>
          <p:cNvSpPr/>
          <p:nvPr/>
        </p:nvSpPr>
        <p:spPr>
          <a:xfrm>
            <a:off x="2270450" y="5103846"/>
            <a:ext cx="7679094" cy="1268963"/>
          </a:xfrm>
          <a:prstGeom prst="roundRect">
            <a:avLst/>
          </a:prstGeom>
          <a:solidFill>
            <a:srgbClr val="FFF8E5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60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斜坡轉彎道路</a:t>
            </a:r>
          </a:p>
        </p:txBody>
      </p:sp>
    </p:spTree>
    <p:extLst>
      <p:ext uri="{BB962C8B-B14F-4D97-AF65-F5344CB8AC3E}">
        <p14:creationId xmlns:p14="http://schemas.microsoft.com/office/powerpoint/2010/main" val="2764566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圓角矩形 1"/>
          <p:cNvSpPr/>
          <p:nvPr/>
        </p:nvSpPr>
        <p:spPr>
          <a:xfrm>
            <a:off x="3418115" y="5103846"/>
            <a:ext cx="5523723" cy="1268963"/>
          </a:xfrm>
          <a:prstGeom prst="roundRect">
            <a:avLst/>
          </a:prstGeom>
          <a:solidFill>
            <a:srgbClr val="FFF8E5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60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鄉間道路</a:t>
            </a:r>
          </a:p>
        </p:txBody>
      </p:sp>
    </p:spTree>
    <p:extLst>
      <p:ext uri="{BB962C8B-B14F-4D97-AF65-F5344CB8AC3E}">
        <p14:creationId xmlns:p14="http://schemas.microsoft.com/office/powerpoint/2010/main" val="1048412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圓角矩形 1"/>
          <p:cNvSpPr/>
          <p:nvPr/>
        </p:nvSpPr>
        <p:spPr>
          <a:xfrm>
            <a:off x="4519128" y="5103846"/>
            <a:ext cx="3321697" cy="1268963"/>
          </a:xfrm>
          <a:prstGeom prst="roundRect">
            <a:avLst/>
          </a:prstGeom>
          <a:solidFill>
            <a:srgbClr val="FFF8E5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60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橋梁</a:t>
            </a:r>
          </a:p>
        </p:txBody>
      </p:sp>
    </p:spTree>
    <p:extLst>
      <p:ext uri="{BB962C8B-B14F-4D97-AF65-F5344CB8AC3E}">
        <p14:creationId xmlns:p14="http://schemas.microsoft.com/office/powerpoint/2010/main" val="2784171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圓角矩形 3"/>
          <p:cNvSpPr/>
          <p:nvPr/>
        </p:nvSpPr>
        <p:spPr>
          <a:xfrm>
            <a:off x="3222171" y="5103846"/>
            <a:ext cx="5598368" cy="1268963"/>
          </a:xfrm>
          <a:prstGeom prst="roundRect">
            <a:avLst/>
          </a:prstGeom>
          <a:solidFill>
            <a:srgbClr val="FFF8E5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60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山區道路</a:t>
            </a:r>
          </a:p>
        </p:txBody>
      </p:sp>
    </p:spTree>
    <p:extLst>
      <p:ext uri="{BB962C8B-B14F-4D97-AF65-F5344CB8AC3E}">
        <p14:creationId xmlns:p14="http://schemas.microsoft.com/office/powerpoint/2010/main" val="3434789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FF6EB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矩形 16">
            <a:extLst>
              <a:ext uri="{FF2B5EF4-FFF2-40B4-BE49-F238E27FC236}">
                <a16:creationId xmlns:a16="http://schemas.microsoft.com/office/drawing/2014/main" id="{08B58032-ACAD-2F8B-6526-F0663E3CBFBF}"/>
              </a:ext>
            </a:extLst>
          </p:cNvPr>
          <p:cNvSpPr/>
          <p:nvPr/>
        </p:nvSpPr>
        <p:spPr>
          <a:xfrm>
            <a:off x="914400" y="1366928"/>
            <a:ext cx="10515600" cy="4708981"/>
          </a:xfrm>
          <a:custGeom>
            <a:avLst/>
            <a:gdLst>
              <a:gd name="connsiteX0" fmla="*/ 0 w 10515600"/>
              <a:gd name="connsiteY0" fmla="*/ 0 h 4708981"/>
              <a:gd name="connsiteX1" fmla="*/ 689356 w 10515600"/>
              <a:gd name="connsiteY1" fmla="*/ 0 h 4708981"/>
              <a:gd name="connsiteX2" fmla="*/ 1273556 w 10515600"/>
              <a:gd name="connsiteY2" fmla="*/ 0 h 4708981"/>
              <a:gd name="connsiteX3" fmla="*/ 1962912 w 10515600"/>
              <a:gd name="connsiteY3" fmla="*/ 0 h 4708981"/>
              <a:gd name="connsiteX4" fmla="*/ 2547112 w 10515600"/>
              <a:gd name="connsiteY4" fmla="*/ 0 h 4708981"/>
              <a:gd name="connsiteX5" fmla="*/ 3131312 w 10515600"/>
              <a:gd name="connsiteY5" fmla="*/ 0 h 4708981"/>
              <a:gd name="connsiteX6" fmla="*/ 3715512 w 10515600"/>
              <a:gd name="connsiteY6" fmla="*/ 0 h 4708981"/>
              <a:gd name="connsiteX7" fmla="*/ 3984244 w 10515600"/>
              <a:gd name="connsiteY7" fmla="*/ 0 h 4708981"/>
              <a:gd name="connsiteX8" fmla="*/ 4673600 w 10515600"/>
              <a:gd name="connsiteY8" fmla="*/ 0 h 4708981"/>
              <a:gd name="connsiteX9" fmla="*/ 4942332 w 10515600"/>
              <a:gd name="connsiteY9" fmla="*/ 0 h 4708981"/>
              <a:gd name="connsiteX10" fmla="*/ 5526532 w 10515600"/>
              <a:gd name="connsiteY10" fmla="*/ 0 h 4708981"/>
              <a:gd name="connsiteX11" fmla="*/ 6321044 w 10515600"/>
              <a:gd name="connsiteY11" fmla="*/ 0 h 4708981"/>
              <a:gd name="connsiteX12" fmla="*/ 7115556 w 10515600"/>
              <a:gd name="connsiteY12" fmla="*/ 0 h 4708981"/>
              <a:gd name="connsiteX13" fmla="*/ 7804912 w 10515600"/>
              <a:gd name="connsiteY13" fmla="*/ 0 h 4708981"/>
              <a:gd name="connsiteX14" fmla="*/ 8283956 w 10515600"/>
              <a:gd name="connsiteY14" fmla="*/ 0 h 4708981"/>
              <a:gd name="connsiteX15" fmla="*/ 8552688 w 10515600"/>
              <a:gd name="connsiteY15" fmla="*/ 0 h 4708981"/>
              <a:gd name="connsiteX16" fmla="*/ 9031732 w 10515600"/>
              <a:gd name="connsiteY16" fmla="*/ 0 h 4708981"/>
              <a:gd name="connsiteX17" fmla="*/ 9721088 w 10515600"/>
              <a:gd name="connsiteY17" fmla="*/ 0 h 4708981"/>
              <a:gd name="connsiteX18" fmla="*/ 10515600 w 10515600"/>
              <a:gd name="connsiteY18" fmla="*/ 0 h 4708981"/>
              <a:gd name="connsiteX19" fmla="*/ 10515600 w 10515600"/>
              <a:gd name="connsiteY19" fmla="*/ 447353 h 4708981"/>
              <a:gd name="connsiteX20" fmla="*/ 10515600 w 10515600"/>
              <a:gd name="connsiteY20" fmla="*/ 941796 h 4708981"/>
              <a:gd name="connsiteX21" fmla="*/ 10515600 w 10515600"/>
              <a:gd name="connsiteY21" fmla="*/ 1624598 h 4708981"/>
              <a:gd name="connsiteX22" fmla="*/ 10515600 w 10515600"/>
              <a:gd name="connsiteY22" fmla="*/ 2119041 h 4708981"/>
              <a:gd name="connsiteX23" fmla="*/ 10515600 w 10515600"/>
              <a:gd name="connsiteY23" fmla="*/ 2754754 h 4708981"/>
              <a:gd name="connsiteX24" fmla="*/ 10515600 w 10515600"/>
              <a:gd name="connsiteY24" fmla="*/ 3437556 h 4708981"/>
              <a:gd name="connsiteX25" fmla="*/ 10515600 w 10515600"/>
              <a:gd name="connsiteY25" fmla="*/ 3884909 h 4708981"/>
              <a:gd name="connsiteX26" fmla="*/ 10515600 w 10515600"/>
              <a:gd name="connsiteY26" fmla="*/ 4708981 h 4708981"/>
              <a:gd name="connsiteX27" fmla="*/ 9721088 w 10515600"/>
              <a:gd name="connsiteY27" fmla="*/ 4708981 h 4708981"/>
              <a:gd name="connsiteX28" fmla="*/ 8926576 w 10515600"/>
              <a:gd name="connsiteY28" fmla="*/ 4708981 h 4708981"/>
              <a:gd name="connsiteX29" fmla="*/ 8447532 w 10515600"/>
              <a:gd name="connsiteY29" fmla="*/ 4708981 h 4708981"/>
              <a:gd name="connsiteX30" fmla="*/ 7863332 w 10515600"/>
              <a:gd name="connsiteY30" fmla="*/ 4708981 h 4708981"/>
              <a:gd name="connsiteX31" fmla="*/ 7489444 w 10515600"/>
              <a:gd name="connsiteY31" fmla="*/ 4708981 h 4708981"/>
              <a:gd name="connsiteX32" fmla="*/ 6800088 w 10515600"/>
              <a:gd name="connsiteY32" fmla="*/ 4708981 h 4708981"/>
              <a:gd name="connsiteX33" fmla="*/ 6005576 w 10515600"/>
              <a:gd name="connsiteY33" fmla="*/ 4708981 h 4708981"/>
              <a:gd name="connsiteX34" fmla="*/ 5526532 w 10515600"/>
              <a:gd name="connsiteY34" fmla="*/ 4708981 h 4708981"/>
              <a:gd name="connsiteX35" fmla="*/ 4732020 w 10515600"/>
              <a:gd name="connsiteY35" fmla="*/ 4708981 h 4708981"/>
              <a:gd name="connsiteX36" fmla="*/ 4147820 w 10515600"/>
              <a:gd name="connsiteY36" fmla="*/ 4708981 h 4708981"/>
              <a:gd name="connsiteX37" fmla="*/ 3353308 w 10515600"/>
              <a:gd name="connsiteY37" fmla="*/ 4708981 h 4708981"/>
              <a:gd name="connsiteX38" fmla="*/ 2558796 w 10515600"/>
              <a:gd name="connsiteY38" fmla="*/ 4708981 h 4708981"/>
              <a:gd name="connsiteX39" fmla="*/ 2184908 w 10515600"/>
              <a:gd name="connsiteY39" fmla="*/ 4708981 h 4708981"/>
              <a:gd name="connsiteX40" fmla="*/ 1705864 w 10515600"/>
              <a:gd name="connsiteY40" fmla="*/ 4708981 h 4708981"/>
              <a:gd name="connsiteX41" fmla="*/ 1121664 w 10515600"/>
              <a:gd name="connsiteY41" fmla="*/ 4708981 h 4708981"/>
              <a:gd name="connsiteX42" fmla="*/ 537464 w 10515600"/>
              <a:gd name="connsiteY42" fmla="*/ 4708981 h 4708981"/>
              <a:gd name="connsiteX43" fmla="*/ 0 w 10515600"/>
              <a:gd name="connsiteY43" fmla="*/ 4708981 h 4708981"/>
              <a:gd name="connsiteX44" fmla="*/ 0 w 10515600"/>
              <a:gd name="connsiteY44" fmla="*/ 4214538 h 4708981"/>
              <a:gd name="connsiteX45" fmla="*/ 0 w 10515600"/>
              <a:gd name="connsiteY45" fmla="*/ 3531736 h 4708981"/>
              <a:gd name="connsiteX46" fmla="*/ 0 w 10515600"/>
              <a:gd name="connsiteY46" fmla="*/ 2990203 h 4708981"/>
              <a:gd name="connsiteX47" fmla="*/ 0 w 10515600"/>
              <a:gd name="connsiteY47" fmla="*/ 2307401 h 4708981"/>
              <a:gd name="connsiteX48" fmla="*/ 0 w 10515600"/>
              <a:gd name="connsiteY48" fmla="*/ 1765868 h 4708981"/>
              <a:gd name="connsiteX49" fmla="*/ 0 w 10515600"/>
              <a:gd name="connsiteY49" fmla="*/ 1130155 h 4708981"/>
              <a:gd name="connsiteX50" fmla="*/ 0 w 10515600"/>
              <a:gd name="connsiteY50" fmla="*/ 635712 h 4708981"/>
              <a:gd name="connsiteX51" fmla="*/ 0 w 10515600"/>
              <a:gd name="connsiteY51" fmla="*/ 0 h 4708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0515600" h="4708981" fill="none" extrusionOk="0">
                <a:moveTo>
                  <a:pt x="0" y="0"/>
                </a:moveTo>
                <a:cubicBezTo>
                  <a:pt x="187319" y="-55383"/>
                  <a:pt x="494436" y="18678"/>
                  <a:pt x="689356" y="0"/>
                </a:cubicBezTo>
                <a:cubicBezTo>
                  <a:pt x="884276" y="-18678"/>
                  <a:pt x="1066982" y="14017"/>
                  <a:pt x="1273556" y="0"/>
                </a:cubicBezTo>
                <a:cubicBezTo>
                  <a:pt x="1480130" y="-14017"/>
                  <a:pt x="1682152" y="46115"/>
                  <a:pt x="1962912" y="0"/>
                </a:cubicBezTo>
                <a:cubicBezTo>
                  <a:pt x="2243672" y="-46115"/>
                  <a:pt x="2307040" y="68194"/>
                  <a:pt x="2547112" y="0"/>
                </a:cubicBezTo>
                <a:cubicBezTo>
                  <a:pt x="2787184" y="-68194"/>
                  <a:pt x="2918123" y="65291"/>
                  <a:pt x="3131312" y="0"/>
                </a:cubicBezTo>
                <a:cubicBezTo>
                  <a:pt x="3344501" y="-65291"/>
                  <a:pt x="3579751" y="31774"/>
                  <a:pt x="3715512" y="0"/>
                </a:cubicBezTo>
                <a:cubicBezTo>
                  <a:pt x="3851273" y="-31774"/>
                  <a:pt x="3912442" y="4755"/>
                  <a:pt x="3984244" y="0"/>
                </a:cubicBezTo>
                <a:cubicBezTo>
                  <a:pt x="4056046" y="-4755"/>
                  <a:pt x="4526807" y="17716"/>
                  <a:pt x="4673600" y="0"/>
                </a:cubicBezTo>
                <a:cubicBezTo>
                  <a:pt x="4820393" y="-17716"/>
                  <a:pt x="4873766" y="9199"/>
                  <a:pt x="4942332" y="0"/>
                </a:cubicBezTo>
                <a:cubicBezTo>
                  <a:pt x="5010898" y="-9199"/>
                  <a:pt x="5291794" y="8584"/>
                  <a:pt x="5526532" y="0"/>
                </a:cubicBezTo>
                <a:cubicBezTo>
                  <a:pt x="5761270" y="-8584"/>
                  <a:pt x="6047483" y="46849"/>
                  <a:pt x="6321044" y="0"/>
                </a:cubicBezTo>
                <a:cubicBezTo>
                  <a:pt x="6594605" y="-46849"/>
                  <a:pt x="6724048" y="45312"/>
                  <a:pt x="7115556" y="0"/>
                </a:cubicBezTo>
                <a:cubicBezTo>
                  <a:pt x="7507064" y="-45312"/>
                  <a:pt x="7537048" y="75633"/>
                  <a:pt x="7804912" y="0"/>
                </a:cubicBezTo>
                <a:cubicBezTo>
                  <a:pt x="8072776" y="-75633"/>
                  <a:pt x="8057380" y="26891"/>
                  <a:pt x="8283956" y="0"/>
                </a:cubicBezTo>
                <a:cubicBezTo>
                  <a:pt x="8510532" y="-26891"/>
                  <a:pt x="8478616" y="9898"/>
                  <a:pt x="8552688" y="0"/>
                </a:cubicBezTo>
                <a:cubicBezTo>
                  <a:pt x="8626760" y="-9898"/>
                  <a:pt x="8811859" y="52649"/>
                  <a:pt x="9031732" y="0"/>
                </a:cubicBezTo>
                <a:cubicBezTo>
                  <a:pt x="9251605" y="-52649"/>
                  <a:pt x="9534006" y="5064"/>
                  <a:pt x="9721088" y="0"/>
                </a:cubicBezTo>
                <a:cubicBezTo>
                  <a:pt x="9908170" y="-5064"/>
                  <a:pt x="10131018" y="56274"/>
                  <a:pt x="10515600" y="0"/>
                </a:cubicBezTo>
                <a:cubicBezTo>
                  <a:pt x="10543276" y="190662"/>
                  <a:pt x="10466870" y="261862"/>
                  <a:pt x="10515600" y="447353"/>
                </a:cubicBezTo>
                <a:cubicBezTo>
                  <a:pt x="10564330" y="632844"/>
                  <a:pt x="10510345" y="740737"/>
                  <a:pt x="10515600" y="941796"/>
                </a:cubicBezTo>
                <a:cubicBezTo>
                  <a:pt x="10520855" y="1142855"/>
                  <a:pt x="10479423" y="1407705"/>
                  <a:pt x="10515600" y="1624598"/>
                </a:cubicBezTo>
                <a:cubicBezTo>
                  <a:pt x="10551777" y="1841491"/>
                  <a:pt x="10508142" y="2005200"/>
                  <a:pt x="10515600" y="2119041"/>
                </a:cubicBezTo>
                <a:cubicBezTo>
                  <a:pt x="10523058" y="2232882"/>
                  <a:pt x="10494224" y="2606591"/>
                  <a:pt x="10515600" y="2754754"/>
                </a:cubicBezTo>
                <a:cubicBezTo>
                  <a:pt x="10536976" y="2902917"/>
                  <a:pt x="10508026" y="3223848"/>
                  <a:pt x="10515600" y="3437556"/>
                </a:cubicBezTo>
                <a:cubicBezTo>
                  <a:pt x="10523174" y="3651264"/>
                  <a:pt x="10482676" y="3707274"/>
                  <a:pt x="10515600" y="3884909"/>
                </a:cubicBezTo>
                <a:cubicBezTo>
                  <a:pt x="10548524" y="4062544"/>
                  <a:pt x="10500255" y="4327464"/>
                  <a:pt x="10515600" y="4708981"/>
                </a:cubicBezTo>
                <a:cubicBezTo>
                  <a:pt x="10229805" y="4755895"/>
                  <a:pt x="10088313" y="4640782"/>
                  <a:pt x="9721088" y="4708981"/>
                </a:cubicBezTo>
                <a:cubicBezTo>
                  <a:pt x="9353863" y="4777180"/>
                  <a:pt x="9113387" y="4680577"/>
                  <a:pt x="8926576" y="4708981"/>
                </a:cubicBezTo>
                <a:cubicBezTo>
                  <a:pt x="8739765" y="4737385"/>
                  <a:pt x="8635306" y="4689934"/>
                  <a:pt x="8447532" y="4708981"/>
                </a:cubicBezTo>
                <a:cubicBezTo>
                  <a:pt x="8259758" y="4728028"/>
                  <a:pt x="8000027" y="4688970"/>
                  <a:pt x="7863332" y="4708981"/>
                </a:cubicBezTo>
                <a:cubicBezTo>
                  <a:pt x="7726637" y="4728992"/>
                  <a:pt x="7622813" y="4687083"/>
                  <a:pt x="7489444" y="4708981"/>
                </a:cubicBezTo>
                <a:cubicBezTo>
                  <a:pt x="7356075" y="4730879"/>
                  <a:pt x="7080440" y="4634483"/>
                  <a:pt x="6800088" y="4708981"/>
                </a:cubicBezTo>
                <a:cubicBezTo>
                  <a:pt x="6519736" y="4783479"/>
                  <a:pt x="6298387" y="4678959"/>
                  <a:pt x="6005576" y="4708981"/>
                </a:cubicBezTo>
                <a:cubicBezTo>
                  <a:pt x="5712765" y="4739003"/>
                  <a:pt x="5728104" y="4697756"/>
                  <a:pt x="5526532" y="4708981"/>
                </a:cubicBezTo>
                <a:cubicBezTo>
                  <a:pt x="5324960" y="4720206"/>
                  <a:pt x="4908876" y="4650765"/>
                  <a:pt x="4732020" y="4708981"/>
                </a:cubicBezTo>
                <a:cubicBezTo>
                  <a:pt x="4555164" y="4767197"/>
                  <a:pt x="4282840" y="4686003"/>
                  <a:pt x="4147820" y="4708981"/>
                </a:cubicBezTo>
                <a:cubicBezTo>
                  <a:pt x="4012800" y="4731959"/>
                  <a:pt x="3657788" y="4676179"/>
                  <a:pt x="3353308" y="4708981"/>
                </a:cubicBezTo>
                <a:cubicBezTo>
                  <a:pt x="3048828" y="4741783"/>
                  <a:pt x="2793921" y="4689259"/>
                  <a:pt x="2558796" y="4708981"/>
                </a:cubicBezTo>
                <a:cubicBezTo>
                  <a:pt x="2323671" y="4728703"/>
                  <a:pt x="2337658" y="4696588"/>
                  <a:pt x="2184908" y="4708981"/>
                </a:cubicBezTo>
                <a:cubicBezTo>
                  <a:pt x="2032158" y="4721374"/>
                  <a:pt x="1826276" y="4701244"/>
                  <a:pt x="1705864" y="4708981"/>
                </a:cubicBezTo>
                <a:cubicBezTo>
                  <a:pt x="1585452" y="4716718"/>
                  <a:pt x="1330200" y="4707723"/>
                  <a:pt x="1121664" y="4708981"/>
                </a:cubicBezTo>
                <a:cubicBezTo>
                  <a:pt x="913128" y="4710239"/>
                  <a:pt x="767538" y="4701398"/>
                  <a:pt x="537464" y="4708981"/>
                </a:cubicBezTo>
                <a:cubicBezTo>
                  <a:pt x="307390" y="4716564"/>
                  <a:pt x="263246" y="4663945"/>
                  <a:pt x="0" y="4708981"/>
                </a:cubicBezTo>
                <a:cubicBezTo>
                  <a:pt x="-34395" y="4530824"/>
                  <a:pt x="17031" y="4351695"/>
                  <a:pt x="0" y="4214538"/>
                </a:cubicBezTo>
                <a:cubicBezTo>
                  <a:pt x="-17031" y="4077381"/>
                  <a:pt x="19840" y="3746412"/>
                  <a:pt x="0" y="3531736"/>
                </a:cubicBezTo>
                <a:cubicBezTo>
                  <a:pt x="-19840" y="3317060"/>
                  <a:pt x="26708" y="3158105"/>
                  <a:pt x="0" y="2990203"/>
                </a:cubicBezTo>
                <a:cubicBezTo>
                  <a:pt x="-26708" y="2822301"/>
                  <a:pt x="40541" y="2540658"/>
                  <a:pt x="0" y="2307401"/>
                </a:cubicBezTo>
                <a:cubicBezTo>
                  <a:pt x="-40541" y="2074144"/>
                  <a:pt x="35898" y="1963208"/>
                  <a:pt x="0" y="1765868"/>
                </a:cubicBezTo>
                <a:cubicBezTo>
                  <a:pt x="-35898" y="1568528"/>
                  <a:pt x="52115" y="1387127"/>
                  <a:pt x="0" y="1130155"/>
                </a:cubicBezTo>
                <a:cubicBezTo>
                  <a:pt x="-52115" y="873183"/>
                  <a:pt x="34607" y="753575"/>
                  <a:pt x="0" y="635712"/>
                </a:cubicBezTo>
                <a:cubicBezTo>
                  <a:pt x="-34607" y="517849"/>
                  <a:pt x="13183" y="158848"/>
                  <a:pt x="0" y="0"/>
                </a:cubicBezTo>
                <a:close/>
              </a:path>
              <a:path w="10515600" h="4708981" stroke="0" extrusionOk="0">
                <a:moveTo>
                  <a:pt x="0" y="0"/>
                </a:moveTo>
                <a:cubicBezTo>
                  <a:pt x="117769" y="-54612"/>
                  <a:pt x="363642" y="16397"/>
                  <a:pt x="479044" y="0"/>
                </a:cubicBezTo>
                <a:cubicBezTo>
                  <a:pt x="594446" y="-16397"/>
                  <a:pt x="677892" y="18700"/>
                  <a:pt x="747776" y="0"/>
                </a:cubicBezTo>
                <a:cubicBezTo>
                  <a:pt x="817660" y="-18700"/>
                  <a:pt x="1147191" y="42425"/>
                  <a:pt x="1542288" y="0"/>
                </a:cubicBezTo>
                <a:cubicBezTo>
                  <a:pt x="1937385" y="-42425"/>
                  <a:pt x="1903667" y="55036"/>
                  <a:pt x="2021332" y="0"/>
                </a:cubicBezTo>
                <a:cubicBezTo>
                  <a:pt x="2138997" y="-55036"/>
                  <a:pt x="2261555" y="30614"/>
                  <a:pt x="2500376" y="0"/>
                </a:cubicBezTo>
                <a:cubicBezTo>
                  <a:pt x="2739197" y="-30614"/>
                  <a:pt x="2992326" y="934"/>
                  <a:pt x="3294888" y="0"/>
                </a:cubicBezTo>
                <a:cubicBezTo>
                  <a:pt x="3597450" y="-934"/>
                  <a:pt x="3536470" y="20588"/>
                  <a:pt x="3668776" y="0"/>
                </a:cubicBezTo>
                <a:cubicBezTo>
                  <a:pt x="3801082" y="-20588"/>
                  <a:pt x="4167052" y="95069"/>
                  <a:pt x="4463288" y="0"/>
                </a:cubicBezTo>
                <a:cubicBezTo>
                  <a:pt x="4759524" y="-95069"/>
                  <a:pt x="4927052" y="44879"/>
                  <a:pt x="5257800" y="0"/>
                </a:cubicBezTo>
                <a:cubicBezTo>
                  <a:pt x="5588548" y="-44879"/>
                  <a:pt x="5635378" y="45685"/>
                  <a:pt x="5842000" y="0"/>
                </a:cubicBezTo>
                <a:cubicBezTo>
                  <a:pt x="6048622" y="-45685"/>
                  <a:pt x="6336244" y="84925"/>
                  <a:pt x="6636512" y="0"/>
                </a:cubicBezTo>
                <a:cubicBezTo>
                  <a:pt x="6936780" y="-84925"/>
                  <a:pt x="6983770" y="37784"/>
                  <a:pt x="7115556" y="0"/>
                </a:cubicBezTo>
                <a:cubicBezTo>
                  <a:pt x="7247342" y="-37784"/>
                  <a:pt x="7473141" y="52757"/>
                  <a:pt x="7594600" y="0"/>
                </a:cubicBezTo>
                <a:cubicBezTo>
                  <a:pt x="7716059" y="-52757"/>
                  <a:pt x="8131150" y="920"/>
                  <a:pt x="8283956" y="0"/>
                </a:cubicBezTo>
                <a:cubicBezTo>
                  <a:pt x="8436762" y="-920"/>
                  <a:pt x="8664826" y="24800"/>
                  <a:pt x="8763000" y="0"/>
                </a:cubicBezTo>
                <a:cubicBezTo>
                  <a:pt x="8861174" y="-24800"/>
                  <a:pt x="9272964" y="43339"/>
                  <a:pt x="9557512" y="0"/>
                </a:cubicBezTo>
                <a:cubicBezTo>
                  <a:pt x="9842060" y="-43339"/>
                  <a:pt x="10044680" y="73864"/>
                  <a:pt x="10515600" y="0"/>
                </a:cubicBezTo>
                <a:cubicBezTo>
                  <a:pt x="10583243" y="143493"/>
                  <a:pt x="10475727" y="393880"/>
                  <a:pt x="10515600" y="588623"/>
                </a:cubicBezTo>
                <a:cubicBezTo>
                  <a:pt x="10555473" y="783366"/>
                  <a:pt x="10468809" y="971679"/>
                  <a:pt x="10515600" y="1224335"/>
                </a:cubicBezTo>
                <a:cubicBezTo>
                  <a:pt x="10562391" y="1476991"/>
                  <a:pt x="10498040" y="1557629"/>
                  <a:pt x="10515600" y="1671688"/>
                </a:cubicBezTo>
                <a:cubicBezTo>
                  <a:pt x="10533160" y="1785747"/>
                  <a:pt x="10465696" y="2050894"/>
                  <a:pt x="10515600" y="2166131"/>
                </a:cubicBezTo>
                <a:cubicBezTo>
                  <a:pt x="10565504" y="2281368"/>
                  <a:pt x="10472131" y="2484415"/>
                  <a:pt x="10515600" y="2801844"/>
                </a:cubicBezTo>
                <a:cubicBezTo>
                  <a:pt x="10559069" y="3119273"/>
                  <a:pt x="10481039" y="3213122"/>
                  <a:pt x="10515600" y="3343377"/>
                </a:cubicBezTo>
                <a:cubicBezTo>
                  <a:pt x="10550161" y="3473632"/>
                  <a:pt x="10482870" y="3608702"/>
                  <a:pt x="10515600" y="3837820"/>
                </a:cubicBezTo>
                <a:cubicBezTo>
                  <a:pt x="10548330" y="4066938"/>
                  <a:pt x="10499627" y="4389120"/>
                  <a:pt x="10515600" y="4708981"/>
                </a:cubicBezTo>
                <a:cubicBezTo>
                  <a:pt x="10227586" y="4760281"/>
                  <a:pt x="10119660" y="4697683"/>
                  <a:pt x="9931400" y="4708981"/>
                </a:cubicBezTo>
                <a:cubicBezTo>
                  <a:pt x="9743140" y="4720279"/>
                  <a:pt x="9572454" y="4688853"/>
                  <a:pt x="9347200" y="4708981"/>
                </a:cubicBezTo>
                <a:cubicBezTo>
                  <a:pt x="9121946" y="4729109"/>
                  <a:pt x="9122157" y="4686875"/>
                  <a:pt x="8973312" y="4708981"/>
                </a:cubicBezTo>
                <a:cubicBezTo>
                  <a:pt x="8824467" y="4731087"/>
                  <a:pt x="8600522" y="4650340"/>
                  <a:pt x="8283956" y="4708981"/>
                </a:cubicBezTo>
                <a:cubicBezTo>
                  <a:pt x="7967390" y="4767622"/>
                  <a:pt x="8078544" y="4675023"/>
                  <a:pt x="7910068" y="4708981"/>
                </a:cubicBezTo>
                <a:cubicBezTo>
                  <a:pt x="7741592" y="4742939"/>
                  <a:pt x="7482196" y="4634346"/>
                  <a:pt x="7220712" y="4708981"/>
                </a:cubicBezTo>
                <a:cubicBezTo>
                  <a:pt x="6959228" y="4783616"/>
                  <a:pt x="7083994" y="4682446"/>
                  <a:pt x="6951980" y="4708981"/>
                </a:cubicBezTo>
                <a:cubicBezTo>
                  <a:pt x="6819966" y="4735516"/>
                  <a:pt x="6534052" y="4675686"/>
                  <a:pt x="6262624" y="4708981"/>
                </a:cubicBezTo>
                <a:cubicBezTo>
                  <a:pt x="5991196" y="4742276"/>
                  <a:pt x="6071788" y="4678212"/>
                  <a:pt x="5888736" y="4708981"/>
                </a:cubicBezTo>
                <a:cubicBezTo>
                  <a:pt x="5705684" y="4739750"/>
                  <a:pt x="5703122" y="4685962"/>
                  <a:pt x="5620004" y="4708981"/>
                </a:cubicBezTo>
                <a:cubicBezTo>
                  <a:pt x="5536886" y="4732000"/>
                  <a:pt x="5428214" y="4672669"/>
                  <a:pt x="5246116" y="4708981"/>
                </a:cubicBezTo>
                <a:cubicBezTo>
                  <a:pt x="5064018" y="4745293"/>
                  <a:pt x="4804133" y="4643867"/>
                  <a:pt x="4556760" y="4708981"/>
                </a:cubicBezTo>
                <a:cubicBezTo>
                  <a:pt x="4309387" y="4774095"/>
                  <a:pt x="4278713" y="4669490"/>
                  <a:pt x="4182872" y="4708981"/>
                </a:cubicBezTo>
                <a:cubicBezTo>
                  <a:pt x="4087031" y="4748472"/>
                  <a:pt x="3985387" y="4706392"/>
                  <a:pt x="3914140" y="4708981"/>
                </a:cubicBezTo>
                <a:cubicBezTo>
                  <a:pt x="3842893" y="4711570"/>
                  <a:pt x="3616144" y="4696516"/>
                  <a:pt x="3540252" y="4708981"/>
                </a:cubicBezTo>
                <a:cubicBezTo>
                  <a:pt x="3464360" y="4721446"/>
                  <a:pt x="3231048" y="4657855"/>
                  <a:pt x="3061208" y="4708981"/>
                </a:cubicBezTo>
                <a:cubicBezTo>
                  <a:pt x="2891368" y="4760107"/>
                  <a:pt x="2616460" y="4643029"/>
                  <a:pt x="2477008" y="4708981"/>
                </a:cubicBezTo>
                <a:cubicBezTo>
                  <a:pt x="2337556" y="4774933"/>
                  <a:pt x="2195858" y="4688349"/>
                  <a:pt x="2103120" y="4708981"/>
                </a:cubicBezTo>
                <a:cubicBezTo>
                  <a:pt x="2010382" y="4729613"/>
                  <a:pt x="1554116" y="4652251"/>
                  <a:pt x="1308608" y="4708981"/>
                </a:cubicBezTo>
                <a:cubicBezTo>
                  <a:pt x="1063100" y="4765711"/>
                  <a:pt x="872362" y="4671700"/>
                  <a:pt x="724408" y="4708981"/>
                </a:cubicBezTo>
                <a:cubicBezTo>
                  <a:pt x="576454" y="4746262"/>
                  <a:pt x="239070" y="4662391"/>
                  <a:pt x="0" y="4708981"/>
                </a:cubicBezTo>
                <a:cubicBezTo>
                  <a:pt x="-9278" y="4572933"/>
                  <a:pt x="2828" y="4274136"/>
                  <a:pt x="0" y="4073269"/>
                </a:cubicBezTo>
                <a:cubicBezTo>
                  <a:pt x="-2828" y="3872402"/>
                  <a:pt x="44220" y="3620964"/>
                  <a:pt x="0" y="3484646"/>
                </a:cubicBezTo>
                <a:cubicBezTo>
                  <a:pt x="-44220" y="3348328"/>
                  <a:pt x="56584" y="3084104"/>
                  <a:pt x="0" y="2943113"/>
                </a:cubicBezTo>
                <a:cubicBezTo>
                  <a:pt x="-56584" y="2802122"/>
                  <a:pt x="51282" y="2575352"/>
                  <a:pt x="0" y="2307401"/>
                </a:cubicBezTo>
                <a:cubicBezTo>
                  <a:pt x="-51282" y="2039450"/>
                  <a:pt x="10050" y="1905298"/>
                  <a:pt x="0" y="1718778"/>
                </a:cubicBezTo>
                <a:cubicBezTo>
                  <a:pt x="-10050" y="1532258"/>
                  <a:pt x="78600" y="1202386"/>
                  <a:pt x="0" y="1035976"/>
                </a:cubicBezTo>
                <a:cubicBezTo>
                  <a:pt x="-78600" y="869566"/>
                  <a:pt x="67408" y="32252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25400">
            <a:solidFill>
              <a:srgbClr val="EB6513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TW" altLang="en-US" sz="2800" dirty="0">
              <a:solidFill>
                <a:schemeClr val="tx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D7176560-01E8-A1E8-7A93-19C50E038D59}"/>
              </a:ext>
            </a:extLst>
          </p:cNvPr>
          <p:cNvSpPr txBox="1"/>
          <p:nvPr/>
        </p:nvSpPr>
        <p:spPr>
          <a:xfrm>
            <a:off x="9116294" y="161506"/>
            <a:ext cx="30757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zh-TW" sz="12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【</a:t>
            </a:r>
            <a:r>
              <a:rPr lang="zh-TW" altLang="en-US" sz="12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發展活動│活動二：安全和危險的地方</a:t>
            </a:r>
            <a:r>
              <a:rPr lang="en-US" altLang="zh-TW" sz="12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】</a:t>
            </a:r>
            <a:endParaRPr lang="zh-TW" altLang="en-US" sz="1200" dirty="0">
              <a:solidFill>
                <a:prstClr val="black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pSp>
        <p:nvGrpSpPr>
          <p:cNvPr id="16" name="群組 15">
            <a:extLst>
              <a:ext uri="{FF2B5EF4-FFF2-40B4-BE49-F238E27FC236}">
                <a16:creationId xmlns:a16="http://schemas.microsoft.com/office/drawing/2014/main" id="{3582DF99-B212-19E4-9056-A307266FB505}"/>
              </a:ext>
            </a:extLst>
          </p:cNvPr>
          <p:cNvGrpSpPr/>
          <p:nvPr/>
        </p:nvGrpSpPr>
        <p:grpSpPr>
          <a:xfrm>
            <a:off x="1838874" y="648085"/>
            <a:ext cx="8514251" cy="974106"/>
            <a:chOff x="1532580" y="859103"/>
            <a:chExt cx="8939927" cy="974106"/>
          </a:xfrm>
        </p:grpSpPr>
        <p:sp>
          <p:nvSpPr>
            <p:cNvPr id="15" name="矩形: 圓角 14">
              <a:extLst>
                <a:ext uri="{FF2B5EF4-FFF2-40B4-BE49-F238E27FC236}">
                  <a16:creationId xmlns:a16="http://schemas.microsoft.com/office/drawing/2014/main" id="{B69B2AD1-0B5F-FED3-9372-7DBFD6F3B3BE}"/>
                </a:ext>
              </a:extLst>
            </p:cNvPr>
            <p:cNvSpPr/>
            <p:nvPr/>
          </p:nvSpPr>
          <p:spPr>
            <a:xfrm>
              <a:off x="1532580" y="859103"/>
              <a:ext cx="8939927" cy="974106"/>
            </a:xfrm>
            <a:prstGeom prst="roundRect">
              <a:avLst/>
            </a:prstGeom>
            <a:solidFill>
              <a:srgbClr val="D15A1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4" name="文字方塊 13">
              <a:extLst>
                <a:ext uri="{FF2B5EF4-FFF2-40B4-BE49-F238E27FC236}">
                  <a16:creationId xmlns:a16="http://schemas.microsoft.com/office/drawing/2014/main" id="{78C52E50-01F3-5D4A-DEF8-1B3CCE5742D9}"/>
                </a:ext>
              </a:extLst>
            </p:cNvPr>
            <p:cNvSpPr txBox="1"/>
            <p:nvPr/>
          </p:nvSpPr>
          <p:spPr>
            <a:xfrm>
              <a:off x="1933463" y="977371"/>
              <a:ext cx="8138160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TW" altLang="en-US" sz="4000" b="1" dirty="0">
                  <a:solidFill>
                    <a:schemeClr val="bg1"/>
                  </a:solidFill>
                  <a:latin typeface="標楷體" panose="03000509000000000000" pitchFamily="65" charset="-120"/>
                  <a:ea typeface="標楷體" panose="03000509000000000000" pitchFamily="65" charset="-120"/>
                </a:rPr>
                <a:t>「</a:t>
              </a:r>
              <a:r>
                <a:rPr lang="zh-TW" altLang="en-US" sz="4000" b="1" dirty="0">
                  <a:solidFill>
                    <a:schemeClr val="bg1"/>
                  </a:solidFill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安全</a:t>
              </a:r>
              <a:r>
                <a:rPr lang="zh-TW" altLang="en-US" sz="4000" b="1" dirty="0">
                  <a:solidFill>
                    <a:schemeClr val="bg1"/>
                  </a:solidFill>
                  <a:latin typeface="標楷體" panose="03000509000000000000" pitchFamily="65" charset="-120"/>
                  <a:ea typeface="標楷體" panose="03000509000000000000" pitchFamily="65" charset="-120"/>
                </a:rPr>
                <a:t>！</a:t>
              </a:r>
              <a:r>
                <a:rPr lang="zh-TW" altLang="en-US" sz="4000" b="1" dirty="0">
                  <a:solidFill>
                    <a:schemeClr val="bg1"/>
                  </a:solidFill>
                  <a:latin typeface="王漢宗中楷體破音一" panose="040B0700000000000000" pitchFamily="82" charset="-120"/>
                  <a:ea typeface="王漢宗中楷體破音一" panose="040B0700000000000000" pitchFamily="82" charset="-120"/>
                </a:rPr>
                <a:t>不</a:t>
              </a:r>
              <a:r>
                <a:rPr lang="zh-TW" altLang="en-US" sz="4000" b="1" dirty="0">
                  <a:solidFill>
                    <a:schemeClr val="bg1"/>
                  </a:solidFill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安全</a:t>
              </a:r>
              <a:r>
                <a:rPr lang="zh-TW" altLang="en-US" sz="4000" b="1" dirty="0">
                  <a:solidFill>
                    <a:schemeClr val="bg1"/>
                  </a:solidFill>
                  <a:latin typeface="標楷體" panose="03000509000000000000" pitchFamily="65" charset="-120"/>
                  <a:ea typeface="標楷體" panose="03000509000000000000" pitchFamily="65" charset="-120"/>
                </a:rPr>
                <a:t>！」</a:t>
              </a:r>
              <a:r>
                <a:rPr lang="zh-TW" altLang="en-US" sz="4000" b="1" dirty="0">
                  <a:solidFill>
                    <a:schemeClr val="bg1"/>
                  </a:solidFill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活動</a:t>
              </a:r>
            </a:p>
          </p:txBody>
        </p:sp>
      </p:grpSp>
      <p:sp>
        <p:nvSpPr>
          <p:cNvPr id="19" name="文字方塊 18">
            <a:extLst>
              <a:ext uri="{FF2B5EF4-FFF2-40B4-BE49-F238E27FC236}">
                <a16:creationId xmlns:a16="http://schemas.microsoft.com/office/drawing/2014/main" id="{72E895E2-9866-4C1B-458F-3BDAEBCE1DB5}"/>
              </a:ext>
            </a:extLst>
          </p:cNvPr>
          <p:cNvSpPr txBox="1"/>
          <p:nvPr/>
        </p:nvSpPr>
        <p:spPr>
          <a:xfrm>
            <a:off x="3323669" y="3529842"/>
            <a:ext cx="779956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如果你覺</a:t>
            </a:r>
            <a:r>
              <a:rPr lang="zh-TW" altLang="en-US" sz="2800" dirty="0">
                <a:solidFill>
                  <a:schemeClr val="tx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得</a:t>
            </a:r>
            <a:r>
              <a:rPr lang="zh-TW" altLang="en-US" sz="28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圖片中是</a:t>
            </a:r>
            <a:r>
              <a:rPr lang="zh-TW" altLang="en-US" sz="2800" b="1" dirty="0">
                <a:solidFill>
                  <a:srgbClr val="0070C0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安全</a:t>
            </a:r>
            <a:r>
              <a:rPr lang="zh-TW" altLang="en-US" sz="28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的地方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就把雙手舉高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比個</a:t>
            </a:r>
            <a:r>
              <a:rPr lang="zh-TW" altLang="en-US" sz="2800" b="1" dirty="0">
                <a:solidFill>
                  <a:srgbClr val="0070C0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大圈圈</a:t>
            </a:r>
            <a:endParaRPr lang="zh-TW" altLang="en-US" sz="2800" b="1" dirty="0">
              <a:solidFill>
                <a:srgbClr val="0070C0"/>
              </a:solidFill>
            </a:endParaRPr>
          </a:p>
        </p:txBody>
      </p: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DC854BA0-4899-A6DD-DEA0-2D3CF0EDFBD8}"/>
              </a:ext>
            </a:extLst>
          </p:cNvPr>
          <p:cNvSpPr txBox="1"/>
          <p:nvPr/>
        </p:nvSpPr>
        <p:spPr>
          <a:xfrm>
            <a:off x="3306582" y="4819225"/>
            <a:ext cx="78166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如果你覺</a:t>
            </a:r>
            <a:r>
              <a:rPr lang="zh-TW" altLang="en-US" sz="2800" dirty="0"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得</a:t>
            </a:r>
            <a:r>
              <a:rPr lang="zh-TW" altLang="en-US" sz="2800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是</a:t>
            </a:r>
            <a:r>
              <a:rPr lang="zh-TW" altLang="en-US" sz="2800" b="1" dirty="0">
                <a:solidFill>
                  <a:srgbClr val="DC4347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不</a:t>
            </a:r>
            <a:r>
              <a:rPr lang="zh-TW" altLang="en-US" sz="2800" b="1" dirty="0">
                <a:solidFill>
                  <a:srgbClr val="DC4347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安全</a:t>
            </a:r>
            <a:r>
              <a:rPr lang="zh-TW" altLang="en-US" sz="2800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的地方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endParaRPr lang="en-US" altLang="zh-TW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就用雙手在胸前</a:t>
            </a:r>
            <a:r>
              <a:rPr lang="zh-TW" altLang="en-US" sz="2800" b="1" dirty="0">
                <a:solidFill>
                  <a:srgbClr val="DC4347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畫叉叉</a:t>
            </a:r>
            <a:endParaRPr lang="zh-TW" altLang="en-US" sz="2800" b="1" dirty="0">
              <a:solidFill>
                <a:srgbClr val="DC4347"/>
              </a:solidFill>
            </a:endParaRPr>
          </a:p>
        </p:txBody>
      </p:sp>
      <p:pic>
        <p:nvPicPr>
          <p:cNvPr id="27" name="圖片 26">
            <a:extLst>
              <a:ext uri="{FF2B5EF4-FFF2-40B4-BE49-F238E27FC236}">
                <a16:creationId xmlns:a16="http://schemas.microsoft.com/office/drawing/2014/main" id="{38C3BBFB-760E-57A1-5D7E-DA3FF970AD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10" b="89940" l="5153" r="50191">
                        <a14:foregroundMark x1="46565" y1="33934" x2="48569" y2="46096"/>
                        <a14:foregroundMark x1="48569" y1="46096" x2="46947" y2="50300"/>
                        <a14:foregroundMark x1="49332" y1="45195" x2="47042" y2="49249"/>
                        <a14:foregroundMark x1="48950" y1="45946" x2="47328" y2="49850"/>
                        <a14:foregroundMark x1="46947" y1="50300" x2="50000" y2="44595"/>
                        <a14:foregroundMark x1="46851" y1="49850" x2="48612" y2="41190"/>
                        <a14:foregroundMark x1="49141" y1="38589" x2="48950" y2="38288"/>
                        <a14:foregroundMark x1="9351" y1="39339" x2="14218" y2="28829"/>
                        <a14:foregroundMark x1="20134" y1="18919" x2="26622" y2="15165"/>
                        <a14:foregroundMark x1="30534" y1="15465" x2="35019" y2="15315"/>
                        <a14:foregroundMark x1="38645" y1="66817" x2="41889" y2="59610"/>
                        <a14:foregroundMark x1="50131" y1="41214" x2="49905" y2="44294"/>
                        <a14:foregroundMark x1="40744" y1="62162" x2="41698" y2="60210"/>
                        <a14:foregroundMark x1="41508" y1="61261" x2="41508" y2="61261"/>
                        <a14:foregroundMark x1="40840" y1="61862" x2="40840" y2="61862"/>
                        <a14:foregroundMark x1="40935" y1="61862" x2="40935" y2="61862"/>
                        <a14:backgroundMark x1="6393" y1="37538" x2="14027" y2="19820"/>
                        <a14:backgroundMark x1="14027" y1="19820" x2="19275" y2="15766"/>
                        <a14:backgroundMark x1="26939" y1="14206" x2="30821" y2="13514"/>
                        <a14:backgroundMark x1="21565" y1="15165" x2="22007" y2="15086"/>
                        <a14:backgroundMark x1="35263" y1="14705" x2="39218" y2="15766"/>
                        <a14:backgroundMark x1="30821" y1="13514" x2="31266" y2="13633"/>
                        <a14:backgroundMark x1="39218" y1="15766" x2="50191" y2="32733"/>
                        <a14:backgroundMark x1="19656" y1="17718" x2="20706" y2="16817"/>
                        <a14:backgroundMark x1="17557" y1="42943" x2="22042" y2="28228"/>
                        <a14:backgroundMark x1="22042" y1="28228" x2="30916" y2="20871"/>
                        <a14:backgroundMark x1="30916" y1="20871" x2="40076" y2="34234"/>
                        <a14:backgroundMark x1="40076" y1="34234" x2="35115" y2="47598"/>
                        <a14:backgroundMark x1="35115" y1="47598" x2="33969" y2="48949"/>
                        <a14:backgroundMark x1="18893" y1="45946" x2="22042" y2="38138"/>
                        <a14:backgroundMark x1="17557" y1="37538" x2="21851" y2="25526"/>
                        <a14:backgroundMark x1="20515" y1="47598" x2="22519" y2="43994"/>
                        <a14:backgroundMark x1="21851" y1="49249" x2="23282" y2="43694"/>
                        <a14:backgroundMark x1="23664" y1="49700" x2="23664" y2="49700"/>
                        <a14:backgroundMark x1="23569" y1="47898" x2="23569" y2="47898"/>
                        <a14:backgroundMark x1="22137" y1="49850" x2="22137" y2="49850"/>
                        <a14:backgroundMark x1="23187" y1="37988" x2="23187" y2="37988"/>
                        <a14:backgroundMark x1="23282" y1="28979" x2="23282" y2="28979"/>
                        <a14:backgroundMark x1="7443" y1="39640" x2="7920" y2="53453"/>
                        <a14:backgroundMark x1="7920" y1="53453" x2="15363" y2="62763"/>
                        <a14:backgroundMark x1="15363" y1="62763" x2="18893" y2="76426"/>
                        <a14:backgroundMark x1="18893" y1="76426" x2="19275" y2="90841"/>
                        <a14:backgroundMark x1="41794" y1="89640" x2="40840" y2="73874"/>
                        <a14:backgroundMark x1="40840" y1="73874" x2="43702" y2="61712"/>
                        <a14:backgroundMark x1="43930" y1="61261" x2="50382" y2="48498"/>
                        <a14:backgroundMark x1="43702" y1="61712" x2="43930" y2="61261"/>
                        <a14:backgroundMark x1="13836" y1="58408" x2="13836" y2="58408"/>
                        <a14:backgroundMark x1="16126" y1="61862" x2="16126" y2="61862"/>
                        <a14:backgroundMark x1="20038" y1="72673" x2="20038" y2="72673"/>
                        <a14:backgroundMark x1="39695" y1="88138" x2="39695" y2="88138"/>
                        <a14:backgroundMark x1="39027" y1="87538" x2="39027" y2="87538"/>
                        <a14:backgroundMark x1="39313" y1="89039" x2="39313" y2="89039"/>
                        <a14:backgroundMark x1="45134" y1="60661" x2="45134" y2="60661"/>
                        <a14:backgroundMark x1="44561" y1="62462" x2="44561" y2="62462"/>
                        <a14:backgroundMark x1="44752" y1="60210" x2="44752" y2="60210"/>
                        <a14:backgroundMark x1="47901" y1="58408" x2="47901" y2="58408"/>
                        <a14:backgroundMark x1="50286" y1="38288" x2="50954" y2="39790"/>
                        <a14:backgroundMark x1="50095" y1="37688" x2="51240" y2="40090"/>
                        <a14:backgroundMark x1="42123" y1="61261" x2="42271" y2="60961"/>
                        <a14:backgroundMark x1="41826" y1="61862" x2="42123" y2="61261"/>
                        <a14:backgroundMark x1="41603" y1="62312" x2="41826" y2="618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47115" b="37661"/>
          <a:stretch/>
        </p:blipFill>
        <p:spPr>
          <a:xfrm>
            <a:off x="1180942" y="3068056"/>
            <a:ext cx="2068330" cy="1549374"/>
          </a:xfrm>
          <a:prstGeom prst="rect">
            <a:avLst/>
          </a:prstGeom>
        </p:spPr>
      </p:pic>
      <p:pic>
        <p:nvPicPr>
          <p:cNvPr id="28" name="圖片 27">
            <a:extLst>
              <a:ext uri="{FF2B5EF4-FFF2-40B4-BE49-F238E27FC236}">
                <a16:creationId xmlns:a16="http://schemas.microsoft.com/office/drawing/2014/main" id="{BD2FE98F-F5FC-9571-159B-E4C74D14DCB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5676" b="70871" l="56775" r="83588">
                        <a14:foregroundMark x1="60401" y1="70120" x2="64313" y2="57508"/>
                        <a14:foregroundMark x1="64313" y1="57508" x2="73378" y2="53003"/>
                        <a14:foregroundMark x1="73378" y1="53003" x2="81393" y2="60210"/>
                        <a14:foregroundMark x1="81393" y1="60210" x2="69656" y2="69670"/>
                        <a14:foregroundMark x1="69656" y1="69670" x2="59924" y2="69820"/>
                        <a14:foregroundMark x1="81393" y1="57808" x2="82729" y2="68769"/>
                        <a14:foregroundMark x1="70802" y1="69520" x2="80439" y2="69520"/>
                        <a14:foregroundMark x1="80439" y1="69520" x2="83588" y2="69369"/>
                        <a14:foregroundMark x1="70992" y1="65315" x2="72710" y2="58559"/>
                        <a14:foregroundMark x1="63168" y1="70120" x2="81202" y2="70871"/>
                        <a14:foregroundMark x1="67557" y1="26426" x2="73569" y2="26426"/>
                        <a14:foregroundMark x1="68798" y1="25676" x2="74237" y2="25676"/>
                        <a14:foregroundMark x1="59256" y1="69820" x2="60878" y2="57057"/>
                        <a14:foregroundMark x1="60878" y1="57057" x2="60878" y2="57057"/>
                        <a14:foregroundMark x1="63645" y1="67417" x2="67176" y2="596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3666" t="21252" r="13406" b="29143"/>
          <a:stretch/>
        </p:blipFill>
        <p:spPr>
          <a:xfrm>
            <a:off x="1625561" y="4640764"/>
            <a:ext cx="1298847" cy="1243435"/>
          </a:xfrm>
          <a:prstGeom prst="rect">
            <a:avLst/>
          </a:prstGeom>
        </p:spPr>
      </p:pic>
      <p:sp>
        <p:nvSpPr>
          <p:cNvPr id="30" name="文字方塊 29">
            <a:extLst>
              <a:ext uri="{FF2B5EF4-FFF2-40B4-BE49-F238E27FC236}">
                <a16:creationId xmlns:a16="http://schemas.microsoft.com/office/drawing/2014/main" id="{B100506E-EA6E-8DE7-DA67-BFBC69A7317A}"/>
              </a:ext>
            </a:extLst>
          </p:cNvPr>
          <p:cNvSpPr txBox="1"/>
          <p:nvPr/>
        </p:nvSpPr>
        <p:spPr>
          <a:xfrm>
            <a:off x="1183854" y="1755888"/>
            <a:ext cx="10093746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TW" altLang="en-US" sz="2800" b="1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小朋友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b="1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請你想</a:t>
            </a:r>
            <a:r>
              <a:rPr lang="zh-TW" altLang="en-US" sz="2800" b="1" dirty="0">
                <a:latin typeface="王漢宗中楷體破音二" panose="040B0700000000000000" pitchFamily="82" charset="-120"/>
                <a:ea typeface="王漢宗中楷體破音二" panose="040B0700000000000000" pitchFamily="82" charset="-120"/>
              </a:rPr>
              <a:t>一</a:t>
            </a:r>
            <a:r>
              <a:rPr lang="zh-TW" altLang="en-US" sz="2800" b="1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想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endParaRPr lang="en-US" altLang="zh-TW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b="1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我們每天上學經過的地方或照片中的地方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endParaRPr lang="en-US" altLang="zh-TW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b="1" dirty="0">
                <a:solidFill>
                  <a:srgbClr val="EB6513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安全還是</a:t>
            </a:r>
            <a:r>
              <a:rPr lang="zh-TW" altLang="en-US" sz="2800" b="1" dirty="0">
                <a:solidFill>
                  <a:srgbClr val="EB6513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不</a:t>
            </a:r>
            <a:r>
              <a:rPr lang="zh-TW" altLang="en-US" sz="2800" b="1" dirty="0">
                <a:solidFill>
                  <a:srgbClr val="EB6513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安全</a:t>
            </a:r>
            <a:r>
              <a:rPr lang="zh-TW" altLang="en-US" sz="2800" b="1" dirty="0"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呢</a:t>
            </a:r>
            <a:r>
              <a:rPr lang="zh-TW" altLang="en-US" sz="2800" b="1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？ </a:t>
            </a:r>
          </a:p>
        </p:txBody>
      </p:sp>
      <p:sp>
        <p:nvSpPr>
          <p:cNvPr id="31" name="箭號: 向左 30">
            <a:hlinkClick r:id="rId6" action="ppaction://hlinksldjump"/>
            <a:extLst>
              <a:ext uri="{FF2B5EF4-FFF2-40B4-BE49-F238E27FC236}">
                <a16:creationId xmlns:a16="http://schemas.microsoft.com/office/drawing/2014/main" id="{AD363B89-1066-E3FC-8533-252BA735E5D4}"/>
              </a:ext>
            </a:extLst>
          </p:cNvPr>
          <p:cNvSpPr/>
          <p:nvPr/>
        </p:nvSpPr>
        <p:spPr>
          <a:xfrm>
            <a:off x="8898722" y="5383411"/>
            <a:ext cx="2908806" cy="1384995"/>
          </a:xfrm>
          <a:prstGeom prst="leftArrow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點此往前回到照片頁，</a:t>
            </a:r>
            <a:endParaRPr lang="en-US" altLang="zh-TW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開始活動！</a:t>
            </a:r>
          </a:p>
        </p:txBody>
      </p:sp>
    </p:spTree>
    <p:extLst>
      <p:ext uri="{BB962C8B-B14F-4D97-AF65-F5344CB8AC3E}">
        <p14:creationId xmlns:p14="http://schemas.microsoft.com/office/powerpoint/2010/main" val="5998569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B6E0C752-3DFF-A368-F0B7-A717F30855BF}"/>
              </a:ext>
            </a:extLst>
          </p:cNvPr>
          <p:cNvSpPr txBox="1"/>
          <p:nvPr/>
        </p:nvSpPr>
        <p:spPr>
          <a:xfrm>
            <a:off x="9116294" y="161506"/>
            <a:ext cx="30757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zh-TW" sz="12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【</a:t>
            </a:r>
            <a:r>
              <a:rPr lang="zh-TW" altLang="en-US" sz="12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發展活動│活動二：安全和危險的地方</a:t>
            </a:r>
            <a:r>
              <a:rPr lang="en-US" altLang="zh-TW" sz="12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】</a:t>
            </a:r>
            <a:endParaRPr lang="zh-TW" altLang="en-US" sz="1200" dirty="0">
              <a:solidFill>
                <a:prstClr val="black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26F8D496-F9F6-31E6-D12F-EB5E8281BC12}"/>
              </a:ext>
            </a:extLst>
          </p:cNvPr>
          <p:cNvSpPr txBox="1"/>
          <p:nvPr/>
        </p:nvSpPr>
        <p:spPr>
          <a:xfrm>
            <a:off x="786065" y="727448"/>
            <a:ext cx="109407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小朋友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看完前面的照片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請你</a:t>
            </a:r>
            <a:r>
              <a:rPr lang="zh-TW" altLang="en-US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說</a:t>
            </a:r>
            <a:r>
              <a:rPr lang="zh-TW" altLang="en-US" sz="2800" b="1" dirty="0">
                <a:latin typeface="王漢宗中楷體破音二" panose="040B0700000000000000" pitchFamily="82" charset="-120"/>
                <a:ea typeface="王漢宗中楷體破音二" panose="040B0700000000000000" pitchFamily="82" charset="-120"/>
              </a:rPr>
              <a:t>一</a:t>
            </a:r>
            <a:r>
              <a:rPr lang="zh-TW" altLang="en-US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說</a:t>
            </a:r>
            <a:r>
              <a:rPr lang="en-US" altLang="zh-TW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:</a:t>
            </a: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FDBCAB5B-B406-F4C7-4965-28F87E1BF23E}"/>
              </a:ext>
            </a:extLst>
          </p:cNvPr>
          <p:cNvSpPr txBox="1"/>
          <p:nvPr/>
        </p:nvSpPr>
        <p:spPr>
          <a:xfrm>
            <a:off x="1315452" y="1346921"/>
            <a:ext cx="956109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kumimoji="0" lang="zh-TW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哪些地方是</a:t>
            </a:r>
            <a:r>
              <a:rPr lang="zh-TW" altLang="en-US" sz="2800" b="1" u="sng" dirty="0">
                <a:solidFill>
                  <a:srgbClr val="427DB9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安全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的？</a:t>
            </a:r>
            <a:endParaRPr lang="en-US" altLang="zh-TW" sz="2800" dirty="0">
              <a:solidFill>
                <a:prstClr val="black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  <a:p>
            <a:pPr marL="546100" lvl="0"/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為</a:t>
            </a:r>
            <a:r>
              <a:rPr lang="zh-TW" altLang="en-US" sz="2800" dirty="0">
                <a:solidFill>
                  <a:prstClr val="black"/>
                </a:solidFill>
                <a:latin typeface="王漢宗中楷體破音三" panose="040B0700000000000000" pitchFamily="82" charset="-120"/>
                <a:ea typeface="王漢宗中楷體破音三" panose="040B0700000000000000" pitchFamily="82" charset="-120"/>
              </a:rPr>
              <a:t>什</a:t>
            </a:r>
            <a:r>
              <a:rPr lang="zh-TW" altLang="en-US" sz="2800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麼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你覺</a:t>
            </a:r>
            <a:r>
              <a:rPr lang="zh-TW" altLang="en-US" sz="2800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得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這些地方是</a:t>
            </a:r>
            <a:r>
              <a:rPr lang="zh-TW" altLang="en-US" sz="2800" b="1" u="sng" dirty="0">
                <a:solidFill>
                  <a:srgbClr val="427DB9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安全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的</a:t>
            </a:r>
            <a:r>
              <a:rPr lang="zh-TW" altLang="en-US" sz="2800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呢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？</a:t>
            </a:r>
            <a:endParaRPr lang="en-US" altLang="zh-TW" sz="2800" dirty="0">
              <a:solidFill>
                <a:prstClr val="black"/>
              </a:solidFill>
              <a:latin typeface="王漢宗中楷體破音一" panose="040B0700000000000000" pitchFamily="82" charset="-120"/>
              <a:ea typeface="王漢宗中楷體破音一" panose="040B0700000000000000" pitchFamily="82" charset="-120"/>
            </a:endParaRPr>
          </a:p>
          <a:p>
            <a:pPr marL="514350" lvl="0" indent="-514350">
              <a:buFont typeface="+mj-lt"/>
              <a:buAutoNum type="arabicPeriod" startAt="2"/>
            </a:pPr>
            <a:r>
              <a:rPr kumimoji="0" lang="zh-TW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哪些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地</a:t>
            </a:r>
            <a:r>
              <a:rPr kumimoji="0" lang="zh-TW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方是</a:t>
            </a:r>
            <a:r>
              <a:rPr kumimoji="0" lang="zh-TW" altLang="en-US" sz="2800" b="1" i="0" u="sng" strike="noStrike" kern="1200" cap="none" spc="0" normalizeH="0" baseline="0" noProof="0" dirty="0">
                <a:ln>
                  <a:noFill/>
                </a:ln>
                <a:solidFill>
                  <a:srgbClr val="DC4347"/>
                </a:solidFill>
                <a:effectLst/>
                <a:uLnTx/>
                <a:uFillTx/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不</a:t>
            </a:r>
            <a:r>
              <a:rPr kumimoji="0" lang="zh-TW" altLang="en-US" sz="2800" b="1" i="0" u="sng" strike="noStrike" kern="1200" cap="none" spc="0" normalizeH="0" baseline="0" noProof="0" dirty="0">
                <a:ln>
                  <a:noFill/>
                </a:ln>
                <a:solidFill>
                  <a:srgbClr val="DC4347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安全</a:t>
            </a:r>
            <a:r>
              <a:rPr kumimoji="0" lang="zh-TW" altLang="en-US" sz="28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的</a:t>
            </a:r>
            <a:r>
              <a:rPr kumimoji="0" lang="zh-TW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？</a:t>
            </a: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  <a:p>
            <a:pPr marL="546100" lvl="0"/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為</a:t>
            </a:r>
            <a:r>
              <a:rPr lang="zh-TW" altLang="en-US" sz="2800" dirty="0">
                <a:solidFill>
                  <a:prstClr val="black"/>
                </a:solidFill>
                <a:latin typeface="王漢宗中楷體破音三" panose="040B0700000000000000" pitchFamily="82" charset="-120"/>
                <a:ea typeface="王漢宗中楷體破音三" panose="040B0700000000000000" pitchFamily="82" charset="-120"/>
              </a:rPr>
              <a:t>什</a:t>
            </a:r>
            <a:r>
              <a:rPr lang="zh-TW" altLang="en-US" sz="2800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麼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你覺</a:t>
            </a:r>
            <a:r>
              <a:rPr lang="zh-TW" altLang="en-US" sz="2800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得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這些地方</a:t>
            </a:r>
            <a:r>
              <a:rPr lang="zh-TW" altLang="en-US" sz="2800" b="1" u="sng" dirty="0">
                <a:solidFill>
                  <a:srgbClr val="DC4347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不</a:t>
            </a:r>
            <a:r>
              <a:rPr lang="zh-TW" altLang="en-US" sz="2800" b="1" u="sng" dirty="0">
                <a:solidFill>
                  <a:srgbClr val="DC4347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安全</a:t>
            </a:r>
            <a:r>
              <a:rPr lang="zh-TW" altLang="en-US" sz="2800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呢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？</a:t>
            </a:r>
            <a:endParaRPr lang="en-US" altLang="zh-TW" sz="2800" dirty="0">
              <a:solidFill>
                <a:prstClr val="black"/>
              </a:solidFill>
              <a:latin typeface="王漢宗中楷體破音一" panose="040B0700000000000000" pitchFamily="82" charset="-120"/>
              <a:ea typeface="王漢宗中楷體破音一" panose="040B0700000000000000" pitchFamily="82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4793985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FF6EB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矩形 16">
            <a:extLst>
              <a:ext uri="{FF2B5EF4-FFF2-40B4-BE49-F238E27FC236}">
                <a16:creationId xmlns:a16="http://schemas.microsoft.com/office/drawing/2014/main" id="{08B58032-ACAD-2F8B-6526-F0663E3CBFBF}"/>
              </a:ext>
            </a:extLst>
          </p:cNvPr>
          <p:cNvSpPr/>
          <p:nvPr/>
        </p:nvSpPr>
        <p:spPr>
          <a:xfrm>
            <a:off x="914400" y="1366928"/>
            <a:ext cx="10515600" cy="4708981"/>
          </a:xfrm>
          <a:custGeom>
            <a:avLst/>
            <a:gdLst>
              <a:gd name="connsiteX0" fmla="*/ 0 w 10515600"/>
              <a:gd name="connsiteY0" fmla="*/ 0 h 4708981"/>
              <a:gd name="connsiteX1" fmla="*/ 689356 w 10515600"/>
              <a:gd name="connsiteY1" fmla="*/ 0 h 4708981"/>
              <a:gd name="connsiteX2" fmla="*/ 1273556 w 10515600"/>
              <a:gd name="connsiteY2" fmla="*/ 0 h 4708981"/>
              <a:gd name="connsiteX3" fmla="*/ 1962912 w 10515600"/>
              <a:gd name="connsiteY3" fmla="*/ 0 h 4708981"/>
              <a:gd name="connsiteX4" fmla="*/ 2547112 w 10515600"/>
              <a:gd name="connsiteY4" fmla="*/ 0 h 4708981"/>
              <a:gd name="connsiteX5" fmla="*/ 3131312 w 10515600"/>
              <a:gd name="connsiteY5" fmla="*/ 0 h 4708981"/>
              <a:gd name="connsiteX6" fmla="*/ 3715512 w 10515600"/>
              <a:gd name="connsiteY6" fmla="*/ 0 h 4708981"/>
              <a:gd name="connsiteX7" fmla="*/ 3984244 w 10515600"/>
              <a:gd name="connsiteY7" fmla="*/ 0 h 4708981"/>
              <a:gd name="connsiteX8" fmla="*/ 4673600 w 10515600"/>
              <a:gd name="connsiteY8" fmla="*/ 0 h 4708981"/>
              <a:gd name="connsiteX9" fmla="*/ 4942332 w 10515600"/>
              <a:gd name="connsiteY9" fmla="*/ 0 h 4708981"/>
              <a:gd name="connsiteX10" fmla="*/ 5526532 w 10515600"/>
              <a:gd name="connsiteY10" fmla="*/ 0 h 4708981"/>
              <a:gd name="connsiteX11" fmla="*/ 6321044 w 10515600"/>
              <a:gd name="connsiteY11" fmla="*/ 0 h 4708981"/>
              <a:gd name="connsiteX12" fmla="*/ 7115556 w 10515600"/>
              <a:gd name="connsiteY12" fmla="*/ 0 h 4708981"/>
              <a:gd name="connsiteX13" fmla="*/ 7804912 w 10515600"/>
              <a:gd name="connsiteY13" fmla="*/ 0 h 4708981"/>
              <a:gd name="connsiteX14" fmla="*/ 8283956 w 10515600"/>
              <a:gd name="connsiteY14" fmla="*/ 0 h 4708981"/>
              <a:gd name="connsiteX15" fmla="*/ 8552688 w 10515600"/>
              <a:gd name="connsiteY15" fmla="*/ 0 h 4708981"/>
              <a:gd name="connsiteX16" fmla="*/ 9031732 w 10515600"/>
              <a:gd name="connsiteY16" fmla="*/ 0 h 4708981"/>
              <a:gd name="connsiteX17" fmla="*/ 9721088 w 10515600"/>
              <a:gd name="connsiteY17" fmla="*/ 0 h 4708981"/>
              <a:gd name="connsiteX18" fmla="*/ 10515600 w 10515600"/>
              <a:gd name="connsiteY18" fmla="*/ 0 h 4708981"/>
              <a:gd name="connsiteX19" fmla="*/ 10515600 w 10515600"/>
              <a:gd name="connsiteY19" fmla="*/ 447353 h 4708981"/>
              <a:gd name="connsiteX20" fmla="*/ 10515600 w 10515600"/>
              <a:gd name="connsiteY20" fmla="*/ 941796 h 4708981"/>
              <a:gd name="connsiteX21" fmla="*/ 10515600 w 10515600"/>
              <a:gd name="connsiteY21" fmla="*/ 1624598 h 4708981"/>
              <a:gd name="connsiteX22" fmla="*/ 10515600 w 10515600"/>
              <a:gd name="connsiteY22" fmla="*/ 2119041 h 4708981"/>
              <a:gd name="connsiteX23" fmla="*/ 10515600 w 10515600"/>
              <a:gd name="connsiteY23" fmla="*/ 2754754 h 4708981"/>
              <a:gd name="connsiteX24" fmla="*/ 10515600 w 10515600"/>
              <a:gd name="connsiteY24" fmla="*/ 3437556 h 4708981"/>
              <a:gd name="connsiteX25" fmla="*/ 10515600 w 10515600"/>
              <a:gd name="connsiteY25" fmla="*/ 3884909 h 4708981"/>
              <a:gd name="connsiteX26" fmla="*/ 10515600 w 10515600"/>
              <a:gd name="connsiteY26" fmla="*/ 4708981 h 4708981"/>
              <a:gd name="connsiteX27" fmla="*/ 9721088 w 10515600"/>
              <a:gd name="connsiteY27" fmla="*/ 4708981 h 4708981"/>
              <a:gd name="connsiteX28" fmla="*/ 8926576 w 10515600"/>
              <a:gd name="connsiteY28" fmla="*/ 4708981 h 4708981"/>
              <a:gd name="connsiteX29" fmla="*/ 8447532 w 10515600"/>
              <a:gd name="connsiteY29" fmla="*/ 4708981 h 4708981"/>
              <a:gd name="connsiteX30" fmla="*/ 7863332 w 10515600"/>
              <a:gd name="connsiteY30" fmla="*/ 4708981 h 4708981"/>
              <a:gd name="connsiteX31" fmla="*/ 7489444 w 10515600"/>
              <a:gd name="connsiteY31" fmla="*/ 4708981 h 4708981"/>
              <a:gd name="connsiteX32" fmla="*/ 6800088 w 10515600"/>
              <a:gd name="connsiteY32" fmla="*/ 4708981 h 4708981"/>
              <a:gd name="connsiteX33" fmla="*/ 6005576 w 10515600"/>
              <a:gd name="connsiteY33" fmla="*/ 4708981 h 4708981"/>
              <a:gd name="connsiteX34" fmla="*/ 5526532 w 10515600"/>
              <a:gd name="connsiteY34" fmla="*/ 4708981 h 4708981"/>
              <a:gd name="connsiteX35" fmla="*/ 4732020 w 10515600"/>
              <a:gd name="connsiteY35" fmla="*/ 4708981 h 4708981"/>
              <a:gd name="connsiteX36" fmla="*/ 4147820 w 10515600"/>
              <a:gd name="connsiteY36" fmla="*/ 4708981 h 4708981"/>
              <a:gd name="connsiteX37" fmla="*/ 3353308 w 10515600"/>
              <a:gd name="connsiteY37" fmla="*/ 4708981 h 4708981"/>
              <a:gd name="connsiteX38" fmla="*/ 2558796 w 10515600"/>
              <a:gd name="connsiteY38" fmla="*/ 4708981 h 4708981"/>
              <a:gd name="connsiteX39" fmla="*/ 2184908 w 10515600"/>
              <a:gd name="connsiteY39" fmla="*/ 4708981 h 4708981"/>
              <a:gd name="connsiteX40" fmla="*/ 1705864 w 10515600"/>
              <a:gd name="connsiteY40" fmla="*/ 4708981 h 4708981"/>
              <a:gd name="connsiteX41" fmla="*/ 1121664 w 10515600"/>
              <a:gd name="connsiteY41" fmla="*/ 4708981 h 4708981"/>
              <a:gd name="connsiteX42" fmla="*/ 537464 w 10515600"/>
              <a:gd name="connsiteY42" fmla="*/ 4708981 h 4708981"/>
              <a:gd name="connsiteX43" fmla="*/ 0 w 10515600"/>
              <a:gd name="connsiteY43" fmla="*/ 4708981 h 4708981"/>
              <a:gd name="connsiteX44" fmla="*/ 0 w 10515600"/>
              <a:gd name="connsiteY44" fmla="*/ 4214538 h 4708981"/>
              <a:gd name="connsiteX45" fmla="*/ 0 w 10515600"/>
              <a:gd name="connsiteY45" fmla="*/ 3531736 h 4708981"/>
              <a:gd name="connsiteX46" fmla="*/ 0 w 10515600"/>
              <a:gd name="connsiteY46" fmla="*/ 2990203 h 4708981"/>
              <a:gd name="connsiteX47" fmla="*/ 0 w 10515600"/>
              <a:gd name="connsiteY47" fmla="*/ 2307401 h 4708981"/>
              <a:gd name="connsiteX48" fmla="*/ 0 w 10515600"/>
              <a:gd name="connsiteY48" fmla="*/ 1765868 h 4708981"/>
              <a:gd name="connsiteX49" fmla="*/ 0 w 10515600"/>
              <a:gd name="connsiteY49" fmla="*/ 1130155 h 4708981"/>
              <a:gd name="connsiteX50" fmla="*/ 0 w 10515600"/>
              <a:gd name="connsiteY50" fmla="*/ 635712 h 4708981"/>
              <a:gd name="connsiteX51" fmla="*/ 0 w 10515600"/>
              <a:gd name="connsiteY51" fmla="*/ 0 h 4708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0515600" h="4708981" fill="none" extrusionOk="0">
                <a:moveTo>
                  <a:pt x="0" y="0"/>
                </a:moveTo>
                <a:cubicBezTo>
                  <a:pt x="187319" y="-55383"/>
                  <a:pt x="494436" y="18678"/>
                  <a:pt x="689356" y="0"/>
                </a:cubicBezTo>
                <a:cubicBezTo>
                  <a:pt x="884276" y="-18678"/>
                  <a:pt x="1066982" y="14017"/>
                  <a:pt x="1273556" y="0"/>
                </a:cubicBezTo>
                <a:cubicBezTo>
                  <a:pt x="1480130" y="-14017"/>
                  <a:pt x="1682152" y="46115"/>
                  <a:pt x="1962912" y="0"/>
                </a:cubicBezTo>
                <a:cubicBezTo>
                  <a:pt x="2243672" y="-46115"/>
                  <a:pt x="2307040" y="68194"/>
                  <a:pt x="2547112" y="0"/>
                </a:cubicBezTo>
                <a:cubicBezTo>
                  <a:pt x="2787184" y="-68194"/>
                  <a:pt x="2918123" y="65291"/>
                  <a:pt x="3131312" y="0"/>
                </a:cubicBezTo>
                <a:cubicBezTo>
                  <a:pt x="3344501" y="-65291"/>
                  <a:pt x="3579751" y="31774"/>
                  <a:pt x="3715512" y="0"/>
                </a:cubicBezTo>
                <a:cubicBezTo>
                  <a:pt x="3851273" y="-31774"/>
                  <a:pt x="3912442" y="4755"/>
                  <a:pt x="3984244" y="0"/>
                </a:cubicBezTo>
                <a:cubicBezTo>
                  <a:pt x="4056046" y="-4755"/>
                  <a:pt x="4526807" y="17716"/>
                  <a:pt x="4673600" y="0"/>
                </a:cubicBezTo>
                <a:cubicBezTo>
                  <a:pt x="4820393" y="-17716"/>
                  <a:pt x="4873766" y="9199"/>
                  <a:pt x="4942332" y="0"/>
                </a:cubicBezTo>
                <a:cubicBezTo>
                  <a:pt x="5010898" y="-9199"/>
                  <a:pt x="5291794" y="8584"/>
                  <a:pt x="5526532" y="0"/>
                </a:cubicBezTo>
                <a:cubicBezTo>
                  <a:pt x="5761270" y="-8584"/>
                  <a:pt x="6047483" y="46849"/>
                  <a:pt x="6321044" y="0"/>
                </a:cubicBezTo>
                <a:cubicBezTo>
                  <a:pt x="6594605" y="-46849"/>
                  <a:pt x="6724048" y="45312"/>
                  <a:pt x="7115556" y="0"/>
                </a:cubicBezTo>
                <a:cubicBezTo>
                  <a:pt x="7507064" y="-45312"/>
                  <a:pt x="7537048" y="75633"/>
                  <a:pt x="7804912" y="0"/>
                </a:cubicBezTo>
                <a:cubicBezTo>
                  <a:pt x="8072776" y="-75633"/>
                  <a:pt x="8057380" y="26891"/>
                  <a:pt x="8283956" y="0"/>
                </a:cubicBezTo>
                <a:cubicBezTo>
                  <a:pt x="8510532" y="-26891"/>
                  <a:pt x="8478616" y="9898"/>
                  <a:pt x="8552688" y="0"/>
                </a:cubicBezTo>
                <a:cubicBezTo>
                  <a:pt x="8626760" y="-9898"/>
                  <a:pt x="8811859" y="52649"/>
                  <a:pt x="9031732" y="0"/>
                </a:cubicBezTo>
                <a:cubicBezTo>
                  <a:pt x="9251605" y="-52649"/>
                  <a:pt x="9534006" y="5064"/>
                  <a:pt x="9721088" y="0"/>
                </a:cubicBezTo>
                <a:cubicBezTo>
                  <a:pt x="9908170" y="-5064"/>
                  <a:pt x="10131018" y="56274"/>
                  <a:pt x="10515600" y="0"/>
                </a:cubicBezTo>
                <a:cubicBezTo>
                  <a:pt x="10543276" y="190662"/>
                  <a:pt x="10466870" y="261862"/>
                  <a:pt x="10515600" y="447353"/>
                </a:cubicBezTo>
                <a:cubicBezTo>
                  <a:pt x="10564330" y="632844"/>
                  <a:pt x="10510345" y="740737"/>
                  <a:pt x="10515600" y="941796"/>
                </a:cubicBezTo>
                <a:cubicBezTo>
                  <a:pt x="10520855" y="1142855"/>
                  <a:pt x="10479423" y="1407705"/>
                  <a:pt x="10515600" y="1624598"/>
                </a:cubicBezTo>
                <a:cubicBezTo>
                  <a:pt x="10551777" y="1841491"/>
                  <a:pt x="10508142" y="2005200"/>
                  <a:pt x="10515600" y="2119041"/>
                </a:cubicBezTo>
                <a:cubicBezTo>
                  <a:pt x="10523058" y="2232882"/>
                  <a:pt x="10494224" y="2606591"/>
                  <a:pt x="10515600" y="2754754"/>
                </a:cubicBezTo>
                <a:cubicBezTo>
                  <a:pt x="10536976" y="2902917"/>
                  <a:pt x="10508026" y="3223848"/>
                  <a:pt x="10515600" y="3437556"/>
                </a:cubicBezTo>
                <a:cubicBezTo>
                  <a:pt x="10523174" y="3651264"/>
                  <a:pt x="10482676" y="3707274"/>
                  <a:pt x="10515600" y="3884909"/>
                </a:cubicBezTo>
                <a:cubicBezTo>
                  <a:pt x="10548524" y="4062544"/>
                  <a:pt x="10500255" y="4327464"/>
                  <a:pt x="10515600" y="4708981"/>
                </a:cubicBezTo>
                <a:cubicBezTo>
                  <a:pt x="10229805" y="4755895"/>
                  <a:pt x="10088313" y="4640782"/>
                  <a:pt x="9721088" y="4708981"/>
                </a:cubicBezTo>
                <a:cubicBezTo>
                  <a:pt x="9353863" y="4777180"/>
                  <a:pt x="9113387" y="4680577"/>
                  <a:pt x="8926576" y="4708981"/>
                </a:cubicBezTo>
                <a:cubicBezTo>
                  <a:pt x="8739765" y="4737385"/>
                  <a:pt x="8635306" y="4689934"/>
                  <a:pt x="8447532" y="4708981"/>
                </a:cubicBezTo>
                <a:cubicBezTo>
                  <a:pt x="8259758" y="4728028"/>
                  <a:pt x="8000027" y="4688970"/>
                  <a:pt x="7863332" y="4708981"/>
                </a:cubicBezTo>
                <a:cubicBezTo>
                  <a:pt x="7726637" y="4728992"/>
                  <a:pt x="7622813" y="4687083"/>
                  <a:pt x="7489444" y="4708981"/>
                </a:cubicBezTo>
                <a:cubicBezTo>
                  <a:pt x="7356075" y="4730879"/>
                  <a:pt x="7080440" y="4634483"/>
                  <a:pt x="6800088" y="4708981"/>
                </a:cubicBezTo>
                <a:cubicBezTo>
                  <a:pt x="6519736" y="4783479"/>
                  <a:pt x="6298387" y="4678959"/>
                  <a:pt x="6005576" y="4708981"/>
                </a:cubicBezTo>
                <a:cubicBezTo>
                  <a:pt x="5712765" y="4739003"/>
                  <a:pt x="5728104" y="4697756"/>
                  <a:pt x="5526532" y="4708981"/>
                </a:cubicBezTo>
                <a:cubicBezTo>
                  <a:pt x="5324960" y="4720206"/>
                  <a:pt x="4908876" y="4650765"/>
                  <a:pt x="4732020" y="4708981"/>
                </a:cubicBezTo>
                <a:cubicBezTo>
                  <a:pt x="4555164" y="4767197"/>
                  <a:pt x="4282840" y="4686003"/>
                  <a:pt x="4147820" y="4708981"/>
                </a:cubicBezTo>
                <a:cubicBezTo>
                  <a:pt x="4012800" y="4731959"/>
                  <a:pt x="3657788" y="4676179"/>
                  <a:pt x="3353308" y="4708981"/>
                </a:cubicBezTo>
                <a:cubicBezTo>
                  <a:pt x="3048828" y="4741783"/>
                  <a:pt x="2793921" y="4689259"/>
                  <a:pt x="2558796" y="4708981"/>
                </a:cubicBezTo>
                <a:cubicBezTo>
                  <a:pt x="2323671" y="4728703"/>
                  <a:pt x="2337658" y="4696588"/>
                  <a:pt x="2184908" y="4708981"/>
                </a:cubicBezTo>
                <a:cubicBezTo>
                  <a:pt x="2032158" y="4721374"/>
                  <a:pt x="1826276" y="4701244"/>
                  <a:pt x="1705864" y="4708981"/>
                </a:cubicBezTo>
                <a:cubicBezTo>
                  <a:pt x="1585452" y="4716718"/>
                  <a:pt x="1330200" y="4707723"/>
                  <a:pt x="1121664" y="4708981"/>
                </a:cubicBezTo>
                <a:cubicBezTo>
                  <a:pt x="913128" y="4710239"/>
                  <a:pt x="767538" y="4701398"/>
                  <a:pt x="537464" y="4708981"/>
                </a:cubicBezTo>
                <a:cubicBezTo>
                  <a:pt x="307390" y="4716564"/>
                  <a:pt x="263246" y="4663945"/>
                  <a:pt x="0" y="4708981"/>
                </a:cubicBezTo>
                <a:cubicBezTo>
                  <a:pt x="-34395" y="4530824"/>
                  <a:pt x="17031" y="4351695"/>
                  <a:pt x="0" y="4214538"/>
                </a:cubicBezTo>
                <a:cubicBezTo>
                  <a:pt x="-17031" y="4077381"/>
                  <a:pt x="19840" y="3746412"/>
                  <a:pt x="0" y="3531736"/>
                </a:cubicBezTo>
                <a:cubicBezTo>
                  <a:pt x="-19840" y="3317060"/>
                  <a:pt x="26708" y="3158105"/>
                  <a:pt x="0" y="2990203"/>
                </a:cubicBezTo>
                <a:cubicBezTo>
                  <a:pt x="-26708" y="2822301"/>
                  <a:pt x="40541" y="2540658"/>
                  <a:pt x="0" y="2307401"/>
                </a:cubicBezTo>
                <a:cubicBezTo>
                  <a:pt x="-40541" y="2074144"/>
                  <a:pt x="35898" y="1963208"/>
                  <a:pt x="0" y="1765868"/>
                </a:cubicBezTo>
                <a:cubicBezTo>
                  <a:pt x="-35898" y="1568528"/>
                  <a:pt x="52115" y="1387127"/>
                  <a:pt x="0" y="1130155"/>
                </a:cubicBezTo>
                <a:cubicBezTo>
                  <a:pt x="-52115" y="873183"/>
                  <a:pt x="34607" y="753575"/>
                  <a:pt x="0" y="635712"/>
                </a:cubicBezTo>
                <a:cubicBezTo>
                  <a:pt x="-34607" y="517849"/>
                  <a:pt x="13183" y="158848"/>
                  <a:pt x="0" y="0"/>
                </a:cubicBezTo>
                <a:close/>
              </a:path>
              <a:path w="10515600" h="4708981" stroke="0" extrusionOk="0">
                <a:moveTo>
                  <a:pt x="0" y="0"/>
                </a:moveTo>
                <a:cubicBezTo>
                  <a:pt x="117769" y="-54612"/>
                  <a:pt x="363642" y="16397"/>
                  <a:pt x="479044" y="0"/>
                </a:cubicBezTo>
                <a:cubicBezTo>
                  <a:pt x="594446" y="-16397"/>
                  <a:pt x="677892" y="18700"/>
                  <a:pt x="747776" y="0"/>
                </a:cubicBezTo>
                <a:cubicBezTo>
                  <a:pt x="817660" y="-18700"/>
                  <a:pt x="1147191" y="42425"/>
                  <a:pt x="1542288" y="0"/>
                </a:cubicBezTo>
                <a:cubicBezTo>
                  <a:pt x="1937385" y="-42425"/>
                  <a:pt x="1903667" y="55036"/>
                  <a:pt x="2021332" y="0"/>
                </a:cubicBezTo>
                <a:cubicBezTo>
                  <a:pt x="2138997" y="-55036"/>
                  <a:pt x="2261555" y="30614"/>
                  <a:pt x="2500376" y="0"/>
                </a:cubicBezTo>
                <a:cubicBezTo>
                  <a:pt x="2739197" y="-30614"/>
                  <a:pt x="2992326" y="934"/>
                  <a:pt x="3294888" y="0"/>
                </a:cubicBezTo>
                <a:cubicBezTo>
                  <a:pt x="3597450" y="-934"/>
                  <a:pt x="3536470" y="20588"/>
                  <a:pt x="3668776" y="0"/>
                </a:cubicBezTo>
                <a:cubicBezTo>
                  <a:pt x="3801082" y="-20588"/>
                  <a:pt x="4167052" y="95069"/>
                  <a:pt x="4463288" y="0"/>
                </a:cubicBezTo>
                <a:cubicBezTo>
                  <a:pt x="4759524" y="-95069"/>
                  <a:pt x="4927052" y="44879"/>
                  <a:pt x="5257800" y="0"/>
                </a:cubicBezTo>
                <a:cubicBezTo>
                  <a:pt x="5588548" y="-44879"/>
                  <a:pt x="5635378" y="45685"/>
                  <a:pt x="5842000" y="0"/>
                </a:cubicBezTo>
                <a:cubicBezTo>
                  <a:pt x="6048622" y="-45685"/>
                  <a:pt x="6336244" y="84925"/>
                  <a:pt x="6636512" y="0"/>
                </a:cubicBezTo>
                <a:cubicBezTo>
                  <a:pt x="6936780" y="-84925"/>
                  <a:pt x="6983770" y="37784"/>
                  <a:pt x="7115556" y="0"/>
                </a:cubicBezTo>
                <a:cubicBezTo>
                  <a:pt x="7247342" y="-37784"/>
                  <a:pt x="7473141" y="52757"/>
                  <a:pt x="7594600" y="0"/>
                </a:cubicBezTo>
                <a:cubicBezTo>
                  <a:pt x="7716059" y="-52757"/>
                  <a:pt x="8131150" y="920"/>
                  <a:pt x="8283956" y="0"/>
                </a:cubicBezTo>
                <a:cubicBezTo>
                  <a:pt x="8436762" y="-920"/>
                  <a:pt x="8664826" y="24800"/>
                  <a:pt x="8763000" y="0"/>
                </a:cubicBezTo>
                <a:cubicBezTo>
                  <a:pt x="8861174" y="-24800"/>
                  <a:pt x="9272964" y="43339"/>
                  <a:pt x="9557512" y="0"/>
                </a:cubicBezTo>
                <a:cubicBezTo>
                  <a:pt x="9842060" y="-43339"/>
                  <a:pt x="10044680" y="73864"/>
                  <a:pt x="10515600" y="0"/>
                </a:cubicBezTo>
                <a:cubicBezTo>
                  <a:pt x="10583243" y="143493"/>
                  <a:pt x="10475727" y="393880"/>
                  <a:pt x="10515600" y="588623"/>
                </a:cubicBezTo>
                <a:cubicBezTo>
                  <a:pt x="10555473" y="783366"/>
                  <a:pt x="10468809" y="971679"/>
                  <a:pt x="10515600" y="1224335"/>
                </a:cubicBezTo>
                <a:cubicBezTo>
                  <a:pt x="10562391" y="1476991"/>
                  <a:pt x="10498040" y="1557629"/>
                  <a:pt x="10515600" y="1671688"/>
                </a:cubicBezTo>
                <a:cubicBezTo>
                  <a:pt x="10533160" y="1785747"/>
                  <a:pt x="10465696" y="2050894"/>
                  <a:pt x="10515600" y="2166131"/>
                </a:cubicBezTo>
                <a:cubicBezTo>
                  <a:pt x="10565504" y="2281368"/>
                  <a:pt x="10472131" y="2484415"/>
                  <a:pt x="10515600" y="2801844"/>
                </a:cubicBezTo>
                <a:cubicBezTo>
                  <a:pt x="10559069" y="3119273"/>
                  <a:pt x="10481039" y="3213122"/>
                  <a:pt x="10515600" y="3343377"/>
                </a:cubicBezTo>
                <a:cubicBezTo>
                  <a:pt x="10550161" y="3473632"/>
                  <a:pt x="10482870" y="3608702"/>
                  <a:pt x="10515600" y="3837820"/>
                </a:cubicBezTo>
                <a:cubicBezTo>
                  <a:pt x="10548330" y="4066938"/>
                  <a:pt x="10499627" y="4389120"/>
                  <a:pt x="10515600" y="4708981"/>
                </a:cubicBezTo>
                <a:cubicBezTo>
                  <a:pt x="10227586" y="4760281"/>
                  <a:pt x="10119660" y="4697683"/>
                  <a:pt x="9931400" y="4708981"/>
                </a:cubicBezTo>
                <a:cubicBezTo>
                  <a:pt x="9743140" y="4720279"/>
                  <a:pt x="9572454" y="4688853"/>
                  <a:pt x="9347200" y="4708981"/>
                </a:cubicBezTo>
                <a:cubicBezTo>
                  <a:pt x="9121946" y="4729109"/>
                  <a:pt x="9122157" y="4686875"/>
                  <a:pt x="8973312" y="4708981"/>
                </a:cubicBezTo>
                <a:cubicBezTo>
                  <a:pt x="8824467" y="4731087"/>
                  <a:pt x="8600522" y="4650340"/>
                  <a:pt x="8283956" y="4708981"/>
                </a:cubicBezTo>
                <a:cubicBezTo>
                  <a:pt x="7967390" y="4767622"/>
                  <a:pt x="8078544" y="4675023"/>
                  <a:pt x="7910068" y="4708981"/>
                </a:cubicBezTo>
                <a:cubicBezTo>
                  <a:pt x="7741592" y="4742939"/>
                  <a:pt x="7482196" y="4634346"/>
                  <a:pt x="7220712" y="4708981"/>
                </a:cubicBezTo>
                <a:cubicBezTo>
                  <a:pt x="6959228" y="4783616"/>
                  <a:pt x="7083994" y="4682446"/>
                  <a:pt x="6951980" y="4708981"/>
                </a:cubicBezTo>
                <a:cubicBezTo>
                  <a:pt x="6819966" y="4735516"/>
                  <a:pt x="6534052" y="4675686"/>
                  <a:pt x="6262624" y="4708981"/>
                </a:cubicBezTo>
                <a:cubicBezTo>
                  <a:pt x="5991196" y="4742276"/>
                  <a:pt x="6071788" y="4678212"/>
                  <a:pt x="5888736" y="4708981"/>
                </a:cubicBezTo>
                <a:cubicBezTo>
                  <a:pt x="5705684" y="4739750"/>
                  <a:pt x="5703122" y="4685962"/>
                  <a:pt x="5620004" y="4708981"/>
                </a:cubicBezTo>
                <a:cubicBezTo>
                  <a:pt x="5536886" y="4732000"/>
                  <a:pt x="5428214" y="4672669"/>
                  <a:pt x="5246116" y="4708981"/>
                </a:cubicBezTo>
                <a:cubicBezTo>
                  <a:pt x="5064018" y="4745293"/>
                  <a:pt x="4804133" y="4643867"/>
                  <a:pt x="4556760" y="4708981"/>
                </a:cubicBezTo>
                <a:cubicBezTo>
                  <a:pt x="4309387" y="4774095"/>
                  <a:pt x="4278713" y="4669490"/>
                  <a:pt x="4182872" y="4708981"/>
                </a:cubicBezTo>
                <a:cubicBezTo>
                  <a:pt x="4087031" y="4748472"/>
                  <a:pt x="3985387" y="4706392"/>
                  <a:pt x="3914140" y="4708981"/>
                </a:cubicBezTo>
                <a:cubicBezTo>
                  <a:pt x="3842893" y="4711570"/>
                  <a:pt x="3616144" y="4696516"/>
                  <a:pt x="3540252" y="4708981"/>
                </a:cubicBezTo>
                <a:cubicBezTo>
                  <a:pt x="3464360" y="4721446"/>
                  <a:pt x="3231048" y="4657855"/>
                  <a:pt x="3061208" y="4708981"/>
                </a:cubicBezTo>
                <a:cubicBezTo>
                  <a:pt x="2891368" y="4760107"/>
                  <a:pt x="2616460" y="4643029"/>
                  <a:pt x="2477008" y="4708981"/>
                </a:cubicBezTo>
                <a:cubicBezTo>
                  <a:pt x="2337556" y="4774933"/>
                  <a:pt x="2195858" y="4688349"/>
                  <a:pt x="2103120" y="4708981"/>
                </a:cubicBezTo>
                <a:cubicBezTo>
                  <a:pt x="2010382" y="4729613"/>
                  <a:pt x="1554116" y="4652251"/>
                  <a:pt x="1308608" y="4708981"/>
                </a:cubicBezTo>
                <a:cubicBezTo>
                  <a:pt x="1063100" y="4765711"/>
                  <a:pt x="872362" y="4671700"/>
                  <a:pt x="724408" y="4708981"/>
                </a:cubicBezTo>
                <a:cubicBezTo>
                  <a:pt x="576454" y="4746262"/>
                  <a:pt x="239070" y="4662391"/>
                  <a:pt x="0" y="4708981"/>
                </a:cubicBezTo>
                <a:cubicBezTo>
                  <a:pt x="-9278" y="4572933"/>
                  <a:pt x="2828" y="4274136"/>
                  <a:pt x="0" y="4073269"/>
                </a:cubicBezTo>
                <a:cubicBezTo>
                  <a:pt x="-2828" y="3872402"/>
                  <a:pt x="44220" y="3620964"/>
                  <a:pt x="0" y="3484646"/>
                </a:cubicBezTo>
                <a:cubicBezTo>
                  <a:pt x="-44220" y="3348328"/>
                  <a:pt x="56584" y="3084104"/>
                  <a:pt x="0" y="2943113"/>
                </a:cubicBezTo>
                <a:cubicBezTo>
                  <a:pt x="-56584" y="2802122"/>
                  <a:pt x="51282" y="2575352"/>
                  <a:pt x="0" y="2307401"/>
                </a:cubicBezTo>
                <a:cubicBezTo>
                  <a:pt x="-51282" y="2039450"/>
                  <a:pt x="10050" y="1905298"/>
                  <a:pt x="0" y="1718778"/>
                </a:cubicBezTo>
                <a:cubicBezTo>
                  <a:pt x="-10050" y="1532258"/>
                  <a:pt x="78600" y="1202386"/>
                  <a:pt x="0" y="1035976"/>
                </a:cubicBezTo>
                <a:cubicBezTo>
                  <a:pt x="-78600" y="869566"/>
                  <a:pt x="67408" y="32252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25400">
            <a:solidFill>
              <a:srgbClr val="EB6513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  <p:grpSp>
        <p:nvGrpSpPr>
          <p:cNvPr id="16" name="群組 15">
            <a:extLst>
              <a:ext uri="{FF2B5EF4-FFF2-40B4-BE49-F238E27FC236}">
                <a16:creationId xmlns:a16="http://schemas.microsoft.com/office/drawing/2014/main" id="{3582DF99-B212-19E4-9056-A307266FB505}"/>
              </a:ext>
            </a:extLst>
          </p:cNvPr>
          <p:cNvGrpSpPr/>
          <p:nvPr/>
        </p:nvGrpSpPr>
        <p:grpSpPr>
          <a:xfrm>
            <a:off x="1799684" y="648085"/>
            <a:ext cx="8553441" cy="974106"/>
            <a:chOff x="1491431" y="859103"/>
            <a:chExt cx="8981076" cy="974106"/>
          </a:xfrm>
        </p:grpSpPr>
        <p:sp>
          <p:nvSpPr>
            <p:cNvPr id="15" name="矩形: 圓角 14">
              <a:extLst>
                <a:ext uri="{FF2B5EF4-FFF2-40B4-BE49-F238E27FC236}">
                  <a16:creationId xmlns:a16="http://schemas.microsoft.com/office/drawing/2014/main" id="{B69B2AD1-0B5F-FED3-9372-7DBFD6F3B3BE}"/>
                </a:ext>
              </a:extLst>
            </p:cNvPr>
            <p:cNvSpPr/>
            <p:nvPr/>
          </p:nvSpPr>
          <p:spPr>
            <a:xfrm>
              <a:off x="1532580" y="859103"/>
              <a:ext cx="8939927" cy="974106"/>
            </a:xfrm>
            <a:prstGeom prst="roundRect">
              <a:avLst/>
            </a:prstGeom>
            <a:solidFill>
              <a:srgbClr val="D15A1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endParaRPr>
            </a:p>
          </p:txBody>
        </p:sp>
        <p:sp>
          <p:nvSpPr>
            <p:cNvPr id="14" name="文字方塊 13">
              <a:extLst>
                <a:ext uri="{FF2B5EF4-FFF2-40B4-BE49-F238E27FC236}">
                  <a16:creationId xmlns:a16="http://schemas.microsoft.com/office/drawing/2014/main" id="{78C52E50-01F3-5D4A-DEF8-1B3CCE5742D9}"/>
                </a:ext>
              </a:extLst>
            </p:cNvPr>
            <p:cNvSpPr txBox="1"/>
            <p:nvPr/>
          </p:nvSpPr>
          <p:spPr>
            <a:xfrm>
              <a:off x="1491431" y="977371"/>
              <a:ext cx="8939927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TW" alt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交安小偵探</a:t>
              </a:r>
              <a:r>
                <a:rPr kumimoji="0" lang="en-US" altLang="zh-TW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-</a:t>
              </a:r>
              <a:r>
                <a:rPr kumimoji="0" lang="zh-TW" alt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尋找安全區域</a:t>
              </a:r>
            </a:p>
          </p:txBody>
        </p:sp>
      </p:grpSp>
      <p:sp>
        <p:nvSpPr>
          <p:cNvPr id="30" name="文字方塊 29">
            <a:extLst>
              <a:ext uri="{FF2B5EF4-FFF2-40B4-BE49-F238E27FC236}">
                <a16:creationId xmlns:a16="http://schemas.microsoft.com/office/drawing/2014/main" id="{B100506E-EA6E-8DE7-DA67-BFBC69A7317A}"/>
              </a:ext>
            </a:extLst>
          </p:cNvPr>
          <p:cNvSpPr txBox="1"/>
          <p:nvPr/>
        </p:nvSpPr>
        <p:spPr>
          <a:xfrm>
            <a:off x="1092413" y="1877011"/>
            <a:ext cx="1029839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小蘋果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和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她的同學</a:t>
            </a:r>
            <a:r>
              <a:rPr kumimoji="0" lang="zh-TW" altLang="en-US" sz="2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阿吉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走在路上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endParaRPr kumimoji="0" lang="en-US" altLang="zh-TW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請大家看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一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看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誰走在比較</a:t>
            </a:r>
            <a:r>
              <a:rPr kumimoji="0" lang="zh-TW" altLang="en-US" sz="3600" b="1" i="0" strike="noStrike" kern="1200" cap="none" spc="0" normalizeH="0" baseline="0" noProof="0" dirty="0">
                <a:ln>
                  <a:noFill/>
                </a:ln>
                <a:solidFill>
                  <a:srgbClr val="427DB9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安全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的地方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呢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？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2ADEC1E2-B142-78FA-D518-C6211170401F}"/>
              </a:ext>
            </a:extLst>
          </p:cNvPr>
          <p:cNvSpPr txBox="1"/>
          <p:nvPr/>
        </p:nvSpPr>
        <p:spPr>
          <a:xfrm>
            <a:off x="8617530" y="211467"/>
            <a:ext cx="35744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lang="zh-TW" altLang="en-US" sz="12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統整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活動│活動三：交安小偵探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-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尋找安全區域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DB9C8778-DBD2-3635-356F-AFEF5FE354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687735" y="3055139"/>
            <a:ext cx="1569993" cy="283593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54F647E6-2B76-C970-F27F-CB4405C354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7308" y="3159868"/>
            <a:ext cx="1569993" cy="283593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4" name="群組 3">
            <a:extLst>
              <a:ext uri="{FF2B5EF4-FFF2-40B4-BE49-F238E27FC236}">
                <a16:creationId xmlns:a16="http://schemas.microsoft.com/office/drawing/2014/main" id="{02297B4B-8458-D7FA-E219-2D6808486E2B}"/>
              </a:ext>
            </a:extLst>
          </p:cNvPr>
          <p:cNvGrpSpPr/>
          <p:nvPr/>
        </p:nvGrpSpPr>
        <p:grpSpPr>
          <a:xfrm>
            <a:off x="3542444" y="3197327"/>
            <a:ext cx="2688283" cy="915228"/>
            <a:chOff x="3735226" y="3128401"/>
            <a:chExt cx="2688283" cy="915228"/>
          </a:xfrm>
        </p:grpSpPr>
        <p:sp>
          <p:nvSpPr>
            <p:cNvPr id="3" name="語音泡泡: 圓角矩形 2">
              <a:extLst>
                <a:ext uri="{FF2B5EF4-FFF2-40B4-BE49-F238E27FC236}">
                  <a16:creationId xmlns:a16="http://schemas.microsoft.com/office/drawing/2014/main" id="{2F29B37E-0BE8-C433-3BFF-6382F04AF2DA}"/>
                </a:ext>
              </a:extLst>
            </p:cNvPr>
            <p:cNvSpPr/>
            <p:nvPr/>
          </p:nvSpPr>
          <p:spPr>
            <a:xfrm>
              <a:off x="3735226" y="3128401"/>
              <a:ext cx="2688283" cy="915228"/>
            </a:xfrm>
            <a:prstGeom prst="wedgeRoundRectCallout">
              <a:avLst>
                <a:gd name="adj1" fmla="val -68528"/>
                <a:gd name="adj2" fmla="val 3622"/>
                <a:gd name="adj3" fmla="val 16667"/>
              </a:avLst>
            </a:prstGeom>
            <a:solidFill>
              <a:srgbClr val="FFF6EB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2" name="文字方塊 21">
              <a:extLst>
                <a:ext uri="{FF2B5EF4-FFF2-40B4-BE49-F238E27FC236}">
                  <a16:creationId xmlns:a16="http://schemas.microsoft.com/office/drawing/2014/main" id="{DC854BA0-4899-A6DD-DEA0-2D3CF0EDFBD8}"/>
                </a:ext>
              </a:extLst>
            </p:cNvPr>
            <p:cNvSpPr txBox="1"/>
            <p:nvPr/>
          </p:nvSpPr>
          <p:spPr>
            <a:xfrm>
              <a:off x="3829306" y="3332382"/>
              <a:ext cx="259420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TW" altLang="en-US" sz="24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王漢宗中楷體注音" panose="040B0700000000000000" pitchFamily="82" charset="-120"/>
                  <a:ea typeface="王漢宗中楷體注音" panose="040B0700000000000000" pitchFamily="82" charset="-120"/>
                  <a:cs typeface="+mn-cs"/>
                </a:rPr>
                <a:t>我是</a:t>
              </a:r>
              <a:r>
                <a:rPr kumimoji="0" lang="zh-TW" altLang="en-US" sz="2400" i="0" u="sng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王漢宗中楷體注音" panose="040B0700000000000000" pitchFamily="82" charset="-120"/>
                  <a:ea typeface="王漢宗中楷體注音" panose="040B0700000000000000" pitchFamily="82" charset="-120"/>
                  <a:cs typeface="+mn-cs"/>
                </a:rPr>
                <a:t>小蘋果</a:t>
              </a:r>
              <a:endParaRPr kumimoji="0" lang="zh-TW" altLang="en-US" sz="2400" i="0" u="sng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endParaRPr>
            </a:p>
          </p:txBody>
        </p:sp>
      </p:grpSp>
      <p:grpSp>
        <p:nvGrpSpPr>
          <p:cNvPr id="5" name="群組 4">
            <a:extLst>
              <a:ext uri="{FF2B5EF4-FFF2-40B4-BE49-F238E27FC236}">
                <a16:creationId xmlns:a16="http://schemas.microsoft.com/office/drawing/2014/main" id="{B9468E46-B7BC-3304-D151-34EAD4A60AF9}"/>
              </a:ext>
            </a:extLst>
          </p:cNvPr>
          <p:cNvGrpSpPr/>
          <p:nvPr/>
        </p:nvGrpSpPr>
        <p:grpSpPr>
          <a:xfrm>
            <a:off x="6515443" y="3862973"/>
            <a:ext cx="2269775" cy="938337"/>
            <a:chOff x="4071420" y="3292947"/>
            <a:chExt cx="2352089" cy="938337"/>
          </a:xfrm>
        </p:grpSpPr>
        <p:sp>
          <p:nvSpPr>
            <p:cNvPr id="6" name="語音泡泡: 圓角矩形 5">
              <a:extLst>
                <a:ext uri="{FF2B5EF4-FFF2-40B4-BE49-F238E27FC236}">
                  <a16:creationId xmlns:a16="http://schemas.microsoft.com/office/drawing/2014/main" id="{0FEED943-1ECD-2AAD-8B71-E2CE05AF161B}"/>
                </a:ext>
              </a:extLst>
            </p:cNvPr>
            <p:cNvSpPr/>
            <p:nvPr/>
          </p:nvSpPr>
          <p:spPr>
            <a:xfrm>
              <a:off x="4071420" y="3292947"/>
              <a:ext cx="2352089" cy="938337"/>
            </a:xfrm>
            <a:prstGeom prst="wedgeRoundRectCallout">
              <a:avLst>
                <a:gd name="adj1" fmla="val 66543"/>
                <a:gd name="adj2" fmla="val -43240"/>
                <a:gd name="adj3" fmla="val 16667"/>
              </a:avLst>
            </a:prstGeom>
            <a:solidFill>
              <a:srgbClr val="F2F8EE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8" name="文字方塊 7">
              <a:extLst>
                <a:ext uri="{FF2B5EF4-FFF2-40B4-BE49-F238E27FC236}">
                  <a16:creationId xmlns:a16="http://schemas.microsoft.com/office/drawing/2014/main" id="{D1D518BE-F90D-67FF-FE7F-09DC26137995}"/>
                </a:ext>
              </a:extLst>
            </p:cNvPr>
            <p:cNvSpPr txBox="1"/>
            <p:nvPr/>
          </p:nvSpPr>
          <p:spPr>
            <a:xfrm>
              <a:off x="4160785" y="3515188"/>
              <a:ext cx="2173356" cy="4596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TW" altLang="en-US" sz="24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王漢宗中楷體注音" panose="040B0700000000000000" pitchFamily="82" charset="-120"/>
                  <a:ea typeface="王漢宗中楷體注音" panose="040B0700000000000000" pitchFamily="82" charset="-120"/>
                  <a:cs typeface="+mn-cs"/>
                </a:rPr>
                <a:t>我是</a:t>
              </a:r>
              <a:r>
                <a:rPr lang="zh-TW" altLang="en-US" sz="2400" u="sng" dirty="0">
                  <a:solidFill>
                    <a:prstClr val="black"/>
                  </a:solidFill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阿吉</a:t>
              </a:r>
              <a:endParaRPr kumimoji="0" lang="zh-TW" altLang="en-US" sz="2400" i="0" u="sng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735531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1248" y="0"/>
            <a:ext cx="9700752" cy="6858000"/>
          </a:xfrm>
          <a:prstGeom prst="rect">
            <a:avLst/>
          </a:prstGeom>
        </p:spPr>
      </p:pic>
      <p:sp>
        <p:nvSpPr>
          <p:cNvPr id="4" name="圓角矩形 3"/>
          <p:cNvSpPr/>
          <p:nvPr/>
        </p:nvSpPr>
        <p:spPr>
          <a:xfrm>
            <a:off x="743993" y="447380"/>
            <a:ext cx="2276670" cy="727786"/>
          </a:xfrm>
          <a:prstGeom prst="roundRect">
            <a:avLst/>
          </a:prstGeom>
          <a:solidFill>
            <a:srgbClr val="FFF8E5">
              <a:alpha val="90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32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情境一</a:t>
            </a:r>
            <a:endParaRPr lang="en-US" altLang="zh-TW" sz="3200" b="1" dirty="0">
              <a:solidFill>
                <a:prstClr val="black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</p:txBody>
      </p:sp>
      <p:sp>
        <p:nvSpPr>
          <p:cNvPr id="5" name="圓角矩形 3">
            <a:extLst>
              <a:ext uri="{FF2B5EF4-FFF2-40B4-BE49-F238E27FC236}">
                <a16:creationId xmlns:a16="http://schemas.microsoft.com/office/drawing/2014/main" id="{093B39E1-7F85-E203-6034-D5B75F884F00}"/>
              </a:ext>
            </a:extLst>
          </p:cNvPr>
          <p:cNvSpPr/>
          <p:nvPr/>
        </p:nvSpPr>
        <p:spPr>
          <a:xfrm>
            <a:off x="7771810" y="447380"/>
            <a:ext cx="1645298" cy="727786"/>
          </a:xfrm>
          <a:prstGeom prst="roundRect">
            <a:avLst/>
          </a:prstGeom>
          <a:solidFill>
            <a:srgbClr val="427DB9">
              <a:alpha val="90000"/>
            </a:srgbClr>
          </a:soli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3200" b="1" dirty="0">
                <a:solidFill>
                  <a:schemeClr val="bg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安全</a:t>
            </a:r>
            <a:endParaRPr lang="en-US" altLang="zh-TW" sz="3200" b="1" dirty="0">
              <a:solidFill>
                <a:schemeClr val="bg1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120478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27AAB6C3-71E0-8437-E973-FD1A416421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6826" y="0"/>
            <a:ext cx="9615174" cy="6858000"/>
          </a:xfrm>
          <a:prstGeom prst="rect">
            <a:avLst/>
          </a:prstGeom>
        </p:spPr>
      </p:pic>
      <p:sp>
        <p:nvSpPr>
          <p:cNvPr id="2" name="圓角矩形 3">
            <a:extLst>
              <a:ext uri="{FF2B5EF4-FFF2-40B4-BE49-F238E27FC236}">
                <a16:creationId xmlns:a16="http://schemas.microsoft.com/office/drawing/2014/main" id="{B90B4766-7528-EE64-F1E0-985BFFE3269F}"/>
              </a:ext>
            </a:extLst>
          </p:cNvPr>
          <p:cNvSpPr/>
          <p:nvPr/>
        </p:nvSpPr>
        <p:spPr>
          <a:xfrm>
            <a:off x="743993" y="447380"/>
            <a:ext cx="2276670" cy="727786"/>
          </a:xfrm>
          <a:prstGeom prst="roundRect">
            <a:avLst/>
          </a:prstGeom>
          <a:solidFill>
            <a:srgbClr val="FFF8E5">
              <a:alpha val="90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32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情境二</a:t>
            </a:r>
            <a:endParaRPr lang="en-US" altLang="zh-TW" sz="3200" b="1" dirty="0">
              <a:solidFill>
                <a:prstClr val="black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</p:txBody>
      </p:sp>
      <p:sp>
        <p:nvSpPr>
          <p:cNvPr id="3" name="圓角矩形 3">
            <a:extLst>
              <a:ext uri="{FF2B5EF4-FFF2-40B4-BE49-F238E27FC236}">
                <a16:creationId xmlns:a16="http://schemas.microsoft.com/office/drawing/2014/main" id="{6EFEA480-B755-E473-5157-34111E01528B}"/>
              </a:ext>
            </a:extLst>
          </p:cNvPr>
          <p:cNvSpPr/>
          <p:nvPr/>
        </p:nvSpPr>
        <p:spPr>
          <a:xfrm>
            <a:off x="4754290" y="1845106"/>
            <a:ext cx="1645298" cy="727786"/>
          </a:xfrm>
          <a:prstGeom prst="roundRect">
            <a:avLst/>
          </a:prstGeom>
          <a:solidFill>
            <a:srgbClr val="427DB9">
              <a:alpha val="90000"/>
            </a:srgbClr>
          </a:soli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3200" b="1" dirty="0">
                <a:solidFill>
                  <a:schemeClr val="bg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安全</a:t>
            </a:r>
            <a:endParaRPr lang="en-US" altLang="zh-TW" sz="3200" b="1" dirty="0">
              <a:solidFill>
                <a:schemeClr val="bg1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188202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1248" y="0"/>
            <a:ext cx="9700752" cy="6858000"/>
          </a:xfrm>
          <a:prstGeom prst="rect">
            <a:avLst/>
          </a:prstGeom>
        </p:spPr>
      </p:pic>
      <p:sp>
        <p:nvSpPr>
          <p:cNvPr id="4" name="圓角矩形 3">
            <a:extLst>
              <a:ext uri="{FF2B5EF4-FFF2-40B4-BE49-F238E27FC236}">
                <a16:creationId xmlns:a16="http://schemas.microsoft.com/office/drawing/2014/main" id="{1E8A7089-F860-4109-B2B0-9EEF27480F83}"/>
              </a:ext>
            </a:extLst>
          </p:cNvPr>
          <p:cNvSpPr/>
          <p:nvPr/>
        </p:nvSpPr>
        <p:spPr>
          <a:xfrm>
            <a:off x="743993" y="447380"/>
            <a:ext cx="2276670" cy="727786"/>
          </a:xfrm>
          <a:prstGeom prst="roundRect">
            <a:avLst/>
          </a:prstGeom>
          <a:solidFill>
            <a:srgbClr val="FFF8E5">
              <a:alpha val="90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32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情境三</a:t>
            </a:r>
            <a:endParaRPr lang="en-US" altLang="zh-TW" sz="3200" b="1" dirty="0">
              <a:solidFill>
                <a:prstClr val="black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</p:txBody>
      </p:sp>
      <p:sp>
        <p:nvSpPr>
          <p:cNvPr id="3" name="圓角矩形 3">
            <a:extLst>
              <a:ext uri="{FF2B5EF4-FFF2-40B4-BE49-F238E27FC236}">
                <a16:creationId xmlns:a16="http://schemas.microsoft.com/office/drawing/2014/main" id="{E8FC1260-44BF-E359-19D7-E0EA012EBCAF}"/>
              </a:ext>
            </a:extLst>
          </p:cNvPr>
          <p:cNvSpPr/>
          <p:nvPr/>
        </p:nvSpPr>
        <p:spPr>
          <a:xfrm>
            <a:off x="9247913" y="1022145"/>
            <a:ext cx="1645298" cy="727786"/>
          </a:xfrm>
          <a:prstGeom prst="roundRect">
            <a:avLst/>
          </a:prstGeom>
          <a:solidFill>
            <a:srgbClr val="427DB9">
              <a:alpha val="90000"/>
            </a:srgbClr>
          </a:soli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3200" b="1" dirty="0">
                <a:solidFill>
                  <a:schemeClr val="bg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安全</a:t>
            </a:r>
            <a:endParaRPr lang="en-US" altLang="zh-TW" sz="3200" b="1" dirty="0">
              <a:solidFill>
                <a:schemeClr val="bg1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01849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1248" y="0"/>
            <a:ext cx="9700752" cy="6858000"/>
          </a:xfrm>
          <a:prstGeom prst="rect">
            <a:avLst/>
          </a:prstGeom>
        </p:spPr>
      </p:pic>
      <p:sp>
        <p:nvSpPr>
          <p:cNvPr id="4" name="圓角矩形 3">
            <a:extLst>
              <a:ext uri="{FF2B5EF4-FFF2-40B4-BE49-F238E27FC236}">
                <a16:creationId xmlns:a16="http://schemas.microsoft.com/office/drawing/2014/main" id="{FE047DC9-20AA-45D4-7F64-E740C7DF6AF1}"/>
              </a:ext>
            </a:extLst>
          </p:cNvPr>
          <p:cNvSpPr/>
          <p:nvPr/>
        </p:nvSpPr>
        <p:spPr>
          <a:xfrm>
            <a:off x="743993" y="447380"/>
            <a:ext cx="2276670" cy="727786"/>
          </a:xfrm>
          <a:prstGeom prst="roundRect">
            <a:avLst/>
          </a:prstGeom>
          <a:solidFill>
            <a:srgbClr val="FFF8E5">
              <a:alpha val="90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32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情境四</a:t>
            </a:r>
            <a:endParaRPr lang="en-US" altLang="zh-TW" sz="3200" b="1" dirty="0">
              <a:solidFill>
                <a:prstClr val="black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</p:txBody>
      </p:sp>
      <p:sp>
        <p:nvSpPr>
          <p:cNvPr id="3" name="圓角矩形 3">
            <a:extLst>
              <a:ext uri="{FF2B5EF4-FFF2-40B4-BE49-F238E27FC236}">
                <a16:creationId xmlns:a16="http://schemas.microsoft.com/office/drawing/2014/main" id="{24CAE04B-54DC-A8DD-E141-FFF0D236D6AC}"/>
              </a:ext>
            </a:extLst>
          </p:cNvPr>
          <p:cNvSpPr/>
          <p:nvPr/>
        </p:nvSpPr>
        <p:spPr>
          <a:xfrm>
            <a:off x="9700752" y="512203"/>
            <a:ext cx="1645298" cy="727786"/>
          </a:xfrm>
          <a:prstGeom prst="roundRect">
            <a:avLst/>
          </a:prstGeom>
          <a:solidFill>
            <a:srgbClr val="427DB9">
              <a:alpha val="90000"/>
            </a:srgbClr>
          </a:soli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3200" b="1" dirty="0">
                <a:solidFill>
                  <a:schemeClr val="bg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安全</a:t>
            </a:r>
            <a:endParaRPr lang="en-US" altLang="zh-TW" sz="3200" b="1" dirty="0">
              <a:solidFill>
                <a:schemeClr val="bg1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167852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763EEFF8-1608-CF5A-83CB-723D90A554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6826" y="0"/>
            <a:ext cx="9615174" cy="6858000"/>
          </a:xfrm>
          <a:prstGeom prst="rect">
            <a:avLst/>
          </a:prstGeom>
        </p:spPr>
      </p:pic>
      <p:sp>
        <p:nvSpPr>
          <p:cNvPr id="4" name="圓角矩形 3">
            <a:extLst>
              <a:ext uri="{FF2B5EF4-FFF2-40B4-BE49-F238E27FC236}">
                <a16:creationId xmlns:a16="http://schemas.microsoft.com/office/drawing/2014/main" id="{60DE9DFB-82E6-C58F-D42A-8B8E68997381}"/>
              </a:ext>
            </a:extLst>
          </p:cNvPr>
          <p:cNvSpPr/>
          <p:nvPr/>
        </p:nvSpPr>
        <p:spPr>
          <a:xfrm>
            <a:off x="743993" y="447380"/>
            <a:ext cx="2276670" cy="727786"/>
          </a:xfrm>
          <a:prstGeom prst="roundRect">
            <a:avLst/>
          </a:prstGeom>
          <a:solidFill>
            <a:srgbClr val="FFF8E5">
              <a:alpha val="90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32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情境五</a:t>
            </a:r>
            <a:endParaRPr lang="en-US" altLang="zh-TW" sz="3200" b="1" dirty="0">
              <a:solidFill>
                <a:prstClr val="black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</p:txBody>
      </p:sp>
      <p:sp>
        <p:nvSpPr>
          <p:cNvPr id="2" name="圓角矩形 3">
            <a:extLst>
              <a:ext uri="{FF2B5EF4-FFF2-40B4-BE49-F238E27FC236}">
                <a16:creationId xmlns:a16="http://schemas.microsoft.com/office/drawing/2014/main" id="{5A7C498B-AEFA-52E4-53D1-E2FAE12AD6FD}"/>
              </a:ext>
            </a:extLst>
          </p:cNvPr>
          <p:cNvSpPr/>
          <p:nvPr/>
        </p:nvSpPr>
        <p:spPr>
          <a:xfrm>
            <a:off x="7001102" y="2955449"/>
            <a:ext cx="1645298" cy="727786"/>
          </a:xfrm>
          <a:prstGeom prst="roundRect">
            <a:avLst/>
          </a:prstGeom>
          <a:solidFill>
            <a:srgbClr val="427DB9">
              <a:alpha val="90000"/>
            </a:srgbClr>
          </a:soli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3200" b="1" dirty="0">
                <a:solidFill>
                  <a:schemeClr val="bg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安全</a:t>
            </a:r>
            <a:endParaRPr lang="en-US" altLang="zh-TW" sz="3200" b="1" dirty="0">
              <a:solidFill>
                <a:schemeClr val="bg1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344168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1248" y="0"/>
            <a:ext cx="9700752" cy="6858000"/>
          </a:xfrm>
          <a:prstGeom prst="rect">
            <a:avLst/>
          </a:prstGeom>
        </p:spPr>
      </p:pic>
      <p:sp>
        <p:nvSpPr>
          <p:cNvPr id="4" name="圓角矩形 3">
            <a:extLst>
              <a:ext uri="{FF2B5EF4-FFF2-40B4-BE49-F238E27FC236}">
                <a16:creationId xmlns:a16="http://schemas.microsoft.com/office/drawing/2014/main" id="{D7E25522-1438-F329-EB03-B3DFE381D344}"/>
              </a:ext>
            </a:extLst>
          </p:cNvPr>
          <p:cNvSpPr/>
          <p:nvPr/>
        </p:nvSpPr>
        <p:spPr>
          <a:xfrm>
            <a:off x="743993" y="447380"/>
            <a:ext cx="2276670" cy="727786"/>
          </a:xfrm>
          <a:prstGeom prst="roundRect">
            <a:avLst/>
          </a:prstGeom>
          <a:solidFill>
            <a:srgbClr val="FFF8E5">
              <a:alpha val="90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32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情境六</a:t>
            </a:r>
            <a:endParaRPr lang="en-US" altLang="zh-TW" sz="3200" b="1" dirty="0">
              <a:solidFill>
                <a:prstClr val="black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</p:txBody>
      </p:sp>
      <p:sp>
        <p:nvSpPr>
          <p:cNvPr id="3" name="圓角矩形 3">
            <a:extLst>
              <a:ext uri="{FF2B5EF4-FFF2-40B4-BE49-F238E27FC236}">
                <a16:creationId xmlns:a16="http://schemas.microsoft.com/office/drawing/2014/main" id="{8434A0F3-AB4B-9E66-7592-C790861F87D1}"/>
              </a:ext>
            </a:extLst>
          </p:cNvPr>
          <p:cNvSpPr/>
          <p:nvPr/>
        </p:nvSpPr>
        <p:spPr>
          <a:xfrm>
            <a:off x="9802709" y="1035208"/>
            <a:ext cx="1645298" cy="727786"/>
          </a:xfrm>
          <a:prstGeom prst="roundRect">
            <a:avLst/>
          </a:prstGeom>
          <a:solidFill>
            <a:srgbClr val="427DB9">
              <a:alpha val="90000"/>
            </a:srgbClr>
          </a:soli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3200" b="1" dirty="0">
                <a:solidFill>
                  <a:schemeClr val="bg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安全</a:t>
            </a:r>
            <a:endParaRPr lang="en-US" altLang="zh-TW" sz="3200" b="1" dirty="0">
              <a:solidFill>
                <a:schemeClr val="bg1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69368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DF1E9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7C8EC808-CD21-9607-9379-23B6C99E8E6B}"/>
              </a:ext>
            </a:extLst>
          </p:cNvPr>
          <p:cNvSpPr txBox="1"/>
          <p:nvPr/>
        </p:nvSpPr>
        <p:spPr>
          <a:xfrm>
            <a:off x="8617530" y="211467"/>
            <a:ext cx="35744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lang="zh-TW" altLang="en-US" sz="12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統整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活動│活動三：交安小偵探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-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尋找安全區域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grpSp>
        <p:nvGrpSpPr>
          <p:cNvPr id="11" name="群組 10">
            <a:extLst>
              <a:ext uri="{FF2B5EF4-FFF2-40B4-BE49-F238E27FC236}">
                <a16:creationId xmlns:a16="http://schemas.microsoft.com/office/drawing/2014/main" id="{650CCF55-178F-0DAA-BB78-3BEA8FA1995B}"/>
              </a:ext>
            </a:extLst>
          </p:cNvPr>
          <p:cNvGrpSpPr/>
          <p:nvPr/>
        </p:nvGrpSpPr>
        <p:grpSpPr>
          <a:xfrm>
            <a:off x="1764632" y="2534653"/>
            <a:ext cx="8646694" cy="3785936"/>
            <a:chOff x="1764632" y="2534653"/>
            <a:chExt cx="8646694" cy="3785936"/>
          </a:xfrm>
        </p:grpSpPr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06201AFA-4228-51FF-3421-744A71E798CF}"/>
                </a:ext>
              </a:extLst>
            </p:cNvPr>
            <p:cNvSpPr/>
            <p:nvPr/>
          </p:nvSpPr>
          <p:spPr>
            <a:xfrm>
              <a:off x="1764632" y="2534653"/>
              <a:ext cx="8646694" cy="3785936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0" name="文字方塊 9">
              <a:extLst>
                <a:ext uri="{FF2B5EF4-FFF2-40B4-BE49-F238E27FC236}">
                  <a16:creationId xmlns:a16="http://schemas.microsoft.com/office/drawing/2014/main" id="{FA3134A0-289C-2CE5-6DFA-87EF19C5D5AF}"/>
                </a:ext>
              </a:extLst>
            </p:cNvPr>
            <p:cNvSpPr txBox="1"/>
            <p:nvPr/>
          </p:nvSpPr>
          <p:spPr>
            <a:xfrm>
              <a:off x="2277979" y="2896478"/>
              <a:ext cx="7988968" cy="267765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TW" altLang="en-US" sz="2800" b="1" dirty="0">
                  <a:solidFill>
                    <a:srgbClr val="C55A11"/>
                  </a:solidFill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道路是大家共用的地方</a:t>
              </a:r>
              <a:r>
                <a:rPr lang="zh-TW" altLang="en-US" sz="2800" dirty="0">
                  <a:solidFill>
                    <a:srgbClr val="C55A11"/>
                  </a:solidFill>
                  <a:latin typeface="標楷體" panose="03000509000000000000" pitchFamily="65" charset="-120"/>
                  <a:ea typeface="標楷體" panose="03000509000000000000" pitchFamily="65" charset="-120"/>
                </a:rPr>
                <a:t>，</a:t>
              </a:r>
              <a:endParaRPr lang="en-US" altLang="zh-TW" sz="2800" dirty="0">
                <a:solidFill>
                  <a:srgbClr val="C55A11"/>
                </a:solidFill>
                <a:latin typeface="標楷體" panose="03000509000000000000" pitchFamily="65" charset="-120"/>
                <a:ea typeface="標楷體" panose="03000509000000000000" pitchFamily="65" charset="-120"/>
              </a:endParaRPr>
            </a:p>
            <a:p>
              <a:r>
                <a:rPr lang="zh-TW" altLang="en-US" sz="2800" b="1" dirty="0">
                  <a:solidFill>
                    <a:srgbClr val="C55A11"/>
                  </a:solidFill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不是只有自己</a:t>
              </a:r>
              <a:r>
                <a:rPr lang="zh-TW" altLang="en-US" sz="2800" b="1" dirty="0">
                  <a:solidFill>
                    <a:srgbClr val="C55A11"/>
                  </a:solidFill>
                  <a:latin typeface="王漢宗中楷體破音一" panose="040B0700000000000000" pitchFamily="82" charset="-120"/>
                  <a:ea typeface="王漢宗中楷體破音一" panose="040B0700000000000000" pitchFamily="82" charset="-120"/>
                </a:rPr>
                <a:t>一</a:t>
              </a:r>
              <a:r>
                <a:rPr lang="zh-TW" altLang="en-US" sz="2800" b="1" dirty="0">
                  <a:solidFill>
                    <a:srgbClr val="C55A11"/>
                  </a:solidFill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個人用</a:t>
              </a:r>
              <a:r>
                <a:rPr lang="zh-TW" altLang="en-US" sz="2800" b="1" dirty="0">
                  <a:solidFill>
                    <a:srgbClr val="C55A11"/>
                  </a:solidFill>
                  <a:latin typeface="標楷體" panose="03000509000000000000" pitchFamily="65" charset="-120"/>
                  <a:ea typeface="標楷體" panose="03000509000000000000" pitchFamily="65" charset="-120"/>
                </a:rPr>
                <a:t>。</a:t>
              </a:r>
              <a:endParaRPr lang="en-US" altLang="zh-TW" sz="2800" b="1" dirty="0">
                <a:solidFill>
                  <a:srgbClr val="C55A11"/>
                </a:solidFill>
                <a:latin typeface="標楷體" panose="03000509000000000000" pitchFamily="65" charset="-120"/>
                <a:ea typeface="標楷體" panose="03000509000000000000" pitchFamily="65" charset="-120"/>
              </a:endParaRPr>
            </a:p>
            <a:p>
              <a:endPara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endParaRPr>
            </a:p>
            <a:p>
              <a:r>
                <a:rPr lang="zh-TW" altLang="en-US" sz="2800" dirty="0"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如果有人</a:t>
              </a:r>
              <a:r>
                <a:rPr lang="zh-TW" altLang="en-US" sz="2800" dirty="0">
                  <a:latin typeface="王漢宗中楷體破音一" panose="040B0700000000000000" pitchFamily="82" charset="-120"/>
                  <a:ea typeface="王漢宗中楷體破音一" panose="040B0700000000000000" pitchFamily="82" charset="-120"/>
                </a:rPr>
                <a:t>不</a:t>
              </a:r>
              <a:r>
                <a:rPr lang="zh-TW" altLang="en-US" sz="2800" dirty="0"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遵守交通規則</a:t>
              </a:r>
              <a:r>
                <a:rPr lang="zh-TW" altLang="en-US" sz="28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，</a:t>
              </a:r>
              <a:endPara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endParaRPr>
            </a:p>
            <a:p>
              <a:r>
                <a:rPr lang="zh-TW" altLang="en-US" sz="2800" dirty="0"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就會造成危險</a:t>
              </a:r>
              <a:r>
                <a:rPr lang="zh-TW" altLang="en-US" sz="28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，</a:t>
              </a:r>
              <a:endPara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endParaRPr>
            </a:p>
            <a:p>
              <a:r>
                <a:rPr lang="zh-TW" altLang="en-US" sz="2800" dirty="0"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傷害自己也傷害別人</a:t>
              </a:r>
              <a:r>
                <a:rPr lang="zh-TW" altLang="en-US" sz="28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。</a:t>
              </a:r>
            </a:p>
          </p:txBody>
        </p:sp>
      </p:grpSp>
      <p:sp>
        <p:nvSpPr>
          <p:cNvPr id="4" name="圓角矩形圖說文字 5">
            <a:extLst>
              <a:ext uri="{FF2B5EF4-FFF2-40B4-BE49-F238E27FC236}">
                <a16:creationId xmlns:a16="http://schemas.microsoft.com/office/drawing/2014/main" id="{3972770E-BB4B-2EEC-E9A0-94B9129B6897}"/>
              </a:ext>
            </a:extLst>
          </p:cNvPr>
          <p:cNvSpPr/>
          <p:nvPr/>
        </p:nvSpPr>
        <p:spPr>
          <a:xfrm>
            <a:off x="1150571" y="852979"/>
            <a:ext cx="9890858" cy="1681674"/>
          </a:xfrm>
          <a:prstGeom prst="wedgeRoundRectCallout">
            <a:avLst>
              <a:gd name="adj1" fmla="val 12158"/>
              <a:gd name="adj2" fmla="val 46956"/>
              <a:gd name="adj3" fmla="val 16667"/>
            </a:avLst>
          </a:prstGeom>
          <a:solidFill>
            <a:srgbClr val="FFF6EB"/>
          </a:solidFill>
          <a:ln w="635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TW" altLang="en-US" sz="32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走路時</a:t>
            </a:r>
            <a:r>
              <a:rPr lang="zh-TW" altLang="en-US" sz="32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要走在比較</a:t>
            </a:r>
            <a:r>
              <a:rPr lang="zh-TW" altLang="en-US" sz="3200" b="1" dirty="0">
                <a:solidFill>
                  <a:srgbClr val="427DB9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安全</a:t>
            </a:r>
            <a:r>
              <a:rPr lang="zh-TW" altLang="en-US" sz="32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的地方</a:t>
            </a:r>
            <a:r>
              <a:rPr lang="zh-TW" altLang="en-US" sz="32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endParaRPr lang="en-US" altLang="zh-TW" sz="3200" b="1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並注意下面的重點</a:t>
            </a:r>
            <a:r>
              <a:rPr lang="en-US" altLang="zh-TW" sz="32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!</a:t>
            </a:r>
            <a:r>
              <a:rPr lang="zh-TW" altLang="en-US" sz="32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：</a:t>
            </a: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1031CBA4-7121-08D3-3E3D-96ECFFEDE28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4751" y="1594590"/>
            <a:ext cx="1179264" cy="1834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782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DF1E9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7C8EC808-CD21-9607-9379-23B6C99E8E6B}"/>
              </a:ext>
            </a:extLst>
          </p:cNvPr>
          <p:cNvSpPr txBox="1"/>
          <p:nvPr/>
        </p:nvSpPr>
        <p:spPr>
          <a:xfrm>
            <a:off x="8617530" y="211467"/>
            <a:ext cx="35744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統整活動│活動三：交安小偵探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-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尋找安全區域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4" name="圓角矩形圖說文字 5">
            <a:extLst>
              <a:ext uri="{FF2B5EF4-FFF2-40B4-BE49-F238E27FC236}">
                <a16:creationId xmlns:a16="http://schemas.microsoft.com/office/drawing/2014/main" id="{3972770E-BB4B-2EEC-E9A0-94B9129B6897}"/>
              </a:ext>
            </a:extLst>
          </p:cNvPr>
          <p:cNvSpPr/>
          <p:nvPr/>
        </p:nvSpPr>
        <p:spPr>
          <a:xfrm>
            <a:off x="1067877" y="4139681"/>
            <a:ext cx="9890858" cy="1681674"/>
          </a:xfrm>
          <a:prstGeom prst="wedgeRoundRectCallout">
            <a:avLst>
              <a:gd name="adj1" fmla="val 12158"/>
              <a:gd name="adj2" fmla="val 46956"/>
              <a:gd name="adj3" fmla="val 16667"/>
            </a:avLst>
          </a:prstGeom>
          <a:solidFill>
            <a:srgbClr val="FFF6EB"/>
          </a:solidFill>
          <a:ln w="635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走路時</a:t>
            </a: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，</a:t>
            </a:r>
            <a:r>
              <a:rPr lang="zh-TW" altLang="en-US" sz="32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應該</a:t>
            </a: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走在</a:t>
            </a:r>
            <a:r>
              <a:rPr kumimoji="0" lang="zh-TW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騎樓</a:t>
            </a: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破音一" panose="040B0700000000000000" pitchFamily="82" charset="-120"/>
                <a:ea typeface="王漢宗中楷體破音一" panose="040B0700000000000000" pitchFamily="82" charset="-120"/>
                <a:cs typeface="+mn-cs"/>
              </a:rPr>
              <a:t>和</a:t>
            </a:r>
            <a:r>
              <a:rPr kumimoji="0" lang="zh-TW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人行道</a:t>
            </a:r>
            <a:endParaRPr kumimoji="0" lang="en-US" altLang="zh-TW" sz="3200" b="1" i="0" u="none" strike="noStrike" kern="1200" cap="none" spc="0" normalizeH="0" baseline="0" noProof="0" dirty="0">
              <a:ln>
                <a:noFill/>
              </a:ln>
              <a:solidFill>
                <a:srgbClr val="C55A11"/>
              </a:solidFill>
              <a:effectLst/>
              <a:uLnTx/>
              <a:uFillTx/>
              <a:latin typeface="王漢宗中楷體注音" panose="040B0700000000000000" pitchFamily="82" charset="-120"/>
              <a:ea typeface="王漢宗中楷體注音" panose="040B0700000000000000" pitchFamily="82" charset="-12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才安全</a:t>
            </a: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  <p:pic>
        <p:nvPicPr>
          <p:cNvPr id="2" name="圖片 1">
            <a:extLst>
              <a:ext uri="{FF2B5EF4-FFF2-40B4-BE49-F238E27FC236}">
                <a16:creationId xmlns:a16="http://schemas.microsoft.com/office/drawing/2014/main" id="{A6E0A582-9AC7-1733-EF57-A01B13BA16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0992" y="942474"/>
            <a:ext cx="4975320" cy="2798618"/>
          </a:xfrm>
          <a:prstGeom prst="rect">
            <a:avLst/>
          </a:prstGeom>
          <a:ln w="19050">
            <a:solidFill>
              <a:srgbClr val="EB6513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B3AA96B2-7706-E7D0-0A8D-4891187DBF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688" y="942474"/>
            <a:ext cx="4975321" cy="2798618"/>
          </a:xfrm>
          <a:prstGeom prst="rect">
            <a:avLst/>
          </a:prstGeom>
          <a:ln w="19050">
            <a:solidFill>
              <a:srgbClr val="EB6513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1031CBA4-7121-08D3-3E3D-96ECFFEDE28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4751" y="4379242"/>
            <a:ext cx="1179264" cy="1834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96229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DF1E9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7C8EC808-CD21-9607-9379-23B6C99E8E6B}"/>
              </a:ext>
            </a:extLst>
          </p:cNvPr>
          <p:cNvSpPr txBox="1"/>
          <p:nvPr/>
        </p:nvSpPr>
        <p:spPr>
          <a:xfrm>
            <a:off x="8617530" y="211467"/>
            <a:ext cx="35744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統整活動│活動三：交安小偵探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-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尋找安全區域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4" name="圓角矩形圖說文字 5">
            <a:extLst>
              <a:ext uri="{FF2B5EF4-FFF2-40B4-BE49-F238E27FC236}">
                <a16:creationId xmlns:a16="http://schemas.microsoft.com/office/drawing/2014/main" id="{3972770E-BB4B-2EEC-E9A0-94B9129B6897}"/>
              </a:ext>
            </a:extLst>
          </p:cNvPr>
          <p:cNvSpPr/>
          <p:nvPr/>
        </p:nvSpPr>
        <p:spPr>
          <a:xfrm>
            <a:off x="5899411" y="1700235"/>
            <a:ext cx="5778076" cy="2021533"/>
          </a:xfrm>
          <a:prstGeom prst="wedgeRoundRectCallout">
            <a:avLst>
              <a:gd name="adj1" fmla="val 12158"/>
              <a:gd name="adj2" fmla="val 46956"/>
              <a:gd name="adj3" fmla="val 16667"/>
            </a:avLst>
          </a:prstGeom>
          <a:solidFill>
            <a:srgbClr val="FFF6EB"/>
          </a:solidFill>
          <a:ln w="635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過馬路時</a:t>
            </a: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走</a:t>
            </a:r>
            <a:r>
              <a:rPr kumimoji="0" lang="zh-TW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斑馬線</a:t>
            </a:r>
            <a:r>
              <a:rPr kumimoji="0" lang="en-US" altLang="zh-TW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(</a:t>
            </a: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行人穿越道</a:t>
            </a:r>
            <a:r>
              <a:rPr kumimoji="0" lang="en-US" altLang="zh-TW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)</a:t>
            </a: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通過</a:t>
            </a: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1031CBA4-7121-08D3-3E3D-96ECFFEDE28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6737" y="3220409"/>
            <a:ext cx="1490750" cy="2318944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F276A382-017E-88FF-36D7-6393BEF032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419" y="1559154"/>
            <a:ext cx="5002932" cy="3739691"/>
          </a:xfrm>
          <a:prstGeom prst="rect">
            <a:avLst/>
          </a:prstGeom>
          <a:ln w="19050">
            <a:solidFill>
              <a:srgbClr val="EB6513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315878199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DF1E9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7C8EC808-CD21-9607-9379-23B6C99E8E6B}"/>
              </a:ext>
            </a:extLst>
          </p:cNvPr>
          <p:cNvSpPr txBox="1"/>
          <p:nvPr/>
        </p:nvSpPr>
        <p:spPr>
          <a:xfrm>
            <a:off x="8617530" y="211467"/>
            <a:ext cx="35744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統整活動│活動三：交安小偵探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-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尋找安全區域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4" name="圓角矩形圖說文字 5">
            <a:extLst>
              <a:ext uri="{FF2B5EF4-FFF2-40B4-BE49-F238E27FC236}">
                <a16:creationId xmlns:a16="http://schemas.microsoft.com/office/drawing/2014/main" id="{3972770E-BB4B-2EEC-E9A0-94B9129B6897}"/>
              </a:ext>
            </a:extLst>
          </p:cNvPr>
          <p:cNvSpPr/>
          <p:nvPr/>
        </p:nvSpPr>
        <p:spPr>
          <a:xfrm>
            <a:off x="6497051" y="1700235"/>
            <a:ext cx="5342023" cy="2149869"/>
          </a:xfrm>
          <a:prstGeom prst="wedgeRoundRectCallout">
            <a:avLst>
              <a:gd name="adj1" fmla="val 12158"/>
              <a:gd name="adj2" fmla="val 46956"/>
              <a:gd name="adj3" fmla="val 16667"/>
            </a:avLst>
          </a:prstGeom>
          <a:solidFill>
            <a:srgbClr val="FFF6EB"/>
          </a:solidFill>
          <a:ln w="635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在學校附近有導護志工及導護老師時</a:t>
            </a: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kumimoji="0" lang="zh-TW" altLang="en-US" sz="32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要</a:t>
            </a:r>
            <a:r>
              <a:rPr kumimoji="0" lang="zh-TW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遵守指揮行走</a:t>
            </a: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1031CBA4-7121-08D3-3E3D-96ECFFEDE28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8223" y="3567768"/>
            <a:ext cx="1179264" cy="1834410"/>
          </a:xfrm>
          <a:prstGeom prst="rect">
            <a:avLst/>
          </a:prstGeom>
        </p:spPr>
      </p:pic>
      <p:pic>
        <p:nvPicPr>
          <p:cNvPr id="2" name="圖片 1">
            <a:extLst>
              <a:ext uri="{FF2B5EF4-FFF2-40B4-BE49-F238E27FC236}">
                <a16:creationId xmlns:a16="http://schemas.microsoft.com/office/drawing/2014/main" id="{66101273-0F63-533A-69FC-2A311701E79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882" y="1411997"/>
            <a:ext cx="5516391" cy="3934553"/>
          </a:xfrm>
          <a:prstGeom prst="rect">
            <a:avLst/>
          </a:prstGeom>
          <a:ln w="19050">
            <a:solidFill>
              <a:srgbClr val="EB6513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396542987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FF6EB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心形 2"/>
          <p:cNvSpPr/>
          <p:nvPr/>
        </p:nvSpPr>
        <p:spPr>
          <a:xfrm>
            <a:off x="2341418" y="440429"/>
            <a:ext cx="7509164" cy="5694219"/>
          </a:xfrm>
          <a:prstGeom prst="heart">
            <a:avLst/>
          </a:prstGeom>
          <a:solidFill>
            <a:srgbClr val="FFF6EB"/>
          </a:solidFill>
          <a:ln>
            <a:solidFill>
              <a:srgbClr val="C0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走路上學樂趣多</a:t>
            </a:r>
            <a:endParaRPr lang="en-US" altLang="zh-TW" sz="3600" dirty="0">
              <a:solidFill>
                <a:schemeClr val="tx1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  <a:p>
            <a:pPr algn="ctr"/>
            <a:r>
              <a:rPr lang="zh-TW" altLang="en-US" sz="36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選擇安全地方走</a:t>
            </a:r>
            <a:endParaRPr lang="en-US" altLang="zh-TW" sz="3600" dirty="0">
              <a:solidFill>
                <a:schemeClr val="tx1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  <a:p>
            <a:pPr algn="ctr"/>
            <a:r>
              <a:rPr lang="zh-TW" altLang="en-US" sz="36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平安快樂伴我行</a:t>
            </a: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7351" y="3749764"/>
            <a:ext cx="1974941" cy="2870979"/>
          </a:xfrm>
          <a:prstGeom prst="rect">
            <a:avLst/>
          </a:prstGeom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C3A9C9A6-1EC7-76B8-FE34-4006FADC1E1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35752" y="3749764"/>
            <a:ext cx="1974941" cy="2943525"/>
          </a:xfrm>
          <a:prstGeom prst="rect">
            <a:avLst/>
          </a:prstGeom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D99E332B-704B-6BCA-FB2B-9EC8E8AC2E1C}"/>
              </a:ext>
            </a:extLst>
          </p:cNvPr>
          <p:cNvSpPr txBox="1"/>
          <p:nvPr/>
        </p:nvSpPr>
        <p:spPr>
          <a:xfrm>
            <a:off x="8617530" y="211467"/>
            <a:ext cx="35744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統整活動│活動三：交安小偵探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-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尋找安全區域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7125600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語音泡泡: 圓角矩形 1">
            <a:extLst>
              <a:ext uri="{FF2B5EF4-FFF2-40B4-BE49-F238E27FC236}">
                <a16:creationId xmlns:a16="http://schemas.microsoft.com/office/drawing/2014/main" id="{806C5085-95C7-95F3-E42B-8766CA08643D}"/>
              </a:ext>
            </a:extLst>
          </p:cNvPr>
          <p:cNvSpPr/>
          <p:nvPr/>
        </p:nvSpPr>
        <p:spPr>
          <a:xfrm>
            <a:off x="1736035" y="1285461"/>
            <a:ext cx="9096809" cy="2756452"/>
          </a:xfrm>
          <a:prstGeom prst="wedgeRoundRectCallout">
            <a:avLst>
              <a:gd name="adj1" fmla="val -3470"/>
              <a:gd name="adj2" fmla="val 74129"/>
              <a:gd name="adj3" fmla="val 16667"/>
            </a:avLst>
          </a:prstGeom>
          <a:solidFill>
            <a:srgbClr val="FFF6EB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868556" y="1758325"/>
            <a:ext cx="8831766" cy="1810723"/>
          </a:xfrm>
          <a:noFill/>
        </p:spPr>
        <p:txBody>
          <a:bodyPr>
            <a:noAutofit/>
          </a:bodyPr>
          <a:lstStyle/>
          <a:p>
            <a:r>
              <a:rPr lang="zh-TW" altLang="en-US" sz="4800" b="1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第二節</a:t>
            </a:r>
            <a:endParaRPr lang="en-US" altLang="zh-TW" sz="4800" b="1" dirty="0"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  <a:p>
            <a:r>
              <a:rPr lang="zh-TW" altLang="en-US" sz="4800" b="1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安全上學我注意</a:t>
            </a:r>
            <a:r>
              <a:rPr lang="en-US" altLang="zh-TW" sz="4800" b="1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-2</a:t>
            </a:r>
            <a:endParaRPr lang="zh-TW" altLang="en-US" sz="4800" b="1" dirty="0"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65700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DF1E9"/>
          </a:fgClr>
          <a:bgClr>
            <a:schemeClr val="bg1"/>
          </a:bgClr>
        </a:pattFill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圓角矩形圖說文字 5"/>
          <p:cNvSpPr/>
          <p:nvPr/>
        </p:nvSpPr>
        <p:spPr>
          <a:xfrm>
            <a:off x="7551283" y="1161266"/>
            <a:ext cx="3911853" cy="3088482"/>
          </a:xfrm>
          <a:prstGeom prst="wedgeRoundRectCallout">
            <a:avLst>
              <a:gd name="adj1" fmla="val 12158"/>
              <a:gd name="adj2" fmla="val 46956"/>
              <a:gd name="adj3" fmla="val 16667"/>
            </a:avLst>
          </a:prstGeom>
          <a:solidFill>
            <a:srgbClr val="FFF6EB"/>
          </a:solidFill>
          <a:ln w="635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lvl="0">
              <a:defRPr/>
            </a:pP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星期六早上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u="sng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小蘋果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的學校舉辦校慶活動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她</a:t>
            </a:r>
            <a:r>
              <a:rPr lang="zh-TW" altLang="en-US" sz="2800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和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家人準備走到學校</a:t>
            </a:r>
            <a:r>
              <a:rPr lang="en-US" altLang="zh-TW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</a:p>
        </p:txBody>
      </p:sp>
      <p:sp>
        <p:nvSpPr>
          <p:cNvPr id="10" name="文字方塊 9"/>
          <p:cNvSpPr txBox="1"/>
          <p:nvPr/>
        </p:nvSpPr>
        <p:spPr>
          <a:xfrm>
            <a:off x="9210261" y="132287"/>
            <a:ext cx="29817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引起動機│活動一：安全的地方不安全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3872" y="3429000"/>
            <a:ext cx="1179264" cy="1834410"/>
          </a:xfrm>
          <a:prstGeom prst="rect">
            <a:avLst/>
          </a:prstGeom>
        </p:spPr>
      </p:pic>
      <p:grpSp>
        <p:nvGrpSpPr>
          <p:cNvPr id="22" name="群組 21">
            <a:extLst>
              <a:ext uri="{FF2B5EF4-FFF2-40B4-BE49-F238E27FC236}">
                <a16:creationId xmlns:a16="http://schemas.microsoft.com/office/drawing/2014/main" id="{9CB26BF8-C815-35DD-B588-D436D01E701C}"/>
              </a:ext>
            </a:extLst>
          </p:cNvPr>
          <p:cNvGrpSpPr/>
          <p:nvPr/>
        </p:nvGrpSpPr>
        <p:grpSpPr>
          <a:xfrm>
            <a:off x="539579" y="776597"/>
            <a:ext cx="6576610" cy="4939624"/>
            <a:chOff x="553657" y="798434"/>
            <a:chExt cx="6576610" cy="4939624"/>
          </a:xfrm>
        </p:grpSpPr>
        <p:pic>
          <p:nvPicPr>
            <p:cNvPr id="4" name="圖片 3">
              <a:extLst>
                <a:ext uri="{FF2B5EF4-FFF2-40B4-BE49-F238E27FC236}">
                  <a16:creationId xmlns:a16="http://schemas.microsoft.com/office/drawing/2014/main" id="{5E3CA879-E8AC-42AA-7C5D-A41AAC4B55F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62787" y="798434"/>
              <a:ext cx="6567480" cy="4939624"/>
            </a:xfrm>
            <a:prstGeom prst="rect">
              <a:avLst/>
            </a:prstGeom>
          </p:spPr>
        </p:pic>
        <p:grpSp>
          <p:nvGrpSpPr>
            <p:cNvPr id="15" name="群組 14">
              <a:extLst>
                <a:ext uri="{FF2B5EF4-FFF2-40B4-BE49-F238E27FC236}">
                  <a16:creationId xmlns:a16="http://schemas.microsoft.com/office/drawing/2014/main" id="{4D538CCF-197F-0707-C567-AF4C29B5B2B5}"/>
                </a:ext>
              </a:extLst>
            </p:cNvPr>
            <p:cNvGrpSpPr/>
            <p:nvPr/>
          </p:nvGrpSpPr>
          <p:grpSpPr>
            <a:xfrm>
              <a:off x="553657" y="1037116"/>
              <a:ext cx="6576610" cy="1177637"/>
              <a:chOff x="559384" y="1394925"/>
              <a:chExt cx="6576610" cy="1177637"/>
            </a:xfrm>
          </p:grpSpPr>
          <p:sp>
            <p:nvSpPr>
              <p:cNvPr id="12" name="Google Shape;90;p1">
                <a:extLst>
                  <a:ext uri="{FF2B5EF4-FFF2-40B4-BE49-F238E27FC236}">
                    <a16:creationId xmlns:a16="http://schemas.microsoft.com/office/drawing/2014/main" id="{CE45DEF4-6414-ABA1-C171-8EBFC217B79F}"/>
                  </a:ext>
                </a:extLst>
              </p:cNvPr>
              <p:cNvSpPr/>
              <p:nvPr/>
            </p:nvSpPr>
            <p:spPr>
              <a:xfrm>
                <a:off x="559384" y="1394925"/>
                <a:ext cx="6567481" cy="1177637"/>
              </a:xfrm>
              <a:prstGeom prst="rect">
                <a:avLst/>
              </a:prstGeom>
              <a:solidFill>
                <a:srgbClr val="2969A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" name="Google Shape;91;p1">
                <a:extLst>
                  <a:ext uri="{FF2B5EF4-FFF2-40B4-BE49-F238E27FC236}">
                    <a16:creationId xmlns:a16="http://schemas.microsoft.com/office/drawing/2014/main" id="{FE70F909-12D2-3A7B-2091-A003641FD255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761096" y="1646349"/>
                <a:ext cx="6374898" cy="65853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vert="horz" wrap="square" lIns="91425" tIns="45700" rIns="91425" bIns="45700" rtlCol="0" anchor="b" anchorCtr="0">
                <a:normAutofit fontScale="85000" lnSpcReduction="10000"/>
              </a:bodyPr>
              <a:lstStyle>
                <a:lvl1pPr algn="ctr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60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>
                  <a:buClr>
                    <a:schemeClr val="lt1"/>
                  </a:buClr>
                  <a:buSzPct val="100000"/>
                </a:pPr>
                <a:r>
                  <a:rPr lang="zh-TW" altLang="en-US" sz="4000" dirty="0">
                    <a:solidFill>
                      <a:schemeClr val="lt1"/>
                    </a:solidFill>
                    <a:latin typeface="王漢宗中楷體注音" panose="040B0700000000000000" pitchFamily="82" charset="-120"/>
                    <a:ea typeface="王漢宗中楷體注音" panose="040B0700000000000000" pitchFamily="82" charset="-120"/>
                    <a:cs typeface="Arial"/>
                    <a:sym typeface="Arial"/>
                  </a:rPr>
                  <a:t>安全的地方卻</a:t>
                </a:r>
                <a:r>
                  <a:rPr lang="zh-TW" altLang="en-US" sz="4000" dirty="0">
                    <a:solidFill>
                      <a:schemeClr val="lt1"/>
                    </a:solidFill>
                    <a:latin typeface="王漢宗中楷體破音一" panose="040B0700000000000000" pitchFamily="82" charset="-120"/>
                    <a:ea typeface="王漢宗中楷體破音一" panose="040B0700000000000000" pitchFamily="82" charset="-120"/>
                    <a:cs typeface="Arial"/>
                    <a:sym typeface="Arial"/>
                  </a:rPr>
                  <a:t>不</a:t>
                </a:r>
                <a:r>
                  <a:rPr lang="zh-TW" altLang="en-US" sz="4000" dirty="0">
                    <a:solidFill>
                      <a:schemeClr val="lt1"/>
                    </a:solidFill>
                    <a:latin typeface="王漢宗中楷體注音" panose="040B0700000000000000" pitchFamily="82" charset="-120"/>
                    <a:ea typeface="王漢宗中楷體注音" panose="040B0700000000000000" pitchFamily="82" charset="-120"/>
                    <a:cs typeface="Arial"/>
                    <a:sym typeface="Arial"/>
                  </a:rPr>
                  <a:t>安全</a:t>
                </a:r>
              </a:p>
            </p:txBody>
          </p:sp>
        </p:grpSp>
      </p:grp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55443C9D-949A-54C8-096F-99F3EFE76230}"/>
              </a:ext>
            </a:extLst>
          </p:cNvPr>
          <p:cNvSpPr txBox="1"/>
          <p:nvPr/>
        </p:nvSpPr>
        <p:spPr>
          <a:xfrm>
            <a:off x="565112" y="5716221"/>
            <a:ext cx="6556025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noFill/>
            <a:prstDash val="solid"/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400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點選上方</a:t>
            </a:r>
            <a:r>
              <a:rPr lang="zh-TW" altLang="en-US" sz="2400" dirty="0"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播</a:t>
            </a:r>
            <a:r>
              <a:rPr lang="zh-TW" altLang="en-US" sz="2400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放鈕</a:t>
            </a:r>
            <a:r>
              <a:rPr lang="zh-TW" altLang="en-US" sz="2400" dirty="0"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播</a:t>
            </a:r>
            <a:r>
              <a:rPr lang="zh-TW" altLang="en-US" sz="2400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放故事</a:t>
            </a:r>
          </a:p>
        </p:txBody>
      </p:sp>
      <p:grpSp>
        <p:nvGrpSpPr>
          <p:cNvPr id="5" name="群組 4">
            <a:extLst>
              <a:ext uri="{FF2B5EF4-FFF2-40B4-BE49-F238E27FC236}">
                <a16:creationId xmlns:a16="http://schemas.microsoft.com/office/drawing/2014/main" id="{EB555866-7AEE-9E5E-72AD-DB8A0ACBAA83}"/>
              </a:ext>
            </a:extLst>
          </p:cNvPr>
          <p:cNvGrpSpPr/>
          <p:nvPr/>
        </p:nvGrpSpPr>
        <p:grpSpPr>
          <a:xfrm>
            <a:off x="2984194" y="2833746"/>
            <a:ext cx="1576919" cy="1062006"/>
            <a:chOff x="3243094" y="5267994"/>
            <a:chExt cx="914400" cy="615820"/>
          </a:xfrm>
        </p:grpSpPr>
        <p:sp>
          <p:nvSpPr>
            <p:cNvPr id="7" name="Google Shape;94;p1">
              <a:hlinkClick r:id="rId5"/>
              <a:extLst>
                <a:ext uri="{FF2B5EF4-FFF2-40B4-BE49-F238E27FC236}">
                  <a16:creationId xmlns:a16="http://schemas.microsoft.com/office/drawing/2014/main" id="{146D90C1-9803-7D6B-7F1A-8EA23E0BA8B0}"/>
                </a:ext>
              </a:extLst>
            </p:cNvPr>
            <p:cNvSpPr/>
            <p:nvPr/>
          </p:nvSpPr>
          <p:spPr>
            <a:xfrm>
              <a:off x="3243094" y="5267994"/>
              <a:ext cx="914400" cy="615820"/>
            </a:xfrm>
            <a:prstGeom prst="roundRect">
              <a:avLst>
                <a:gd name="adj" fmla="val 16667"/>
              </a:avLst>
            </a:prstGeom>
            <a:solidFill>
              <a:srgbClr val="FF000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" name="Google Shape;95;p1">
              <a:hlinkClick r:id="rId5"/>
              <a:extLst>
                <a:ext uri="{FF2B5EF4-FFF2-40B4-BE49-F238E27FC236}">
                  <a16:creationId xmlns:a16="http://schemas.microsoft.com/office/drawing/2014/main" id="{94654ACB-9C5C-CFF0-402B-81289804A560}"/>
                </a:ext>
              </a:extLst>
            </p:cNvPr>
            <p:cNvSpPr/>
            <p:nvPr/>
          </p:nvSpPr>
          <p:spPr>
            <a:xfrm rot="5400000">
              <a:off x="3561200" y="5342638"/>
              <a:ext cx="410547" cy="466531"/>
            </a:xfrm>
            <a:prstGeom prst="triangle">
              <a:avLst>
                <a:gd name="adj" fmla="val 500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8948763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DF1E9"/>
          </a:fgClr>
          <a:bgClr>
            <a:schemeClr val="bg1"/>
          </a:bgClr>
        </a:pattFill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圓角矩形圖說文字 5"/>
          <p:cNvSpPr/>
          <p:nvPr/>
        </p:nvSpPr>
        <p:spPr>
          <a:xfrm>
            <a:off x="675855" y="815413"/>
            <a:ext cx="10694510" cy="1210873"/>
          </a:xfrm>
          <a:prstGeom prst="wedgeRoundRectCallout">
            <a:avLst>
              <a:gd name="adj1" fmla="val 12158"/>
              <a:gd name="adj2" fmla="val 46956"/>
              <a:gd name="adj3" fmla="val 16667"/>
            </a:avLst>
          </a:prstGeom>
          <a:solidFill>
            <a:srgbClr val="FFF6EB"/>
          </a:solidFill>
          <a:ln w="635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zh-TW" altLang="en-US" sz="28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小朋友</a:t>
            </a:r>
            <a:r>
              <a:rPr lang="zh-TW" altLang="en-US" sz="28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你是不是也有類似</a:t>
            </a:r>
            <a:r>
              <a:rPr lang="zh-TW" altLang="en-US" sz="2800" b="1" u="sng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小蘋果</a:t>
            </a:r>
            <a:r>
              <a:rPr lang="zh-TW" altLang="en-US" sz="2800" b="1" dirty="0">
                <a:solidFill>
                  <a:schemeClr val="tx1"/>
                </a:solidFill>
                <a:latin typeface="王漢宗中楷體破音二" panose="040B0700000000000000" pitchFamily="82" charset="-120"/>
                <a:ea typeface="王漢宗中楷體破音二" panose="040B0700000000000000" pitchFamily="82" charset="-120"/>
              </a:rPr>
              <a:t>一</a:t>
            </a:r>
            <a:r>
              <a:rPr lang="zh-TW" altLang="en-US" sz="28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家人的經驗</a:t>
            </a:r>
            <a:r>
              <a:rPr lang="zh-TW" altLang="en-US" sz="2800" b="1" dirty="0">
                <a:solidFill>
                  <a:schemeClr val="tx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呢</a:t>
            </a:r>
            <a:r>
              <a:rPr lang="zh-TW" altLang="en-US" sz="28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？</a:t>
            </a:r>
          </a:p>
        </p:txBody>
      </p:sp>
      <p:sp>
        <p:nvSpPr>
          <p:cNvPr id="10" name="文字方塊 9"/>
          <p:cNvSpPr txBox="1"/>
          <p:nvPr/>
        </p:nvSpPr>
        <p:spPr>
          <a:xfrm>
            <a:off x="9210261" y="132287"/>
            <a:ext cx="29817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引起動機│活動一：安全的地方不安全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F176C9B5-1C93-FA96-CBE8-837B1589C5E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60" t="25972"/>
          <a:stretch/>
        </p:blipFill>
        <p:spPr>
          <a:xfrm>
            <a:off x="675855" y="2588708"/>
            <a:ext cx="5360804" cy="316727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0" name="圓角矩形圖說文字 5">
            <a:extLst>
              <a:ext uri="{FF2B5EF4-FFF2-40B4-BE49-F238E27FC236}">
                <a16:creationId xmlns:a16="http://schemas.microsoft.com/office/drawing/2014/main" id="{CEF030D0-93E8-7AB9-C4A7-9B1A0C1A2F88}"/>
              </a:ext>
            </a:extLst>
          </p:cNvPr>
          <p:cNvSpPr/>
          <p:nvPr/>
        </p:nvSpPr>
        <p:spPr>
          <a:xfrm>
            <a:off x="6096000" y="2432413"/>
            <a:ext cx="5830957" cy="2613587"/>
          </a:xfrm>
          <a:prstGeom prst="wedgeRoundRectCallout">
            <a:avLst>
              <a:gd name="adj1" fmla="val 12158"/>
              <a:gd name="adj2" fmla="val 46956"/>
              <a:gd name="adj3" fmla="val 16667"/>
            </a:avLst>
          </a:prstGeom>
          <a:noFill/>
          <a:ln w="63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lvl="0"/>
            <a:r>
              <a:rPr lang="zh-TW" altLang="en-US" sz="28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我們都認</a:t>
            </a:r>
            <a:r>
              <a:rPr lang="zh-TW" altLang="en-US" sz="2800" dirty="0">
                <a:solidFill>
                  <a:schemeClr val="tx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為</a:t>
            </a:r>
            <a:r>
              <a:rPr lang="zh-TW" altLang="en-US" sz="28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走在</a:t>
            </a:r>
            <a:r>
              <a:rPr lang="zh-TW" altLang="en-US" sz="2800" b="1" dirty="0">
                <a:solidFill>
                  <a:srgbClr val="427DB9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人行道</a:t>
            </a:r>
            <a:r>
              <a:rPr lang="zh-TW" altLang="en-US" sz="28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或</a:t>
            </a:r>
            <a:r>
              <a:rPr lang="zh-TW" altLang="en-US" sz="2800" b="1" dirty="0">
                <a:solidFill>
                  <a:srgbClr val="427DB9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騎樓</a:t>
            </a:r>
            <a:r>
              <a:rPr lang="zh-TW" altLang="en-US" sz="28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是</a:t>
            </a:r>
            <a:r>
              <a:rPr lang="zh-TW" altLang="en-US" sz="2800" b="1" dirty="0">
                <a:solidFill>
                  <a:srgbClr val="427DB9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比較安全的區域</a:t>
            </a:r>
            <a:r>
              <a:rPr lang="zh-TW" altLang="en-US" sz="28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2800" b="1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/>
            <a:endParaRPr lang="en-US" altLang="zh-TW" sz="2800" b="1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/>
            <a:r>
              <a:rPr lang="zh-TW" altLang="en-US" sz="28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但有時候也會出現</a:t>
            </a:r>
            <a:r>
              <a:rPr lang="zh-TW" altLang="en-US" sz="2800" dirty="0">
                <a:solidFill>
                  <a:schemeClr val="tx1"/>
                </a:solidFill>
                <a:latin typeface="王漢宗中楷體破音二" panose="040B0700000000000000" pitchFamily="82" charset="-120"/>
                <a:ea typeface="王漢宗中楷體破音二" panose="040B0700000000000000" pitchFamily="82" charset="-120"/>
              </a:rPr>
              <a:t>一</a:t>
            </a:r>
            <a:r>
              <a:rPr lang="zh-TW" altLang="en-US" sz="28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些狀況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讓安全的地方變</a:t>
            </a:r>
            <a:r>
              <a:rPr lang="zh-TW" altLang="en-US" sz="2800" dirty="0">
                <a:solidFill>
                  <a:schemeClr val="tx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得</a:t>
            </a:r>
            <a:r>
              <a:rPr lang="zh-TW" altLang="en-US" sz="2800" b="1" dirty="0">
                <a:solidFill>
                  <a:srgbClr val="DC4347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不</a:t>
            </a:r>
            <a:r>
              <a:rPr lang="zh-TW" altLang="en-US" sz="2800" b="1" dirty="0">
                <a:solidFill>
                  <a:srgbClr val="DC4347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安全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32809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DF1E9"/>
          </a:fgClr>
          <a:bgClr>
            <a:schemeClr val="bg1"/>
          </a:bgClr>
        </a:pattFill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文字方塊 9"/>
          <p:cNvSpPr txBox="1"/>
          <p:nvPr/>
        </p:nvSpPr>
        <p:spPr>
          <a:xfrm>
            <a:off x="9210261" y="132287"/>
            <a:ext cx="29817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引起動機│活動一：安全的地方不安全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2D624FD8-6242-06E7-3DA0-8FA5D75EC40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242" y="1699354"/>
            <a:ext cx="3724174" cy="2793131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4B49384B-DF25-9D0D-0373-3FF923D27E5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6462" y="1699354"/>
            <a:ext cx="3724174" cy="2793131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B6BA8332-B7CA-BD9F-B246-76ECA5373FF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8682" y="1699354"/>
            <a:ext cx="3724174" cy="2793131"/>
          </a:xfrm>
          <a:prstGeom prst="rect">
            <a:avLst/>
          </a:prstGeom>
        </p:spPr>
      </p:pic>
      <p:grpSp>
        <p:nvGrpSpPr>
          <p:cNvPr id="11" name="群組 10">
            <a:extLst>
              <a:ext uri="{FF2B5EF4-FFF2-40B4-BE49-F238E27FC236}">
                <a16:creationId xmlns:a16="http://schemas.microsoft.com/office/drawing/2014/main" id="{D8BC2C07-D8A3-C08A-85D7-AF9933DF5239}"/>
              </a:ext>
            </a:extLst>
          </p:cNvPr>
          <p:cNvGrpSpPr/>
          <p:nvPr/>
        </p:nvGrpSpPr>
        <p:grpSpPr>
          <a:xfrm>
            <a:off x="2865119" y="547464"/>
            <a:ext cx="5936001" cy="974106"/>
            <a:chOff x="2383752" y="859103"/>
            <a:chExt cx="2444321" cy="974106"/>
          </a:xfrm>
          <a:solidFill>
            <a:srgbClr val="EB6513"/>
          </a:solidFill>
        </p:grpSpPr>
        <p:sp>
          <p:nvSpPr>
            <p:cNvPr id="12" name="矩形: 圓角 11">
              <a:extLst>
                <a:ext uri="{FF2B5EF4-FFF2-40B4-BE49-F238E27FC236}">
                  <a16:creationId xmlns:a16="http://schemas.microsoft.com/office/drawing/2014/main" id="{1999D42F-017A-9B8C-8B15-C869E1C3FF68}"/>
                </a:ext>
              </a:extLst>
            </p:cNvPr>
            <p:cNvSpPr/>
            <p:nvPr/>
          </p:nvSpPr>
          <p:spPr>
            <a:xfrm>
              <a:off x="2383752" y="859103"/>
              <a:ext cx="2444321" cy="974106"/>
            </a:xfrm>
            <a:prstGeom prst="roundRect">
              <a:avLst/>
            </a:prstGeom>
            <a:solidFill>
              <a:srgbClr val="D15A1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endParaRPr>
            </a:p>
          </p:txBody>
        </p:sp>
        <p:sp>
          <p:nvSpPr>
            <p:cNvPr id="13" name="文字方塊 12">
              <a:extLst>
                <a:ext uri="{FF2B5EF4-FFF2-40B4-BE49-F238E27FC236}">
                  <a16:creationId xmlns:a16="http://schemas.microsoft.com/office/drawing/2014/main" id="{8164DAED-AD93-4136-CE6A-60877365A6E7}"/>
                </a:ext>
              </a:extLst>
            </p:cNvPr>
            <p:cNvSpPr txBox="1"/>
            <p:nvPr/>
          </p:nvSpPr>
          <p:spPr>
            <a:xfrm>
              <a:off x="2518582" y="992213"/>
              <a:ext cx="2174661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TW" alt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想</a:t>
              </a:r>
              <a:r>
                <a:rPr kumimoji="0" lang="zh-TW" alt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王漢宗中楷體破音二" panose="040B0700000000000000" pitchFamily="82" charset="-120"/>
                  <a:ea typeface="王漢宗中楷體破音二" panose="040B0700000000000000" pitchFamily="82" charset="-120"/>
                </a:rPr>
                <a:t>一</a:t>
              </a:r>
              <a:r>
                <a:rPr kumimoji="0" lang="zh-TW" alt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想  說</a:t>
              </a:r>
              <a:r>
                <a:rPr kumimoji="0" lang="zh-TW" alt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王漢宗中楷體破音二" panose="040B0700000000000000" pitchFamily="82" charset="-120"/>
                  <a:ea typeface="王漢宗中楷體破音二" panose="040B0700000000000000" pitchFamily="82" charset="-120"/>
                </a:rPr>
                <a:t>一</a:t>
              </a:r>
              <a:r>
                <a:rPr kumimoji="0" lang="zh-TW" alt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說</a:t>
              </a:r>
            </a:p>
          </p:txBody>
        </p:sp>
      </p:grpSp>
      <p:sp>
        <p:nvSpPr>
          <p:cNvPr id="20" name="圓角矩形圖說文字 5">
            <a:extLst>
              <a:ext uri="{FF2B5EF4-FFF2-40B4-BE49-F238E27FC236}">
                <a16:creationId xmlns:a16="http://schemas.microsoft.com/office/drawing/2014/main" id="{CEF030D0-93E8-7AB9-C4A7-9B1A0C1A2F88}"/>
              </a:ext>
            </a:extLst>
          </p:cNvPr>
          <p:cNvSpPr/>
          <p:nvPr/>
        </p:nvSpPr>
        <p:spPr>
          <a:xfrm>
            <a:off x="516521" y="4670269"/>
            <a:ext cx="11403654" cy="1559207"/>
          </a:xfrm>
          <a:prstGeom prst="wedgeRoundRectCallout">
            <a:avLst>
              <a:gd name="adj1" fmla="val 12158"/>
              <a:gd name="adj2" fmla="val 46956"/>
              <a:gd name="adj3" fmla="val 16667"/>
            </a:avLst>
          </a:prstGeom>
          <a:noFill/>
          <a:ln w="63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514350" indent="-514350">
              <a:buFont typeface="+mj-lt"/>
              <a:buAutoNum type="arabicPeriod"/>
            </a:pPr>
            <a:r>
              <a:rPr lang="zh-TW" altLang="en-US" sz="32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照片中的</a:t>
            </a:r>
            <a:r>
              <a:rPr lang="zh-TW" altLang="en-US" sz="32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人行道</a:t>
            </a:r>
            <a:r>
              <a:rPr lang="zh-TW" altLang="en-US" sz="3200" dirty="0">
                <a:solidFill>
                  <a:schemeClr val="tx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和</a:t>
            </a:r>
            <a:r>
              <a:rPr lang="zh-TW" altLang="en-US" sz="32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騎樓</a:t>
            </a:r>
            <a:r>
              <a:rPr lang="zh-TW" altLang="en-US" sz="32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有</a:t>
            </a:r>
            <a:r>
              <a:rPr lang="zh-TW" altLang="en-US" sz="3200" dirty="0">
                <a:solidFill>
                  <a:schemeClr val="tx1"/>
                </a:solidFill>
                <a:latin typeface="王漢宗中楷體破音三" panose="040B0700000000000000" pitchFamily="82" charset="-120"/>
                <a:ea typeface="王漢宗中楷體破音三" panose="040B0700000000000000" pitchFamily="82" charset="-120"/>
              </a:rPr>
              <a:t>什</a:t>
            </a:r>
            <a:r>
              <a:rPr lang="zh-TW" altLang="en-US" sz="3200" dirty="0">
                <a:solidFill>
                  <a:schemeClr val="tx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麼</a:t>
            </a:r>
            <a:r>
              <a:rPr lang="zh-TW" altLang="en-US" sz="32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狀況</a:t>
            </a:r>
            <a:r>
              <a:rPr lang="zh-TW" altLang="en-US" sz="3200" dirty="0">
                <a:solidFill>
                  <a:schemeClr val="tx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呢</a:t>
            </a:r>
            <a:r>
              <a:rPr lang="zh-TW" altLang="en-US" sz="32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？</a:t>
            </a:r>
            <a:endParaRPr lang="en-US" altLang="zh-TW" sz="3200" dirty="0">
              <a:solidFill>
                <a:schemeClr val="tx1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  <a:p>
            <a:pPr marL="514350" indent="-514350">
              <a:buFont typeface="+mj-lt"/>
              <a:buAutoNum type="arabicPeriod"/>
            </a:pPr>
            <a:r>
              <a:rPr lang="zh-TW" altLang="en-US" sz="32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我們走在這樣的人行道</a:t>
            </a:r>
            <a:r>
              <a:rPr lang="zh-TW" altLang="en-US" sz="3200" dirty="0">
                <a:solidFill>
                  <a:schemeClr val="tx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和</a:t>
            </a:r>
            <a:r>
              <a:rPr lang="zh-TW" altLang="en-US" sz="32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騎樓安全嗎？可能會發生</a:t>
            </a:r>
            <a:r>
              <a:rPr lang="zh-TW" altLang="en-US" sz="3200" dirty="0">
                <a:solidFill>
                  <a:schemeClr val="tx1"/>
                </a:solidFill>
                <a:latin typeface="王漢宗中楷體破音三" panose="040B0700000000000000" pitchFamily="82" charset="-120"/>
                <a:ea typeface="王漢宗中楷體破音三" panose="040B0700000000000000" pitchFamily="82" charset="-120"/>
              </a:rPr>
              <a:t>什</a:t>
            </a:r>
            <a:r>
              <a:rPr lang="zh-TW" altLang="en-US" sz="3200" dirty="0">
                <a:solidFill>
                  <a:schemeClr val="tx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麼</a:t>
            </a:r>
            <a:r>
              <a:rPr lang="zh-TW" altLang="en-US" sz="32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危險</a:t>
            </a:r>
            <a:r>
              <a:rPr lang="zh-TW" altLang="en-US" sz="3200" dirty="0">
                <a:solidFill>
                  <a:schemeClr val="tx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呢</a:t>
            </a:r>
            <a:r>
              <a:rPr lang="zh-TW" altLang="en-US" sz="32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？</a:t>
            </a:r>
          </a:p>
        </p:txBody>
      </p:sp>
    </p:spTree>
    <p:extLst>
      <p:ext uri="{BB962C8B-B14F-4D97-AF65-F5344CB8AC3E}">
        <p14:creationId xmlns:p14="http://schemas.microsoft.com/office/powerpoint/2010/main" val="15965967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DF1E9"/>
          </a:fgClr>
          <a:bgClr>
            <a:schemeClr val="bg1"/>
          </a:bgClr>
        </a:pattFill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群組 23">
            <a:extLst>
              <a:ext uri="{FF2B5EF4-FFF2-40B4-BE49-F238E27FC236}">
                <a16:creationId xmlns:a16="http://schemas.microsoft.com/office/drawing/2014/main" id="{2631DF49-C48F-7198-88DC-A2169E2C602F}"/>
              </a:ext>
            </a:extLst>
          </p:cNvPr>
          <p:cNvGrpSpPr/>
          <p:nvPr/>
        </p:nvGrpSpPr>
        <p:grpSpPr>
          <a:xfrm>
            <a:off x="-79514" y="-262488"/>
            <a:ext cx="12515852" cy="6668662"/>
            <a:chOff x="-79514" y="-262488"/>
            <a:chExt cx="12515852" cy="6668662"/>
          </a:xfrm>
        </p:grpSpPr>
        <p:pic>
          <p:nvPicPr>
            <p:cNvPr id="9" name="圖形 8">
              <a:extLst>
                <a:ext uri="{FF2B5EF4-FFF2-40B4-BE49-F238E27FC236}">
                  <a16:creationId xmlns:a16="http://schemas.microsoft.com/office/drawing/2014/main" id="{F7B7CECF-4C56-AE69-1D3E-5B06006AC4E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1179038" y="1983456"/>
              <a:ext cx="1257300" cy="1133475"/>
            </a:xfrm>
            <a:prstGeom prst="rect">
              <a:avLst/>
            </a:prstGeom>
          </p:spPr>
        </p:pic>
        <p:pic>
          <p:nvPicPr>
            <p:cNvPr id="12" name="圖形 11">
              <a:extLst>
                <a:ext uri="{FF2B5EF4-FFF2-40B4-BE49-F238E27FC236}">
                  <a16:creationId xmlns:a16="http://schemas.microsoft.com/office/drawing/2014/main" id="{763925E6-6F79-9EC4-91C7-DA35037FAD3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1153775" y="4675945"/>
              <a:ext cx="1257300" cy="1730229"/>
            </a:xfrm>
            <a:prstGeom prst="rect">
              <a:avLst/>
            </a:prstGeom>
          </p:spPr>
        </p:pic>
        <p:pic>
          <p:nvPicPr>
            <p:cNvPr id="14" name="圖形 13">
              <a:extLst>
                <a:ext uri="{FF2B5EF4-FFF2-40B4-BE49-F238E27FC236}">
                  <a16:creationId xmlns:a16="http://schemas.microsoft.com/office/drawing/2014/main" id="{420FC5F5-76C3-9EF2-AB5E-5FFA5949FFC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-79514" y="4509259"/>
              <a:ext cx="1485900" cy="1762125"/>
            </a:xfrm>
            <a:prstGeom prst="rect">
              <a:avLst/>
            </a:prstGeom>
          </p:spPr>
        </p:pic>
        <p:pic>
          <p:nvPicPr>
            <p:cNvPr id="16" name="圖形 15">
              <a:extLst>
                <a:ext uri="{FF2B5EF4-FFF2-40B4-BE49-F238E27FC236}">
                  <a16:creationId xmlns:a16="http://schemas.microsoft.com/office/drawing/2014/main" id="{8805152D-969D-0531-C862-F2C2766C5BFE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-79514" y="2284240"/>
              <a:ext cx="1247775" cy="1133475"/>
            </a:xfrm>
            <a:prstGeom prst="rect">
              <a:avLst/>
            </a:prstGeom>
          </p:spPr>
        </p:pic>
        <p:pic>
          <p:nvPicPr>
            <p:cNvPr id="21" name="圖形 20">
              <a:extLst>
                <a:ext uri="{FF2B5EF4-FFF2-40B4-BE49-F238E27FC236}">
                  <a16:creationId xmlns:a16="http://schemas.microsoft.com/office/drawing/2014/main" id="{142CA832-64F3-167B-BD6D-E44B5D49450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4367831" y="-47781"/>
              <a:ext cx="866775" cy="1219200"/>
            </a:xfrm>
            <a:prstGeom prst="rect">
              <a:avLst/>
            </a:prstGeom>
          </p:spPr>
        </p:pic>
        <p:pic>
          <p:nvPicPr>
            <p:cNvPr id="23" name="圖形 22">
              <a:extLst>
                <a:ext uri="{FF2B5EF4-FFF2-40B4-BE49-F238E27FC236}">
                  <a16:creationId xmlns:a16="http://schemas.microsoft.com/office/drawing/2014/main" id="{05807782-606F-A17C-C826-DBE127FDFC9B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7381879" y="-262488"/>
              <a:ext cx="1921148" cy="1343548"/>
            </a:xfrm>
            <a:prstGeom prst="rect">
              <a:avLst/>
            </a:prstGeom>
          </p:spPr>
        </p:pic>
      </p:grpSp>
      <p:sp>
        <p:nvSpPr>
          <p:cNvPr id="10" name="文字方塊 9"/>
          <p:cNvSpPr txBox="1"/>
          <p:nvPr/>
        </p:nvSpPr>
        <p:spPr>
          <a:xfrm>
            <a:off x="9210261" y="132287"/>
            <a:ext cx="29817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引起動機│活動一：安全的地方不安全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5" name="圓角矩形圖說文字 1">
            <a:extLst>
              <a:ext uri="{FF2B5EF4-FFF2-40B4-BE49-F238E27FC236}">
                <a16:creationId xmlns:a16="http://schemas.microsoft.com/office/drawing/2014/main" id="{D81E5AE6-EBDF-BAA7-9DF9-5CD41B53174C}"/>
              </a:ext>
            </a:extLst>
          </p:cNvPr>
          <p:cNvSpPr/>
          <p:nvPr/>
        </p:nvSpPr>
        <p:spPr>
          <a:xfrm>
            <a:off x="1674122" y="1692586"/>
            <a:ext cx="9211916" cy="3848473"/>
          </a:xfrm>
          <a:prstGeom prst="wedgeRoundRectCallout">
            <a:avLst>
              <a:gd name="adj1" fmla="val 47514"/>
              <a:gd name="adj2" fmla="val 29560"/>
              <a:gd name="adj3" fmla="val 16667"/>
            </a:avLst>
          </a:prstGeom>
          <a:solidFill>
            <a:srgbClr val="FFF6EB"/>
          </a:solidFill>
          <a:ln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如果你發現身邊的大人</a:t>
            </a:r>
            <a:r>
              <a:rPr kumimoji="0" lang="zh-TW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，</a:t>
            </a:r>
            <a:r>
              <a:rPr kumimoji="0" lang="zh-TW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占</a:t>
            </a:r>
            <a:r>
              <a:rPr kumimoji="0" lang="zh-TW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用人行道</a:t>
            </a:r>
            <a:r>
              <a:rPr kumimoji="0" lang="zh-TW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破音一" panose="040B0700000000000000" pitchFamily="82" charset="-120"/>
                <a:ea typeface="王漢宗中楷體破音一" panose="040B0700000000000000" pitchFamily="82" charset="-120"/>
                <a:cs typeface="+mn-cs"/>
              </a:rPr>
              <a:t>和</a:t>
            </a:r>
            <a:r>
              <a:rPr kumimoji="0" lang="zh-TW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騎樓</a:t>
            </a:r>
            <a:r>
              <a:rPr kumimoji="0" lang="en-US" altLang="zh-TW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</a:rPr>
              <a:t>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TW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你可以</a:t>
            </a:r>
            <a:r>
              <a:rPr kumimoji="0" lang="zh-TW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提醒他們</a:t>
            </a: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這樣會造成行人的</a:t>
            </a: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破音一" panose="040B0700000000000000" pitchFamily="82" charset="-120"/>
                <a:ea typeface="王漢宗中楷體破音一" panose="040B0700000000000000" pitchFamily="82" charset="-120"/>
                <a:cs typeface="+mn-cs"/>
              </a:rPr>
              <a:t>不</a:t>
            </a: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方便</a:t>
            </a: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破音一" panose="040B0700000000000000" pitchFamily="82" charset="-120"/>
                <a:ea typeface="王漢宗中楷體破音一" panose="040B0700000000000000" pitchFamily="82" charset="-120"/>
                <a:cs typeface="+mn-cs"/>
              </a:rPr>
              <a:t>和</a:t>
            </a: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危險</a:t>
            </a: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，</a:t>
            </a: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大家</a:t>
            </a:r>
            <a:r>
              <a:rPr kumimoji="0" lang="zh-TW" alt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要</a:t>
            </a:r>
            <a:r>
              <a:rPr kumimoji="0" lang="zh-TW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保護行人的安全</a:t>
            </a:r>
            <a:r>
              <a:rPr kumimoji="0" lang="zh-TW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文鼎標楷注音" panose="020B0602010101010101" pitchFamily="34" charset="-120"/>
                <a:ea typeface="文鼎標楷注音" panose="020B0602010101010101" pitchFamily="34" charset="-120"/>
                <a:cs typeface="+mn-cs"/>
              </a:rPr>
              <a:t>。</a:t>
            </a:r>
          </a:p>
        </p:txBody>
      </p:sp>
      <p:pic>
        <p:nvPicPr>
          <p:cNvPr id="3" name="圖形 2">
            <a:extLst>
              <a:ext uri="{FF2B5EF4-FFF2-40B4-BE49-F238E27FC236}">
                <a16:creationId xmlns:a16="http://schemas.microsoft.com/office/drawing/2014/main" id="{D196DAEA-CE8E-16AD-E4D5-7D0FB1FA93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2694731" flipH="1">
            <a:off x="61271" y="48622"/>
            <a:ext cx="1534447" cy="1730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15790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DF1E9"/>
          </a:fgClr>
          <a:bgClr>
            <a:schemeClr val="bg1"/>
          </a:bgClr>
        </a:pattFill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文字方塊 9"/>
          <p:cNvSpPr txBox="1"/>
          <p:nvPr/>
        </p:nvSpPr>
        <p:spPr>
          <a:xfrm>
            <a:off x="9210261" y="132287"/>
            <a:ext cx="29817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引起動機│活動一：安全的地方不安全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29" name="矩形 28">
            <a:extLst>
              <a:ext uri="{FF2B5EF4-FFF2-40B4-BE49-F238E27FC236}">
                <a16:creationId xmlns:a16="http://schemas.microsoft.com/office/drawing/2014/main" id="{DDE170A7-13EC-E58B-180F-777EECE3150A}"/>
              </a:ext>
            </a:extLst>
          </p:cNvPr>
          <p:cNvSpPr/>
          <p:nvPr/>
        </p:nvSpPr>
        <p:spPr>
          <a:xfrm>
            <a:off x="604630" y="776058"/>
            <a:ext cx="10906539" cy="1689555"/>
          </a:xfrm>
          <a:prstGeom prst="rect">
            <a:avLst/>
          </a:prstGeom>
          <a:solidFill>
            <a:srgbClr val="FFF6E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TW" altLang="en-US" sz="32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如果小朋友走路時</a:t>
            </a:r>
            <a:r>
              <a:rPr lang="zh-TW" altLang="en-US" sz="32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沒有人行道</a:t>
            </a:r>
            <a:r>
              <a:rPr lang="zh-TW" altLang="en-US" sz="32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en-US" sz="32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騎樓可以走</a:t>
            </a:r>
            <a:r>
              <a:rPr lang="zh-TW" altLang="en-US" sz="32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或是人行道</a:t>
            </a:r>
            <a:r>
              <a:rPr lang="zh-TW" altLang="en-US" sz="3200" b="1" dirty="0">
                <a:solidFill>
                  <a:schemeClr val="tx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和</a:t>
            </a:r>
            <a:r>
              <a:rPr lang="zh-TW" altLang="en-US" sz="32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騎樓被</a:t>
            </a:r>
            <a:r>
              <a:rPr lang="zh-TW" altLang="en-US" sz="3200" b="1" dirty="0">
                <a:solidFill>
                  <a:schemeClr val="tx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占</a:t>
            </a:r>
            <a:r>
              <a:rPr lang="zh-TW" altLang="en-US" sz="32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用</a:t>
            </a:r>
            <a:r>
              <a:rPr lang="zh-TW" altLang="en-US" sz="32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必須走在道路旁時</a:t>
            </a:r>
            <a:r>
              <a:rPr lang="en-US" altLang="zh-TW" sz="32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…</a:t>
            </a:r>
            <a:endParaRPr lang="zh-TW" altLang="en-US" sz="3200" b="1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30" name="圖形 27">
            <a:extLst>
              <a:ext uri="{FF2B5EF4-FFF2-40B4-BE49-F238E27FC236}">
                <a16:creationId xmlns:a16="http://schemas.microsoft.com/office/drawing/2014/main" id="{3B2705FB-A4F0-AF31-7886-36288A704B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004" y="2832385"/>
            <a:ext cx="3362290" cy="2628984"/>
          </a:xfrm>
          <a:custGeom>
            <a:avLst/>
            <a:gdLst>
              <a:gd name="connsiteX0" fmla="*/ -108 w 4469153"/>
              <a:gd name="connsiteY0" fmla="*/ -84 h 3494443"/>
              <a:gd name="connsiteX1" fmla="*/ 4469046 w 4469153"/>
              <a:gd name="connsiteY1" fmla="*/ -84 h 3494443"/>
              <a:gd name="connsiteX2" fmla="*/ 4469046 w 4469153"/>
              <a:gd name="connsiteY2" fmla="*/ 3494359 h 3494443"/>
              <a:gd name="connsiteX3" fmla="*/ -108 w 4469153"/>
              <a:gd name="connsiteY3" fmla="*/ 3494359 h 3494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69153" h="3494443">
                <a:moveTo>
                  <a:pt x="-108" y="-84"/>
                </a:moveTo>
                <a:lnTo>
                  <a:pt x="4469046" y="-84"/>
                </a:lnTo>
                <a:lnTo>
                  <a:pt x="4469046" y="3494359"/>
                </a:lnTo>
                <a:lnTo>
                  <a:pt x="-108" y="3494359"/>
                </a:lnTo>
                <a:close/>
              </a:path>
            </a:pathLst>
          </a:cu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2" name="文字方塊 31">
            <a:extLst>
              <a:ext uri="{FF2B5EF4-FFF2-40B4-BE49-F238E27FC236}">
                <a16:creationId xmlns:a16="http://schemas.microsoft.com/office/drawing/2014/main" id="{09AA458F-28E4-B6D4-59FB-F474BE0E80B0}"/>
              </a:ext>
            </a:extLst>
          </p:cNvPr>
          <p:cNvSpPr txBox="1"/>
          <p:nvPr/>
        </p:nvSpPr>
        <p:spPr>
          <a:xfrm>
            <a:off x="7830532" y="3238936"/>
            <a:ext cx="39334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zh-TW" altLang="en-US" sz="2800" b="1" dirty="0">
                <a:solidFill>
                  <a:srgbClr val="C55A1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靠邊行走</a:t>
            </a:r>
            <a:r>
              <a:rPr lang="zh-TW" altLang="en-US" sz="2800" b="1" dirty="0">
                <a:solidFill>
                  <a:srgbClr val="C55A1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514350" indent="-514350">
              <a:buFont typeface="+mj-lt"/>
              <a:buAutoNum type="arabicPeriod"/>
            </a:pPr>
            <a:r>
              <a:rPr lang="zh-TW" altLang="en-US" sz="2800" b="1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隨時</a:t>
            </a:r>
            <a:r>
              <a:rPr lang="zh-TW" altLang="en-US" sz="28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觀察</a:t>
            </a:r>
            <a:r>
              <a:rPr lang="zh-TW" altLang="en-US" sz="2800" b="1" dirty="0">
                <a:solidFill>
                  <a:srgbClr val="C55A1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停在路邊或來往的車輛</a:t>
            </a:r>
            <a:r>
              <a:rPr lang="zh-TW" altLang="en-US" sz="2800" b="1" dirty="0">
                <a:solidFill>
                  <a:srgbClr val="C55A1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35" name="圖形 33">
            <a:extLst>
              <a:ext uri="{FF2B5EF4-FFF2-40B4-BE49-F238E27FC236}">
                <a16:creationId xmlns:a16="http://schemas.microsoft.com/office/drawing/2014/main" id="{DA46FDB7-3F08-3CD8-977A-0C6B079A34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3706" y="2832385"/>
            <a:ext cx="3756931" cy="2628984"/>
          </a:xfrm>
          <a:custGeom>
            <a:avLst/>
            <a:gdLst>
              <a:gd name="connsiteX0" fmla="*/ -108 w 5010244"/>
              <a:gd name="connsiteY0" fmla="*/ -76 h 3506014"/>
              <a:gd name="connsiteX1" fmla="*/ 5010136 w 5010244"/>
              <a:gd name="connsiteY1" fmla="*/ -76 h 3506014"/>
              <a:gd name="connsiteX2" fmla="*/ 5010136 w 5010244"/>
              <a:gd name="connsiteY2" fmla="*/ 3505938 h 3506014"/>
              <a:gd name="connsiteX3" fmla="*/ -108 w 5010244"/>
              <a:gd name="connsiteY3" fmla="*/ 3505938 h 35060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10244" h="3506014">
                <a:moveTo>
                  <a:pt x="-108" y="-76"/>
                </a:moveTo>
                <a:lnTo>
                  <a:pt x="5010136" y="-76"/>
                </a:lnTo>
                <a:lnTo>
                  <a:pt x="5010136" y="3505938"/>
                </a:lnTo>
                <a:lnTo>
                  <a:pt x="-108" y="3505938"/>
                </a:lnTo>
                <a:close/>
              </a:path>
            </a:pathLst>
          </a:cu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3" name="直線單箭頭接點 2">
            <a:extLst>
              <a:ext uri="{FF2B5EF4-FFF2-40B4-BE49-F238E27FC236}">
                <a16:creationId xmlns:a16="http://schemas.microsoft.com/office/drawing/2014/main" id="{57810CA7-A19F-053D-B6DA-8F4E0A45C8F6}"/>
              </a:ext>
            </a:extLst>
          </p:cNvPr>
          <p:cNvCxnSpPr/>
          <p:nvPr/>
        </p:nvCxnSpPr>
        <p:spPr>
          <a:xfrm>
            <a:off x="5107577" y="3238936"/>
            <a:ext cx="1319349" cy="810550"/>
          </a:xfrm>
          <a:prstGeom prst="straightConnector1">
            <a:avLst/>
          </a:prstGeom>
          <a:ln>
            <a:solidFill>
              <a:schemeClr val="tx1"/>
            </a:solidFill>
            <a:prstDash val="lg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4053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DF1E9"/>
          </a:fgClr>
          <a:bgClr>
            <a:schemeClr val="bg1"/>
          </a:bgClr>
        </a:pattFill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圓角矩形圖說文字 5"/>
          <p:cNvSpPr/>
          <p:nvPr/>
        </p:nvSpPr>
        <p:spPr>
          <a:xfrm>
            <a:off x="467467" y="1472583"/>
            <a:ext cx="11257065" cy="3912834"/>
          </a:xfrm>
          <a:prstGeom prst="wedgeRoundRectCallout">
            <a:avLst>
              <a:gd name="adj1" fmla="val 12158"/>
              <a:gd name="adj2" fmla="val 46956"/>
              <a:gd name="adj3" fmla="val 16667"/>
            </a:avLst>
          </a:prstGeom>
          <a:solidFill>
            <a:srgbClr val="FFF6EB"/>
          </a:solidFill>
          <a:ln w="635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lvl="0">
              <a:spcBef>
                <a:spcPts val="1000"/>
              </a:spcBef>
            </a:pPr>
            <a:r>
              <a:rPr lang="zh-TW" altLang="en-US" sz="2800" u="sng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小蘋果</a:t>
            </a:r>
            <a:r>
              <a:rPr lang="zh-TW" altLang="en-US" sz="2800" dirty="0">
                <a:solidFill>
                  <a:prstClr val="black"/>
                </a:solidFill>
                <a:latin typeface="王漢宗中楷體破音二" panose="040B0700000000000000" pitchFamily="82" charset="-120"/>
                <a:ea typeface="王漢宗中楷體破音二" panose="040B0700000000000000" pitchFamily="82" charset="-120"/>
              </a:rPr>
              <a:t>一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家人吃完晚餐後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在客廳</a:t>
            </a:r>
            <a:r>
              <a:rPr lang="zh-TW" altLang="en-US" sz="2800" dirty="0">
                <a:solidFill>
                  <a:prstClr val="black"/>
                </a:solidFill>
                <a:latin typeface="王漢宗中楷體破音二" panose="040B0700000000000000" pitchFamily="82" charset="-120"/>
                <a:ea typeface="王漢宗中楷體破音二" panose="040B0700000000000000" pitchFamily="82" charset="-120"/>
              </a:rPr>
              <a:t>一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起看電視新聞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他們看到</a:t>
            </a:r>
            <a:r>
              <a:rPr lang="zh-TW" altLang="en-US" sz="2800" dirty="0">
                <a:solidFill>
                  <a:prstClr val="black"/>
                </a:solidFill>
                <a:latin typeface="王漢宗中楷體破音二" panose="040B0700000000000000" pitchFamily="82" charset="-120"/>
                <a:ea typeface="王漢宗中楷體破音二" panose="040B0700000000000000" pitchFamily="82" charset="-120"/>
              </a:rPr>
              <a:t>一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則</a:t>
            </a:r>
            <a:r>
              <a:rPr lang="zh-TW" altLang="en-US" sz="2800" b="1" dirty="0">
                <a:solidFill>
                  <a:srgbClr val="DC4347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貨車</a:t>
            </a:r>
            <a:r>
              <a:rPr lang="zh-TW" altLang="en-US" sz="2800" b="1" dirty="0">
                <a:solidFill>
                  <a:srgbClr val="DC4347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倒</a:t>
            </a:r>
            <a:r>
              <a:rPr lang="zh-TW" altLang="en-US" sz="2800" b="1" dirty="0">
                <a:solidFill>
                  <a:srgbClr val="DC4347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車時撞倒小朋友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的報導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這個交通意外讓</a:t>
            </a:r>
            <a:r>
              <a:rPr lang="zh-TW" altLang="en-US" sz="2800" u="sng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小蘋果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覺</a:t>
            </a:r>
            <a:r>
              <a:rPr lang="zh-TW" altLang="en-US" sz="2800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得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很可怕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2800" dirty="0">
              <a:solidFill>
                <a:prstClr val="black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>
              <a:spcBef>
                <a:spcPts val="1000"/>
              </a:spcBef>
            </a:pPr>
            <a:endParaRPr lang="en-US" altLang="zh-TW" sz="2800" dirty="0">
              <a:solidFill>
                <a:prstClr val="black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>
              <a:spcBef>
                <a:spcPts val="1000"/>
              </a:spcBef>
            </a:pP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爸</a:t>
            </a:r>
            <a:r>
              <a:rPr lang="zh-TW" altLang="en-US" sz="2800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爸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媽</a:t>
            </a:r>
            <a:r>
              <a:rPr lang="zh-TW" altLang="en-US" sz="2800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媽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溫柔的拍拍她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但很嚴肅的告訴</a:t>
            </a:r>
            <a:r>
              <a:rPr lang="zh-TW" altLang="en-US" sz="2800" u="sng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小蘋果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b="1" dirty="0">
                <a:solidFill>
                  <a:srgbClr val="DC4347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車輛的周圍是很危險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的區域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走路時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一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定要注意停在路旁的車輛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保持安全的距離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2800" dirty="0">
              <a:solidFill>
                <a:prstClr val="black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463C0E62-2507-6E9C-B5DE-E52C76F73D88}"/>
              </a:ext>
            </a:extLst>
          </p:cNvPr>
          <p:cNvSpPr txBox="1"/>
          <p:nvPr/>
        </p:nvSpPr>
        <p:spPr>
          <a:xfrm>
            <a:off x="9116294" y="161506"/>
            <a:ext cx="30757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發展活動│活動二：車子前後，要小心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6633410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DF1E9"/>
          </a:fgClr>
          <a:bgClr>
            <a:schemeClr val="bg1"/>
          </a:bgClr>
        </a:pattFill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hlinkClick r:id="rId3"/>
            <a:extLst>
              <a:ext uri="{FF2B5EF4-FFF2-40B4-BE49-F238E27FC236}">
                <a16:creationId xmlns:a16="http://schemas.microsoft.com/office/drawing/2014/main" id="{7064A83A-0279-447E-D921-4E3AEA9703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087" y="2285500"/>
            <a:ext cx="5458513" cy="3068005"/>
          </a:xfrm>
          <a:prstGeom prst="rect">
            <a:avLst/>
          </a:prstGeom>
        </p:spPr>
      </p:pic>
      <p:grpSp>
        <p:nvGrpSpPr>
          <p:cNvPr id="4" name="群組 3">
            <a:extLst>
              <a:ext uri="{FF2B5EF4-FFF2-40B4-BE49-F238E27FC236}">
                <a16:creationId xmlns:a16="http://schemas.microsoft.com/office/drawing/2014/main" id="{3DB92537-AD1D-47B9-6449-6DBEFDAF7091}"/>
              </a:ext>
            </a:extLst>
          </p:cNvPr>
          <p:cNvGrpSpPr/>
          <p:nvPr/>
        </p:nvGrpSpPr>
        <p:grpSpPr>
          <a:xfrm>
            <a:off x="2573742" y="3249660"/>
            <a:ext cx="1216715" cy="819420"/>
            <a:chOff x="3243094" y="5267994"/>
            <a:chExt cx="914400" cy="615820"/>
          </a:xfrm>
        </p:grpSpPr>
        <p:sp>
          <p:nvSpPr>
            <p:cNvPr id="5" name="Google Shape;94;p1">
              <a:hlinkClick r:id="rId5"/>
              <a:extLst>
                <a:ext uri="{FF2B5EF4-FFF2-40B4-BE49-F238E27FC236}">
                  <a16:creationId xmlns:a16="http://schemas.microsoft.com/office/drawing/2014/main" id="{A337BA06-79DA-EF98-C0DA-286103E90F69}"/>
                </a:ext>
              </a:extLst>
            </p:cNvPr>
            <p:cNvSpPr/>
            <p:nvPr/>
          </p:nvSpPr>
          <p:spPr>
            <a:xfrm>
              <a:off x="3243094" y="5267994"/>
              <a:ext cx="914400" cy="615820"/>
            </a:xfrm>
            <a:prstGeom prst="roundRect">
              <a:avLst>
                <a:gd name="adj" fmla="val 16667"/>
              </a:avLst>
            </a:prstGeom>
            <a:solidFill>
              <a:srgbClr val="FF000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" name="Google Shape;95;p1">
              <a:hlinkClick r:id="rId5"/>
              <a:extLst>
                <a:ext uri="{FF2B5EF4-FFF2-40B4-BE49-F238E27FC236}">
                  <a16:creationId xmlns:a16="http://schemas.microsoft.com/office/drawing/2014/main" id="{684FAF0C-60CB-C91F-81D0-DE296CD9617D}"/>
                </a:ext>
              </a:extLst>
            </p:cNvPr>
            <p:cNvSpPr/>
            <p:nvPr/>
          </p:nvSpPr>
          <p:spPr>
            <a:xfrm rot="5400000">
              <a:off x="3561200" y="5342638"/>
              <a:ext cx="410547" cy="466531"/>
            </a:xfrm>
            <a:prstGeom prst="triangle">
              <a:avLst>
                <a:gd name="adj" fmla="val 500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8" name="群組 7">
            <a:extLst>
              <a:ext uri="{FF2B5EF4-FFF2-40B4-BE49-F238E27FC236}">
                <a16:creationId xmlns:a16="http://schemas.microsoft.com/office/drawing/2014/main" id="{CB0BE770-48B3-86F6-9553-E6A3AB34FCCB}"/>
              </a:ext>
            </a:extLst>
          </p:cNvPr>
          <p:cNvGrpSpPr/>
          <p:nvPr/>
        </p:nvGrpSpPr>
        <p:grpSpPr>
          <a:xfrm>
            <a:off x="2959773" y="653422"/>
            <a:ext cx="5925148" cy="974106"/>
            <a:chOff x="1871617" y="859103"/>
            <a:chExt cx="2956456" cy="974106"/>
          </a:xfrm>
        </p:grpSpPr>
        <p:sp>
          <p:nvSpPr>
            <p:cNvPr id="9" name="矩形: 圓角 8">
              <a:extLst>
                <a:ext uri="{FF2B5EF4-FFF2-40B4-BE49-F238E27FC236}">
                  <a16:creationId xmlns:a16="http://schemas.microsoft.com/office/drawing/2014/main" id="{EDE35DF4-959D-4EC7-4109-62C3043CA61B}"/>
                </a:ext>
              </a:extLst>
            </p:cNvPr>
            <p:cNvSpPr/>
            <p:nvPr/>
          </p:nvSpPr>
          <p:spPr>
            <a:xfrm>
              <a:off x="1871617" y="859103"/>
              <a:ext cx="2956456" cy="974106"/>
            </a:xfrm>
            <a:prstGeom prst="roundRect">
              <a:avLst/>
            </a:prstGeom>
            <a:solidFill>
              <a:srgbClr val="D15A1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endParaRPr>
            </a:p>
          </p:txBody>
        </p:sp>
        <p:sp>
          <p:nvSpPr>
            <p:cNvPr id="11" name="文字方塊 10">
              <a:extLst>
                <a:ext uri="{FF2B5EF4-FFF2-40B4-BE49-F238E27FC236}">
                  <a16:creationId xmlns:a16="http://schemas.microsoft.com/office/drawing/2014/main" id="{5124DEF7-F059-4763-9CF1-29C2595D8641}"/>
                </a:ext>
              </a:extLst>
            </p:cNvPr>
            <p:cNvSpPr txBox="1"/>
            <p:nvPr/>
          </p:nvSpPr>
          <p:spPr>
            <a:xfrm>
              <a:off x="1982550" y="992213"/>
              <a:ext cx="2662429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zh-TW" altLang="en-US" sz="4000" b="1" dirty="0">
                  <a:solidFill>
                    <a:prstClr val="white"/>
                  </a:solidFill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看</a:t>
              </a:r>
              <a:r>
                <a:rPr lang="zh-TW" altLang="en-US" sz="4000" b="1" dirty="0">
                  <a:solidFill>
                    <a:prstClr val="white"/>
                  </a:solidFill>
                  <a:latin typeface="王漢宗中楷體破音一" panose="040B0700000000000000" pitchFamily="82" charset="-120"/>
                  <a:ea typeface="王漢宗中楷體破音一" panose="040B0700000000000000" pitchFamily="82" charset="-120"/>
                </a:rPr>
                <a:t>一</a:t>
              </a:r>
              <a:r>
                <a:rPr lang="zh-TW" altLang="en-US" sz="4000" b="1" dirty="0">
                  <a:solidFill>
                    <a:prstClr val="white"/>
                  </a:solidFill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看  想</a:t>
              </a:r>
              <a:r>
                <a:rPr lang="zh-TW" altLang="en-US" sz="4000" b="1" dirty="0">
                  <a:solidFill>
                    <a:prstClr val="white"/>
                  </a:solidFill>
                  <a:latin typeface="王漢宗中楷體破音二" panose="040B0700000000000000" pitchFamily="82" charset="-120"/>
                  <a:ea typeface="王漢宗中楷體破音二" panose="040B0700000000000000" pitchFamily="82" charset="-120"/>
                </a:rPr>
                <a:t>一</a:t>
              </a:r>
              <a:r>
                <a:rPr lang="zh-TW" altLang="en-US" sz="4000" b="1" dirty="0">
                  <a:solidFill>
                    <a:prstClr val="white"/>
                  </a:solidFill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想</a:t>
              </a:r>
              <a:endParaRPr kumimoji="0" lang="zh-TW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</a:endParaRPr>
            </a:p>
          </p:txBody>
        </p:sp>
      </p:grpSp>
      <p:sp>
        <p:nvSpPr>
          <p:cNvPr id="13" name="圓角矩形圖說文字 5">
            <a:extLst>
              <a:ext uri="{FF2B5EF4-FFF2-40B4-BE49-F238E27FC236}">
                <a16:creationId xmlns:a16="http://schemas.microsoft.com/office/drawing/2014/main" id="{766D4ACA-B547-F75B-5A66-AA609E31ECCE}"/>
              </a:ext>
            </a:extLst>
          </p:cNvPr>
          <p:cNvSpPr/>
          <p:nvPr/>
        </p:nvSpPr>
        <p:spPr>
          <a:xfrm>
            <a:off x="6018739" y="2560320"/>
            <a:ext cx="5732364" cy="1027315"/>
          </a:xfrm>
          <a:prstGeom prst="wedgeRoundRectCallout">
            <a:avLst>
              <a:gd name="adj1" fmla="val 12158"/>
              <a:gd name="adj2" fmla="val 46956"/>
              <a:gd name="adj3" fmla="val 16667"/>
            </a:avLst>
          </a:prstGeom>
          <a:noFill/>
          <a:ln w="63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514350" indent="-514350">
              <a:buFont typeface="+mj-lt"/>
              <a:buAutoNum type="arabicPeriod"/>
            </a:pPr>
            <a:r>
              <a:rPr lang="zh-TW" altLang="en-US" sz="28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影片中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發生了</a:t>
            </a:r>
            <a:r>
              <a:rPr lang="zh-TW" altLang="en-US" sz="2800" dirty="0">
                <a:solidFill>
                  <a:schemeClr val="tx1"/>
                </a:solidFill>
                <a:latin typeface="王漢宗中楷體破音三" panose="040B0700000000000000" pitchFamily="82" charset="-120"/>
                <a:ea typeface="王漢宗中楷體破音三" panose="040B0700000000000000" pitchFamily="82" charset="-120"/>
              </a:rPr>
              <a:t>什</a:t>
            </a:r>
            <a:r>
              <a:rPr lang="zh-TW" altLang="en-US" sz="2800" dirty="0">
                <a:solidFill>
                  <a:schemeClr val="tx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麼</a:t>
            </a:r>
            <a:r>
              <a:rPr lang="zh-TW" altLang="en-US" sz="28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意外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？</a:t>
            </a:r>
            <a:endParaRPr lang="zh-TW" altLang="en-US" sz="2800" dirty="0">
              <a:solidFill>
                <a:schemeClr val="tx1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4810A81A-48A4-CC62-FB34-E5FBA64F0421}"/>
              </a:ext>
            </a:extLst>
          </p:cNvPr>
          <p:cNvSpPr txBox="1"/>
          <p:nvPr/>
        </p:nvSpPr>
        <p:spPr>
          <a:xfrm>
            <a:off x="9116294" y="161506"/>
            <a:ext cx="30757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發展活動│活動二：車子前後，要小心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2" name="圓角矩形圖說文字 5">
            <a:extLst>
              <a:ext uri="{FF2B5EF4-FFF2-40B4-BE49-F238E27FC236}">
                <a16:creationId xmlns:a16="http://schemas.microsoft.com/office/drawing/2014/main" id="{5347D05F-47C1-13BA-57D5-A2E3E76EDFC7}"/>
              </a:ext>
            </a:extLst>
          </p:cNvPr>
          <p:cNvSpPr/>
          <p:nvPr/>
        </p:nvSpPr>
        <p:spPr>
          <a:xfrm>
            <a:off x="5943599" y="3370905"/>
            <a:ext cx="5925147" cy="2575560"/>
          </a:xfrm>
          <a:prstGeom prst="wedgeRoundRectCallout">
            <a:avLst>
              <a:gd name="adj1" fmla="val 12158"/>
              <a:gd name="adj2" fmla="val 46956"/>
              <a:gd name="adj3" fmla="val 16667"/>
            </a:avLst>
          </a:prstGeom>
          <a:noFill/>
          <a:ln w="63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514350" indent="-514350">
              <a:buFont typeface="+mj-lt"/>
              <a:buAutoNum type="arabicPeriod" startAt="2"/>
            </a:pPr>
            <a:r>
              <a:rPr lang="zh-TW" altLang="en-US" sz="28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小女孩為</a:t>
            </a:r>
            <a:r>
              <a:rPr lang="zh-TW" altLang="en-US" sz="2800" dirty="0">
                <a:solidFill>
                  <a:schemeClr val="tx1"/>
                </a:solidFill>
                <a:latin typeface="王漢宗中楷體破音三" panose="040B0700000000000000" pitchFamily="82" charset="-120"/>
                <a:ea typeface="王漢宗中楷體破音三" panose="040B0700000000000000" pitchFamily="82" charset="-120"/>
              </a:rPr>
              <a:t>什</a:t>
            </a:r>
            <a:r>
              <a:rPr lang="zh-TW" altLang="en-US" sz="2800" dirty="0">
                <a:solidFill>
                  <a:schemeClr val="tx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麼</a:t>
            </a:r>
            <a:r>
              <a:rPr lang="zh-TW" altLang="en-US" sz="28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被貨車撞</a:t>
            </a:r>
            <a:r>
              <a:rPr lang="zh-TW" altLang="en-US" sz="2800" dirty="0">
                <a:solidFill>
                  <a:schemeClr val="tx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呢</a:t>
            </a:r>
            <a:r>
              <a:rPr lang="zh-TW" altLang="en-US" sz="28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？</a:t>
            </a:r>
            <a:endParaRPr lang="en-US" altLang="zh-TW" sz="2800" dirty="0">
              <a:solidFill>
                <a:schemeClr val="tx1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  <a:p>
            <a:pPr marL="514350" indent="-514350">
              <a:buFont typeface="+mj-lt"/>
              <a:buAutoNum type="arabicPeriod" startAt="2"/>
            </a:pPr>
            <a:r>
              <a:rPr lang="zh-TW" altLang="en-US" sz="28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司機坐在駕駛座上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看</a:t>
            </a:r>
            <a:r>
              <a:rPr lang="zh-TW" altLang="en-US" sz="2800" dirty="0">
                <a:solidFill>
                  <a:schemeClr val="tx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得</a:t>
            </a:r>
            <a:r>
              <a:rPr lang="zh-TW" altLang="en-US" sz="2800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見小女孩嗎？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D478E82-E0E1-5744-CF3C-13CC768185F9}"/>
              </a:ext>
            </a:extLst>
          </p:cNvPr>
          <p:cNvSpPr txBox="1"/>
          <p:nvPr/>
        </p:nvSpPr>
        <p:spPr>
          <a:xfrm>
            <a:off x="485086" y="5350513"/>
            <a:ext cx="5458513" cy="461944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noFill/>
            <a:prstDash val="solid"/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400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點選上方</a:t>
            </a:r>
            <a:r>
              <a:rPr lang="zh-TW" altLang="en-US" sz="2400" dirty="0"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播</a:t>
            </a:r>
            <a:r>
              <a:rPr lang="zh-TW" altLang="en-US" sz="2400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放鈕</a:t>
            </a:r>
            <a:r>
              <a:rPr lang="zh-TW" altLang="en-US" sz="2400" dirty="0"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播</a:t>
            </a:r>
            <a:r>
              <a:rPr lang="zh-TW" altLang="en-US" sz="2400" dirty="0"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放故事</a:t>
            </a:r>
          </a:p>
        </p:txBody>
      </p:sp>
    </p:spTree>
    <p:extLst>
      <p:ext uri="{BB962C8B-B14F-4D97-AF65-F5344CB8AC3E}">
        <p14:creationId xmlns:p14="http://schemas.microsoft.com/office/powerpoint/2010/main" val="2569721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FF6EB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矩形 16">
            <a:extLst>
              <a:ext uri="{FF2B5EF4-FFF2-40B4-BE49-F238E27FC236}">
                <a16:creationId xmlns:a16="http://schemas.microsoft.com/office/drawing/2014/main" id="{08B58032-ACAD-2F8B-6526-F0663E3CBFBF}"/>
              </a:ext>
            </a:extLst>
          </p:cNvPr>
          <p:cNvSpPr/>
          <p:nvPr/>
        </p:nvSpPr>
        <p:spPr>
          <a:xfrm>
            <a:off x="914400" y="1366928"/>
            <a:ext cx="10515600" cy="4972912"/>
          </a:xfrm>
          <a:custGeom>
            <a:avLst/>
            <a:gdLst>
              <a:gd name="connsiteX0" fmla="*/ 0 w 10515600"/>
              <a:gd name="connsiteY0" fmla="*/ 0 h 4972912"/>
              <a:gd name="connsiteX1" fmla="*/ 689356 w 10515600"/>
              <a:gd name="connsiteY1" fmla="*/ 0 h 4972912"/>
              <a:gd name="connsiteX2" fmla="*/ 1273556 w 10515600"/>
              <a:gd name="connsiteY2" fmla="*/ 0 h 4972912"/>
              <a:gd name="connsiteX3" fmla="*/ 1857756 w 10515600"/>
              <a:gd name="connsiteY3" fmla="*/ 0 h 4972912"/>
              <a:gd name="connsiteX4" fmla="*/ 2441956 w 10515600"/>
              <a:gd name="connsiteY4" fmla="*/ 0 h 4972912"/>
              <a:gd name="connsiteX5" fmla="*/ 2710688 w 10515600"/>
              <a:gd name="connsiteY5" fmla="*/ 0 h 4972912"/>
              <a:gd name="connsiteX6" fmla="*/ 3400044 w 10515600"/>
              <a:gd name="connsiteY6" fmla="*/ 0 h 4972912"/>
              <a:gd name="connsiteX7" fmla="*/ 3668776 w 10515600"/>
              <a:gd name="connsiteY7" fmla="*/ 0 h 4972912"/>
              <a:gd name="connsiteX8" fmla="*/ 4252976 w 10515600"/>
              <a:gd name="connsiteY8" fmla="*/ 0 h 4972912"/>
              <a:gd name="connsiteX9" fmla="*/ 5047488 w 10515600"/>
              <a:gd name="connsiteY9" fmla="*/ 0 h 4972912"/>
              <a:gd name="connsiteX10" fmla="*/ 5842000 w 10515600"/>
              <a:gd name="connsiteY10" fmla="*/ 0 h 4972912"/>
              <a:gd name="connsiteX11" fmla="*/ 6531356 w 10515600"/>
              <a:gd name="connsiteY11" fmla="*/ 0 h 4972912"/>
              <a:gd name="connsiteX12" fmla="*/ 7010400 w 10515600"/>
              <a:gd name="connsiteY12" fmla="*/ 0 h 4972912"/>
              <a:gd name="connsiteX13" fmla="*/ 7279132 w 10515600"/>
              <a:gd name="connsiteY13" fmla="*/ 0 h 4972912"/>
              <a:gd name="connsiteX14" fmla="*/ 7758176 w 10515600"/>
              <a:gd name="connsiteY14" fmla="*/ 0 h 4972912"/>
              <a:gd name="connsiteX15" fmla="*/ 8447532 w 10515600"/>
              <a:gd name="connsiteY15" fmla="*/ 0 h 4972912"/>
              <a:gd name="connsiteX16" fmla="*/ 9242044 w 10515600"/>
              <a:gd name="connsiteY16" fmla="*/ 0 h 4972912"/>
              <a:gd name="connsiteX17" fmla="*/ 9510776 w 10515600"/>
              <a:gd name="connsiteY17" fmla="*/ 0 h 4972912"/>
              <a:gd name="connsiteX18" fmla="*/ 9779508 w 10515600"/>
              <a:gd name="connsiteY18" fmla="*/ 0 h 4972912"/>
              <a:gd name="connsiteX19" fmla="*/ 10515600 w 10515600"/>
              <a:gd name="connsiteY19" fmla="*/ 0 h 4972912"/>
              <a:gd name="connsiteX20" fmla="*/ 10515600 w 10515600"/>
              <a:gd name="connsiteY20" fmla="*/ 403358 h 4972912"/>
              <a:gd name="connsiteX21" fmla="*/ 10515600 w 10515600"/>
              <a:gd name="connsiteY21" fmla="*/ 1005633 h 4972912"/>
              <a:gd name="connsiteX22" fmla="*/ 10515600 w 10515600"/>
              <a:gd name="connsiteY22" fmla="*/ 1657637 h 4972912"/>
              <a:gd name="connsiteX23" fmla="*/ 10515600 w 10515600"/>
              <a:gd name="connsiteY23" fmla="*/ 2060996 h 4972912"/>
              <a:gd name="connsiteX24" fmla="*/ 10515600 w 10515600"/>
              <a:gd name="connsiteY24" fmla="*/ 2713000 h 4972912"/>
              <a:gd name="connsiteX25" fmla="*/ 10515600 w 10515600"/>
              <a:gd name="connsiteY25" fmla="*/ 3365004 h 4972912"/>
              <a:gd name="connsiteX26" fmla="*/ 10515600 w 10515600"/>
              <a:gd name="connsiteY26" fmla="*/ 3768362 h 4972912"/>
              <a:gd name="connsiteX27" fmla="*/ 10515600 w 10515600"/>
              <a:gd name="connsiteY27" fmla="*/ 4320908 h 4972912"/>
              <a:gd name="connsiteX28" fmla="*/ 10515600 w 10515600"/>
              <a:gd name="connsiteY28" fmla="*/ 4972912 h 4972912"/>
              <a:gd name="connsiteX29" fmla="*/ 10036556 w 10515600"/>
              <a:gd name="connsiteY29" fmla="*/ 4972912 h 4972912"/>
              <a:gd name="connsiteX30" fmla="*/ 9347200 w 10515600"/>
              <a:gd name="connsiteY30" fmla="*/ 4972912 h 4972912"/>
              <a:gd name="connsiteX31" fmla="*/ 8552688 w 10515600"/>
              <a:gd name="connsiteY31" fmla="*/ 4972912 h 4972912"/>
              <a:gd name="connsiteX32" fmla="*/ 8073644 w 10515600"/>
              <a:gd name="connsiteY32" fmla="*/ 4972912 h 4972912"/>
              <a:gd name="connsiteX33" fmla="*/ 7279132 w 10515600"/>
              <a:gd name="connsiteY33" fmla="*/ 4972912 h 4972912"/>
              <a:gd name="connsiteX34" fmla="*/ 6694932 w 10515600"/>
              <a:gd name="connsiteY34" fmla="*/ 4972912 h 4972912"/>
              <a:gd name="connsiteX35" fmla="*/ 5900420 w 10515600"/>
              <a:gd name="connsiteY35" fmla="*/ 4972912 h 4972912"/>
              <a:gd name="connsiteX36" fmla="*/ 5105908 w 10515600"/>
              <a:gd name="connsiteY36" fmla="*/ 4972912 h 4972912"/>
              <a:gd name="connsiteX37" fmla="*/ 4732020 w 10515600"/>
              <a:gd name="connsiteY37" fmla="*/ 4972912 h 4972912"/>
              <a:gd name="connsiteX38" fmla="*/ 4252976 w 10515600"/>
              <a:gd name="connsiteY38" fmla="*/ 4972912 h 4972912"/>
              <a:gd name="connsiteX39" fmla="*/ 3668776 w 10515600"/>
              <a:gd name="connsiteY39" fmla="*/ 4972912 h 4972912"/>
              <a:gd name="connsiteX40" fmla="*/ 3084576 w 10515600"/>
              <a:gd name="connsiteY40" fmla="*/ 4972912 h 4972912"/>
              <a:gd name="connsiteX41" fmla="*/ 2395220 w 10515600"/>
              <a:gd name="connsiteY41" fmla="*/ 4972912 h 4972912"/>
              <a:gd name="connsiteX42" fmla="*/ 2021332 w 10515600"/>
              <a:gd name="connsiteY42" fmla="*/ 4972912 h 4972912"/>
              <a:gd name="connsiteX43" fmla="*/ 1647444 w 10515600"/>
              <a:gd name="connsiteY43" fmla="*/ 4972912 h 4972912"/>
              <a:gd name="connsiteX44" fmla="*/ 852932 w 10515600"/>
              <a:gd name="connsiteY44" fmla="*/ 4972912 h 4972912"/>
              <a:gd name="connsiteX45" fmla="*/ 0 w 10515600"/>
              <a:gd name="connsiteY45" fmla="*/ 4972912 h 4972912"/>
              <a:gd name="connsiteX46" fmla="*/ 0 w 10515600"/>
              <a:gd name="connsiteY46" fmla="*/ 4420366 h 4972912"/>
              <a:gd name="connsiteX47" fmla="*/ 0 w 10515600"/>
              <a:gd name="connsiteY47" fmla="*/ 3818091 h 4972912"/>
              <a:gd name="connsiteX48" fmla="*/ 0 w 10515600"/>
              <a:gd name="connsiteY48" fmla="*/ 3365004 h 4972912"/>
              <a:gd name="connsiteX49" fmla="*/ 0 w 10515600"/>
              <a:gd name="connsiteY49" fmla="*/ 2812458 h 4972912"/>
              <a:gd name="connsiteX50" fmla="*/ 0 w 10515600"/>
              <a:gd name="connsiteY50" fmla="*/ 2259912 h 4972912"/>
              <a:gd name="connsiteX51" fmla="*/ 0 w 10515600"/>
              <a:gd name="connsiteY51" fmla="*/ 1757096 h 4972912"/>
              <a:gd name="connsiteX52" fmla="*/ 0 w 10515600"/>
              <a:gd name="connsiteY52" fmla="*/ 1254279 h 4972912"/>
              <a:gd name="connsiteX53" fmla="*/ 0 w 10515600"/>
              <a:gd name="connsiteY53" fmla="*/ 850920 h 4972912"/>
              <a:gd name="connsiteX54" fmla="*/ 0 w 10515600"/>
              <a:gd name="connsiteY54" fmla="*/ 0 h 4972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10515600" h="4972912" fill="none" extrusionOk="0">
                <a:moveTo>
                  <a:pt x="0" y="0"/>
                </a:moveTo>
                <a:cubicBezTo>
                  <a:pt x="162285" y="-56213"/>
                  <a:pt x="408596" y="46115"/>
                  <a:pt x="689356" y="0"/>
                </a:cubicBezTo>
                <a:cubicBezTo>
                  <a:pt x="970116" y="-46115"/>
                  <a:pt x="1033484" y="68194"/>
                  <a:pt x="1273556" y="0"/>
                </a:cubicBezTo>
                <a:cubicBezTo>
                  <a:pt x="1513628" y="-68194"/>
                  <a:pt x="1644567" y="65291"/>
                  <a:pt x="1857756" y="0"/>
                </a:cubicBezTo>
                <a:cubicBezTo>
                  <a:pt x="2070945" y="-65291"/>
                  <a:pt x="2306195" y="31774"/>
                  <a:pt x="2441956" y="0"/>
                </a:cubicBezTo>
                <a:cubicBezTo>
                  <a:pt x="2577717" y="-31774"/>
                  <a:pt x="2638886" y="4755"/>
                  <a:pt x="2710688" y="0"/>
                </a:cubicBezTo>
                <a:cubicBezTo>
                  <a:pt x="2782490" y="-4755"/>
                  <a:pt x="3253251" y="17716"/>
                  <a:pt x="3400044" y="0"/>
                </a:cubicBezTo>
                <a:cubicBezTo>
                  <a:pt x="3546837" y="-17716"/>
                  <a:pt x="3600210" y="9199"/>
                  <a:pt x="3668776" y="0"/>
                </a:cubicBezTo>
                <a:cubicBezTo>
                  <a:pt x="3737342" y="-9199"/>
                  <a:pt x="4018238" y="8584"/>
                  <a:pt x="4252976" y="0"/>
                </a:cubicBezTo>
                <a:cubicBezTo>
                  <a:pt x="4487714" y="-8584"/>
                  <a:pt x="4773927" y="46849"/>
                  <a:pt x="5047488" y="0"/>
                </a:cubicBezTo>
                <a:cubicBezTo>
                  <a:pt x="5321049" y="-46849"/>
                  <a:pt x="5450492" y="45312"/>
                  <a:pt x="5842000" y="0"/>
                </a:cubicBezTo>
                <a:cubicBezTo>
                  <a:pt x="6233508" y="-45312"/>
                  <a:pt x="6263492" y="75633"/>
                  <a:pt x="6531356" y="0"/>
                </a:cubicBezTo>
                <a:cubicBezTo>
                  <a:pt x="6799220" y="-75633"/>
                  <a:pt x="6783824" y="26891"/>
                  <a:pt x="7010400" y="0"/>
                </a:cubicBezTo>
                <a:cubicBezTo>
                  <a:pt x="7236976" y="-26891"/>
                  <a:pt x="7205060" y="9898"/>
                  <a:pt x="7279132" y="0"/>
                </a:cubicBezTo>
                <a:cubicBezTo>
                  <a:pt x="7353204" y="-9898"/>
                  <a:pt x="7538303" y="52649"/>
                  <a:pt x="7758176" y="0"/>
                </a:cubicBezTo>
                <a:cubicBezTo>
                  <a:pt x="7978049" y="-52649"/>
                  <a:pt x="8260450" y="5064"/>
                  <a:pt x="8447532" y="0"/>
                </a:cubicBezTo>
                <a:cubicBezTo>
                  <a:pt x="8634614" y="-5064"/>
                  <a:pt x="8857462" y="56274"/>
                  <a:pt x="9242044" y="0"/>
                </a:cubicBezTo>
                <a:cubicBezTo>
                  <a:pt x="9626626" y="-56274"/>
                  <a:pt x="9417884" y="29198"/>
                  <a:pt x="9510776" y="0"/>
                </a:cubicBezTo>
                <a:cubicBezTo>
                  <a:pt x="9603668" y="-29198"/>
                  <a:pt x="9650973" y="27565"/>
                  <a:pt x="9779508" y="0"/>
                </a:cubicBezTo>
                <a:cubicBezTo>
                  <a:pt x="9908043" y="-27565"/>
                  <a:pt x="10347970" y="55234"/>
                  <a:pt x="10515600" y="0"/>
                </a:cubicBezTo>
                <a:cubicBezTo>
                  <a:pt x="10561347" y="128104"/>
                  <a:pt x="10478610" y="258296"/>
                  <a:pt x="10515600" y="403358"/>
                </a:cubicBezTo>
                <a:cubicBezTo>
                  <a:pt x="10552590" y="548420"/>
                  <a:pt x="10487211" y="788827"/>
                  <a:pt x="10515600" y="1005633"/>
                </a:cubicBezTo>
                <a:cubicBezTo>
                  <a:pt x="10543989" y="1222439"/>
                  <a:pt x="10455871" y="1343237"/>
                  <a:pt x="10515600" y="1657637"/>
                </a:cubicBezTo>
                <a:cubicBezTo>
                  <a:pt x="10575329" y="1972037"/>
                  <a:pt x="10497828" y="1880369"/>
                  <a:pt x="10515600" y="2060996"/>
                </a:cubicBezTo>
                <a:cubicBezTo>
                  <a:pt x="10533372" y="2241623"/>
                  <a:pt x="10503532" y="2417741"/>
                  <a:pt x="10515600" y="2713000"/>
                </a:cubicBezTo>
                <a:cubicBezTo>
                  <a:pt x="10527668" y="3008259"/>
                  <a:pt x="10513188" y="3132800"/>
                  <a:pt x="10515600" y="3365004"/>
                </a:cubicBezTo>
                <a:cubicBezTo>
                  <a:pt x="10518012" y="3597208"/>
                  <a:pt x="10509257" y="3681345"/>
                  <a:pt x="10515600" y="3768362"/>
                </a:cubicBezTo>
                <a:cubicBezTo>
                  <a:pt x="10521943" y="3855379"/>
                  <a:pt x="10465064" y="4209416"/>
                  <a:pt x="10515600" y="4320908"/>
                </a:cubicBezTo>
                <a:cubicBezTo>
                  <a:pt x="10566136" y="4432400"/>
                  <a:pt x="10503056" y="4662720"/>
                  <a:pt x="10515600" y="4972912"/>
                </a:cubicBezTo>
                <a:cubicBezTo>
                  <a:pt x="10284951" y="5006522"/>
                  <a:pt x="10216635" y="4918767"/>
                  <a:pt x="10036556" y="4972912"/>
                </a:cubicBezTo>
                <a:cubicBezTo>
                  <a:pt x="9856477" y="5027057"/>
                  <a:pt x="9627552" y="4898414"/>
                  <a:pt x="9347200" y="4972912"/>
                </a:cubicBezTo>
                <a:cubicBezTo>
                  <a:pt x="9066848" y="5047410"/>
                  <a:pt x="8845499" y="4942890"/>
                  <a:pt x="8552688" y="4972912"/>
                </a:cubicBezTo>
                <a:cubicBezTo>
                  <a:pt x="8259877" y="5002934"/>
                  <a:pt x="8275216" y="4961687"/>
                  <a:pt x="8073644" y="4972912"/>
                </a:cubicBezTo>
                <a:cubicBezTo>
                  <a:pt x="7872072" y="4984137"/>
                  <a:pt x="7455988" y="4914696"/>
                  <a:pt x="7279132" y="4972912"/>
                </a:cubicBezTo>
                <a:cubicBezTo>
                  <a:pt x="7102276" y="5031128"/>
                  <a:pt x="6829952" y="4949934"/>
                  <a:pt x="6694932" y="4972912"/>
                </a:cubicBezTo>
                <a:cubicBezTo>
                  <a:pt x="6559912" y="4995890"/>
                  <a:pt x="6204900" y="4940110"/>
                  <a:pt x="5900420" y="4972912"/>
                </a:cubicBezTo>
                <a:cubicBezTo>
                  <a:pt x="5595940" y="5005714"/>
                  <a:pt x="5341033" y="4953190"/>
                  <a:pt x="5105908" y="4972912"/>
                </a:cubicBezTo>
                <a:cubicBezTo>
                  <a:pt x="4870783" y="4992634"/>
                  <a:pt x="4884770" y="4960519"/>
                  <a:pt x="4732020" y="4972912"/>
                </a:cubicBezTo>
                <a:cubicBezTo>
                  <a:pt x="4579270" y="4985305"/>
                  <a:pt x="4373388" y="4965175"/>
                  <a:pt x="4252976" y="4972912"/>
                </a:cubicBezTo>
                <a:cubicBezTo>
                  <a:pt x="4132564" y="4980649"/>
                  <a:pt x="3877312" y="4971654"/>
                  <a:pt x="3668776" y="4972912"/>
                </a:cubicBezTo>
                <a:cubicBezTo>
                  <a:pt x="3460240" y="4974170"/>
                  <a:pt x="3314650" y="4965329"/>
                  <a:pt x="3084576" y="4972912"/>
                </a:cubicBezTo>
                <a:cubicBezTo>
                  <a:pt x="2854502" y="4980495"/>
                  <a:pt x="2550477" y="4939092"/>
                  <a:pt x="2395220" y="4972912"/>
                </a:cubicBezTo>
                <a:cubicBezTo>
                  <a:pt x="2239963" y="5006732"/>
                  <a:pt x="2117612" y="4931410"/>
                  <a:pt x="2021332" y="4972912"/>
                </a:cubicBezTo>
                <a:cubicBezTo>
                  <a:pt x="1925052" y="5014414"/>
                  <a:pt x="1785704" y="4940872"/>
                  <a:pt x="1647444" y="4972912"/>
                </a:cubicBezTo>
                <a:cubicBezTo>
                  <a:pt x="1509184" y="5004952"/>
                  <a:pt x="1173463" y="4883888"/>
                  <a:pt x="852932" y="4972912"/>
                </a:cubicBezTo>
                <a:cubicBezTo>
                  <a:pt x="532401" y="5061936"/>
                  <a:pt x="230988" y="4907761"/>
                  <a:pt x="0" y="4972912"/>
                </a:cubicBezTo>
                <a:cubicBezTo>
                  <a:pt x="-52005" y="4719122"/>
                  <a:pt x="57677" y="4594239"/>
                  <a:pt x="0" y="4420366"/>
                </a:cubicBezTo>
                <a:cubicBezTo>
                  <a:pt x="-57677" y="4246493"/>
                  <a:pt x="20003" y="4043371"/>
                  <a:pt x="0" y="3818091"/>
                </a:cubicBezTo>
                <a:cubicBezTo>
                  <a:pt x="-20003" y="3592812"/>
                  <a:pt x="7168" y="3464101"/>
                  <a:pt x="0" y="3365004"/>
                </a:cubicBezTo>
                <a:cubicBezTo>
                  <a:pt x="-7168" y="3265907"/>
                  <a:pt x="21679" y="3084713"/>
                  <a:pt x="0" y="2812458"/>
                </a:cubicBezTo>
                <a:cubicBezTo>
                  <a:pt x="-21679" y="2540203"/>
                  <a:pt x="46215" y="2437167"/>
                  <a:pt x="0" y="2259912"/>
                </a:cubicBezTo>
                <a:cubicBezTo>
                  <a:pt x="-46215" y="2082657"/>
                  <a:pt x="26805" y="1975315"/>
                  <a:pt x="0" y="1757096"/>
                </a:cubicBezTo>
                <a:cubicBezTo>
                  <a:pt x="-26805" y="1538877"/>
                  <a:pt x="58599" y="1392166"/>
                  <a:pt x="0" y="1254279"/>
                </a:cubicBezTo>
                <a:cubicBezTo>
                  <a:pt x="-58599" y="1116392"/>
                  <a:pt x="2717" y="999179"/>
                  <a:pt x="0" y="850920"/>
                </a:cubicBezTo>
                <a:cubicBezTo>
                  <a:pt x="-2717" y="702661"/>
                  <a:pt x="24495" y="302215"/>
                  <a:pt x="0" y="0"/>
                </a:cubicBezTo>
                <a:close/>
              </a:path>
              <a:path w="10515600" h="4972912" stroke="0" extrusionOk="0">
                <a:moveTo>
                  <a:pt x="0" y="0"/>
                </a:moveTo>
                <a:cubicBezTo>
                  <a:pt x="117769" y="-54612"/>
                  <a:pt x="363642" y="16397"/>
                  <a:pt x="479044" y="0"/>
                </a:cubicBezTo>
                <a:cubicBezTo>
                  <a:pt x="594446" y="-16397"/>
                  <a:pt x="677892" y="18700"/>
                  <a:pt x="747776" y="0"/>
                </a:cubicBezTo>
                <a:cubicBezTo>
                  <a:pt x="817660" y="-18700"/>
                  <a:pt x="1147191" y="42425"/>
                  <a:pt x="1542288" y="0"/>
                </a:cubicBezTo>
                <a:cubicBezTo>
                  <a:pt x="1937385" y="-42425"/>
                  <a:pt x="1903667" y="55036"/>
                  <a:pt x="2021332" y="0"/>
                </a:cubicBezTo>
                <a:cubicBezTo>
                  <a:pt x="2138997" y="-55036"/>
                  <a:pt x="2261555" y="30614"/>
                  <a:pt x="2500376" y="0"/>
                </a:cubicBezTo>
                <a:cubicBezTo>
                  <a:pt x="2739197" y="-30614"/>
                  <a:pt x="2992326" y="934"/>
                  <a:pt x="3294888" y="0"/>
                </a:cubicBezTo>
                <a:cubicBezTo>
                  <a:pt x="3597450" y="-934"/>
                  <a:pt x="3536470" y="20588"/>
                  <a:pt x="3668776" y="0"/>
                </a:cubicBezTo>
                <a:cubicBezTo>
                  <a:pt x="3801082" y="-20588"/>
                  <a:pt x="4167052" y="95069"/>
                  <a:pt x="4463288" y="0"/>
                </a:cubicBezTo>
                <a:cubicBezTo>
                  <a:pt x="4759524" y="-95069"/>
                  <a:pt x="4927052" y="44879"/>
                  <a:pt x="5257800" y="0"/>
                </a:cubicBezTo>
                <a:cubicBezTo>
                  <a:pt x="5588548" y="-44879"/>
                  <a:pt x="5635378" y="45685"/>
                  <a:pt x="5842000" y="0"/>
                </a:cubicBezTo>
                <a:cubicBezTo>
                  <a:pt x="6048622" y="-45685"/>
                  <a:pt x="6336244" y="84925"/>
                  <a:pt x="6636512" y="0"/>
                </a:cubicBezTo>
                <a:cubicBezTo>
                  <a:pt x="6936780" y="-84925"/>
                  <a:pt x="6983770" y="37784"/>
                  <a:pt x="7115556" y="0"/>
                </a:cubicBezTo>
                <a:cubicBezTo>
                  <a:pt x="7247342" y="-37784"/>
                  <a:pt x="7473141" y="52757"/>
                  <a:pt x="7594600" y="0"/>
                </a:cubicBezTo>
                <a:cubicBezTo>
                  <a:pt x="7716059" y="-52757"/>
                  <a:pt x="8131150" y="920"/>
                  <a:pt x="8283956" y="0"/>
                </a:cubicBezTo>
                <a:cubicBezTo>
                  <a:pt x="8436762" y="-920"/>
                  <a:pt x="8664826" y="24800"/>
                  <a:pt x="8763000" y="0"/>
                </a:cubicBezTo>
                <a:cubicBezTo>
                  <a:pt x="8861174" y="-24800"/>
                  <a:pt x="9272964" y="43339"/>
                  <a:pt x="9557512" y="0"/>
                </a:cubicBezTo>
                <a:cubicBezTo>
                  <a:pt x="9842060" y="-43339"/>
                  <a:pt x="10044680" y="73864"/>
                  <a:pt x="10515600" y="0"/>
                </a:cubicBezTo>
                <a:cubicBezTo>
                  <a:pt x="10533572" y="138441"/>
                  <a:pt x="10501604" y="417183"/>
                  <a:pt x="10515600" y="552546"/>
                </a:cubicBezTo>
                <a:cubicBezTo>
                  <a:pt x="10529596" y="687909"/>
                  <a:pt x="10497690" y="879547"/>
                  <a:pt x="10515600" y="1154821"/>
                </a:cubicBezTo>
                <a:cubicBezTo>
                  <a:pt x="10533510" y="1430096"/>
                  <a:pt x="10474130" y="1410827"/>
                  <a:pt x="10515600" y="1558179"/>
                </a:cubicBezTo>
                <a:cubicBezTo>
                  <a:pt x="10557070" y="1705531"/>
                  <a:pt x="10503321" y="1873277"/>
                  <a:pt x="10515600" y="2011267"/>
                </a:cubicBezTo>
                <a:cubicBezTo>
                  <a:pt x="10527879" y="2149257"/>
                  <a:pt x="10504482" y="2359440"/>
                  <a:pt x="10515600" y="2613542"/>
                </a:cubicBezTo>
                <a:cubicBezTo>
                  <a:pt x="10526718" y="2867644"/>
                  <a:pt x="10458274" y="2918959"/>
                  <a:pt x="10515600" y="3116358"/>
                </a:cubicBezTo>
                <a:cubicBezTo>
                  <a:pt x="10572926" y="3313757"/>
                  <a:pt x="10507143" y="3475169"/>
                  <a:pt x="10515600" y="3569446"/>
                </a:cubicBezTo>
                <a:cubicBezTo>
                  <a:pt x="10524057" y="3663723"/>
                  <a:pt x="10464804" y="3997448"/>
                  <a:pt x="10515600" y="4171721"/>
                </a:cubicBezTo>
                <a:cubicBezTo>
                  <a:pt x="10566396" y="4345995"/>
                  <a:pt x="10473416" y="4648145"/>
                  <a:pt x="10515600" y="4972912"/>
                </a:cubicBezTo>
                <a:cubicBezTo>
                  <a:pt x="10361403" y="5011825"/>
                  <a:pt x="10156654" y="4952784"/>
                  <a:pt x="9931400" y="4972912"/>
                </a:cubicBezTo>
                <a:cubicBezTo>
                  <a:pt x="9706146" y="4993040"/>
                  <a:pt x="9706357" y="4950806"/>
                  <a:pt x="9557512" y="4972912"/>
                </a:cubicBezTo>
                <a:cubicBezTo>
                  <a:pt x="9408667" y="4995018"/>
                  <a:pt x="9184722" y="4914271"/>
                  <a:pt x="8868156" y="4972912"/>
                </a:cubicBezTo>
                <a:cubicBezTo>
                  <a:pt x="8551590" y="5031553"/>
                  <a:pt x="8662744" y="4938954"/>
                  <a:pt x="8494268" y="4972912"/>
                </a:cubicBezTo>
                <a:cubicBezTo>
                  <a:pt x="8325792" y="5006870"/>
                  <a:pt x="8066396" y="4898277"/>
                  <a:pt x="7804912" y="4972912"/>
                </a:cubicBezTo>
                <a:cubicBezTo>
                  <a:pt x="7543428" y="5047547"/>
                  <a:pt x="7668194" y="4946377"/>
                  <a:pt x="7536180" y="4972912"/>
                </a:cubicBezTo>
                <a:cubicBezTo>
                  <a:pt x="7404166" y="4999447"/>
                  <a:pt x="7118252" y="4939617"/>
                  <a:pt x="6846824" y="4972912"/>
                </a:cubicBezTo>
                <a:cubicBezTo>
                  <a:pt x="6575396" y="5006207"/>
                  <a:pt x="6655988" y="4942143"/>
                  <a:pt x="6472936" y="4972912"/>
                </a:cubicBezTo>
                <a:cubicBezTo>
                  <a:pt x="6289884" y="5003681"/>
                  <a:pt x="6287322" y="4949893"/>
                  <a:pt x="6204204" y="4972912"/>
                </a:cubicBezTo>
                <a:cubicBezTo>
                  <a:pt x="6121086" y="4995931"/>
                  <a:pt x="6012414" y="4936600"/>
                  <a:pt x="5830316" y="4972912"/>
                </a:cubicBezTo>
                <a:cubicBezTo>
                  <a:pt x="5648218" y="5009224"/>
                  <a:pt x="5388333" y="4907798"/>
                  <a:pt x="5140960" y="4972912"/>
                </a:cubicBezTo>
                <a:cubicBezTo>
                  <a:pt x="4893587" y="5038026"/>
                  <a:pt x="4862913" y="4933421"/>
                  <a:pt x="4767072" y="4972912"/>
                </a:cubicBezTo>
                <a:cubicBezTo>
                  <a:pt x="4671231" y="5012403"/>
                  <a:pt x="4569587" y="4970323"/>
                  <a:pt x="4498340" y="4972912"/>
                </a:cubicBezTo>
                <a:cubicBezTo>
                  <a:pt x="4427093" y="4975501"/>
                  <a:pt x="4200344" y="4960447"/>
                  <a:pt x="4124452" y="4972912"/>
                </a:cubicBezTo>
                <a:cubicBezTo>
                  <a:pt x="4048560" y="4985377"/>
                  <a:pt x="3815248" y="4921786"/>
                  <a:pt x="3645408" y="4972912"/>
                </a:cubicBezTo>
                <a:cubicBezTo>
                  <a:pt x="3475568" y="5024038"/>
                  <a:pt x="3200660" y="4906960"/>
                  <a:pt x="3061208" y="4972912"/>
                </a:cubicBezTo>
                <a:cubicBezTo>
                  <a:pt x="2921756" y="5038864"/>
                  <a:pt x="2780058" y="4952280"/>
                  <a:pt x="2687320" y="4972912"/>
                </a:cubicBezTo>
                <a:cubicBezTo>
                  <a:pt x="2594582" y="4993544"/>
                  <a:pt x="2138316" y="4916182"/>
                  <a:pt x="1892808" y="4972912"/>
                </a:cubicBezTo>
                <a:cubicBezTo>
                  <a:pt x="1647300" y="5029642"/>
                  <a:pt x="1456562" y="4935631"/>
                  <a:pt x="1308608" y="4972912"/>
                </a:cubicBezTo>
                <a:cubicBezTo>
                  <a:pt x="1160654" y="5010193"/>
                  <a:pt x="675856" y="4906693"/>
                  <a:pt x="514096" y="4972912"/>
                </a:cubicBezTo>
                <a:cubicBezTo>
                  <a:pt x="352336" y="5039131"/>
                  <a:pt x="130626" y="4971967"/>
                  <a:pt x="0" y="4972912"/>
                </a:cubicBezTo>
                <a:cubicBezTo>
                  <a:pt x="-6023" y="4739342"/>
                  <a:pt x="23290" y="4719828"/>
                  <a:pt x="0" y="4470095"/>
                </a:cubicBezTo>
                <a:cubicBezTo>
                  <a:pt x="-23290" y="4220362"/>
                  <a:pt x="6182" y="4095932"/>
                  <a:pt x="0" y="3967279"/>
                </a:cubicBezTo>
                <a:cubicBezTo>
                  <a:pt x="-6182" y="3838626"/>
                  <a:pt x="20253" y="3548817"/>
                  <a:pt x="0" y="3365004"/>
                </a:cubicBezTo>
                <a:cubicBezTo>
                  <a:pt x="-20253" y="3181191"/>
                  <a:pt x="52710" y="2965149"/>
                  <a:pt x="0" y="2812458"/>
                </a:cubicBezTo>
                <a:cubicBezTo>
                  <a:pt x="-52710" y="2659767"/>
                  <a:pt x="4432" y="2291360"/>
                  <a:pt x="0" y="2160454"/>
                </a:cubicBezTo>
                <a:cubicBezTo>
                  <a:pt x="-4432" y="2029548"/>
                  <a:pt x="48588" y="1683902"/>
                  <a:pt x="0" y="1508450"/>
                </a:cubicBezTo>
                <a:cubicBezTo>
                  <a:pt x="-48588" y="1332998"/>
                  <a:pt x="63668" y="1170319"/>
                  <a:pt x="0" y="906175"/>
                </a:cubicBezTo>
                <a:cubicBezTo>
                  <a:pt x="-63668" y="642031"/>
                  <a:pt x="99123" y="382605"/>
                  <a:pt x="0" y="0"/>
                </a:cubicBezTo>
                <a:close/>
              </a:path>
            </a:pathLst>
          </a:custGeom>
          <a:solidFill>
            <a:schemeClr val="bg1"/>
          </a:solidFill>
          <a:ln w="25400">
            <a:solidFill>
              <a:srgbClr val="EB6513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  <p:grpSp>
        <p:nvGrpSpPr>
          <p:cNvPr id="16" name="群組 15">
            <a:extLst>
              <a:ext uri="{FF2B5EF4-FFF2-40B4-BE49-F238E27FC236}">
                <a16:creationId xmlns:a16="http://schemas.microsoft.com/office/drawing/2014/main" id="{3582DF99-B212-19E4-9056-A307266FB505}"/>
              </a:ext>
            </a:extLst>
          </p:cNvPr>
          <p:cNvGrpSpPr/>
          <p:nvPr/>
        </p:nvGrpSpPr>
        <p:grpSpPr>
          <a:xfrm>
            <a:off x="1838874" y="648085"/>
            <a:ext cx="8514251" cy="974106"/>
            <a:chOff x="1532580" y="859103"/>
            <a:chExt cx="8939927" cy="974106"/>
          </a:xfrm>
        </p:grpSpPr>
        <p:sp>
          <p:nvSpPr>
            <p:cNvPr id="15" name="矩形: 圓角 14">
              <a:extLst>
                <a:ext uri="{FF2B5EF4-FFF2-40B4-BE49-F238E27FC236}">
                  <a16:creationId xmlns:a16="http://schemas.microsoft.com/office/drawing/2014/main" id="{B69B2AD1-0B5F-FED3-9372-7DBFD6F3B3BE}"/>
                </a:ext>
              </a:extLst>
            </p:cNvPr>
            <p:cNvSpPr/>
            <p:nvPr/>
          </p:nvSpPr>
          <p:spPr>
            <a:xfrm>
              <a:off x="1532580" y="859103"/>
              <a:ext cx="8939927" cy="974106"/>
            </a:xfrm>
            <a:prstGeom prst="roundRect">
              <a:avLst/>
            </a:prstGeom>
            <a:solidFill>
              <a:srgbClr val="D15A1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endParaRPr>
            </a:p>
          </p:txBody>
        </p:sp>
        <p:sp>
          <p:nvSpPr>
            <p:cNvPr id="14" name="文字方塊 13">
              <a:extLst>
                <a:ext uri="{FF2B5EF4-FFF2-40B4-BE49-F238E27FC236}">
                  <a16:creationId xmlns:a16="http://schemas.microsoft.com/office/drawing/2014/main" id="{78C52E50-01F3-5D4A-DEF8-1B3CCE5742D9}"/>
                </a:ext>
              </a:extLst>
            </p:cNvPr>
            <p:cNvSpPr txBox="1"/>
            <p:nvPr/>
          </p:nvSpPr>
          <p:spPr>
            <a:xfrm>
              <a:off x="1650018" y="977371"/>
              <a:ext cx="8822489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TW" alt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標楷體" panose="03000509000000000000" pitchFamily="65" charset="-120"/>
                  <a:ea typeface="標楷體" panose="03000509000000000000" pitchFamily="65" charset="-120"/>
                  <a:cs typeface="+mn-cs"/>
                </a:rPr>
                <a:t>「</a:t>
              </a:r>
              <a:r>
                <a:rPr kumimoji="0" lang="zh-TW" alt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王漢宗中楷體注音" panose="040B0700000000000000" pitchFamily="82" charset="-120"/>
                  <a:ea typeface="王漢宗中楷體注音" panose="040B0700000000000000" pitchFamily="82" charset="-120"/>
                  <a:cs typeface="+mn-cs"/>
                </a:rPr>
                <a:t>司機看</a:t>
              </a:r>
              <a:r>
                <a:rPr kumimoji="0" lang="zh-TW" alt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王漢宗中楷體破音一" panose="040B0700000000000000" pitchFamily="82" charset="-120"/>
                  <a:ea typeface="王漢宗中楷體破音一" panose="040B0700000000000000" pitchFamily="82" charset="-120"/>
                </a:rPr>
                <a:t>得</a:t>
              </a:r>
              <a:r>
                <a:rPr kumimoji="0" lang="zh-TW" alt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王漢宗中楷體注音" panose="040B0700000000000000" pitchFamily="82" charset="-120"/>
                  <a:ea typeface="王漢宗中楷體注音" panose="040B0700000000000000" pitchFamily="82" charset="-120"/>
                  <a:cs typeface="+mn-cs"/>
                </a:rPr>
                <a:t>見嗎？</a:t>
              </a:r>
              <a:r>
                <a:rPr kumimoji="0" lang="zh-TW" alt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標楷體" panose="03000509000000000000" pitchFamily="65" charset="-120"/>
                  <a:ea typeface="標楷體" panose="03000509000000000000" pitchFamily="65" charset="-120"/>
                  <a:cs typeface="+mn-cs"/>
                </a:rPr>
                <a:t>」</a:t>
              </a:r>
              <a:r>
                <a:rPr kumimoji="0" lang="zh-TW" alt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王漢宗中楷體注音" panose="040B0700000000000000" pitchFamily="82" charset="-120"/>
                  <a:ea typeface="王漢宗中楷體注音" panose="040B0700000000000000" pitchFamily="82" charset="-120"/>
                  <a:cs typeface="+mn-cs"/>
                </a:rPr>
                <a:t>活動</a:t>
              </a:r>
            </a:p>
          </p:txBody>
        </p:sp>
      </p:grpSp>
      <p:sp>
        <p:nvSpPr>
          <p:cNvPr id="19" name="文字方塊 18">
            <a:extLst>
              <a:ext uri="{FF2B5EF4-FFF2-40B4-BE49-F238E27FC236}">
                <a16:creationId xmlns:a16="http://schemas.microsoft.com/office/drawing/2014/main" id="{72E895E2-9866-4C1B-458F-3BDAEBCE1DB5}"/>
              </a:ext>
            </a:extLst>
          </p:cNvPr>
          <p:cNvSpPr txBox="1"/>
          <p:nvPr/>
        </p:nvSpPr>
        <p:spPr>
          <a:xfrm>
            <a:off x="1348740" y="1711703"/>
            <a:ext cx="964691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zh-TW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請</a:t>
            </a:r>
            <a:r>
              <a:rPr kumimoji="0" lang="en-US" altLang="zh-TW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4-5 </a:t>
            </a:r>
            <a:r>
              <a:rPr kumimoji="0" lang="zh-TW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位學生上臺</a:t>
            </a:r>
            <a:r>
              <a:rPr kumimoji="0" lang="zh-TW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kumimoji="0" lang="zh-TW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搭成</a:t>
            </a:r>
            <a:r>
              <a:rPr kumimoji="0" lang="zh-TW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一</a:t>
            </a:r>
            <a:r>
              <a:rPr kumimoji="0" lang="zh-TW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列火車</a:t>
            </a:r>
            <a:r>
              <a:rPr kumimoji="0" lang="zh-TW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9906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AutoNum type="circleNumWdWhitePlain"/>
              <a:tabLst/>
              <a:defRPr/>
            </a:pPr>
            <a:r>
              <a:rPr kumimoji="0" lang="zh-TW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車頭學生</a:t>
            </a:r>
            <a:r>
              <a:rPr kumimoji="0" lang="zh-TW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kumimoji="0" lang="zh-TW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雙手插腰</a:t>
            </a:r>
            <a:r>
              <a:rPr kumimoji="0" lang="zh-TW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2400" dirty="0">
              <a:solidFill>
                <a:srgbClr val="C55A11"/>
              </a:solidFill>
              <a:latin typeface="標楷體" panose="03000509000000000000" pitchFamily="65" charset="-120"/>
              <a:ea typeface="標楷體" panose="03000509000000000000" pitchFamily="65" charset="-120"/>
              <a:cs typeface="+mn-cs"/>
            </a:endParaRPr>
          </a:p>
          <a:p>
            <a:pPr marL="9906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AutoNum type="circleNumWdWhitePlain"/>
              <a:tabLst/>
              <a:defRPr/>
            </a:pPr>
            <a:r>
              <a:rPr kumimoji="0" lang="zh-TW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中間學生</a:t>
            </a:r>
            <a:r>
              <a:rPr kumimoji="0" lang="zh-TW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kumimoji="0" lang="zh-TW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手搭前面同學肩上</a:t>
            </a:r>
            <a:r>
              <a:rPr kumimoji="0" lang="zh-TW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2400" dirty="0">
              <a:solidFill>
                <a:srgbClr val="C55A11"/>
              </a:solidFill>
              <a:latin typeface="標楷體" panose="03000509000000000000" pitchFamily="65" charset="-120"/>
              <a:ea typeface="標楷體" panose="03000509000000000000" pitchFamily="65" charset="-120"/>
              <a:cs typeface="+mn-cs"/>
            </a:endParaRPr>
          </a:p>
          <a:p>
            <a:pPr marL="9906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AutoNum type="circleNumWdWhitePlain"/>
              <a:tabLst/>
              <a:defRPr/>
            </a:pPr>
            <a:r>
              <a:rPr kumimoji="0" lang="zh-TW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車尾學生</a:t>
            </a:r>
            <a:r>
              <a:rPr kumimoji="0" lang="zh-TW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kumimoji="0" lang="zh-TW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  <a:cs typeface="+mn-cs"/>
              </a:rPr>
              <a:t>向後轉</a:t>
            </a:r>
            <a:r>
              <a:rPr kumimoji="0" lang="zh-TW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kumimoji="0" lang="zh-TW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C55A11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59E2436E-8086-F31C-597F-97FDCA1098A4}"/>
              </a:ext>
            </a:extLst>
          </p:cNvPr>
          <p:cNvSpPr txBox="1"/>
          <p:nvPr/>
        </p:nvSpPr>
        <p:spPr>
          <a:xfrm>
            <a:off x="1328462" y="3305628"/>
            <a:ext cx="994913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lvl="0" indent="-514350">
              <a:buFont typeface="+mj-lt"/>
              <a:buAutoNum type="arabicPeriod" startAt="2"/>
            </a:pP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老師給車尾小朋友</a:t>
            </a:r>
            <a:r>
              <a:rPr lang="zh-TW" altLang="en-US" sz="2800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一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樣物品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2800" dirty="0">
              <a:solidFill>
                <a:prstClr val="black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514350" indent="-514350">
              <a:buFont typeface="+mj-lt"/>
              <a:buAutoNum type="arabicPeriod" startAt="2"/>
            </a:pP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車頭小朋友擔任司機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可轉頭向左後方</a:t>
            </a:r>
            <a:r>
              <a:rPr lang="zh-TW" altLang="en-US" sz="2800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和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右後方看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  <p:pic>
        <p:nvPicPr>
          <p:cNvPr id="5" name="圖形 4">
            <a:extLst>
              <a:ext uri="{FF2B5EF4-FFF2-40B4-BE49-F238E27FC236}">
                <a16:creationId xmlns:a16="http://schemas.microsoft.com/office/drawing/2014/main" id="{B77AC492-8F0F-3FC4-3948-ED1C3FAB4E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03589" y="4383548"/>
            <a:ext cx="3674011" cy="1931480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653A6A3B-4636-4B9C-572D-C6E24ADF772E}"/>
              </a:ext>
            </a:extLst>
          </p:cNvPr>
          <p:cNvSpPr txBox="1"/>
          <p:nvPr/>
        </p:nvSpPr>
        <p:spPr>
          <a:xfrm>
            <a:off x="1328461" y="4629809"/>
            <a:ext cx="609600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rabicPeriod" startAt="4"/>
            </a:pP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車頭的小朋友說</a:t>
            </a:r>
            <a:r>
              <a:rPr lang="zh-TW" altLang="en-US" sz="2800" dirty="0">
                <a:solidFill>
                  <a:prstClr val="black"/>
                </a:solidFill>
                <a:latin typeface="王漢宗中楷體破音二" panose="040B0700000000000000" pitchFamily="82" charset="-120"/>
                <a:ea typeface="王漢宗中楷體破音二" panose="040B0700000000000000" pitchFamily="82" charset="-120"/>
              </a:rPr>
              <a:t>一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說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車尾小朋友手裡拿的物品是</a:t>
            </a:r>
            <a:r>
              <a:rPr lang="zh-TW" altLang="en-US" sz="2800" dirty="0">
                <a:solidFill>
                  <a:prstClr val="black"/>
                </a:solidFill>
                <a:latin typeface="王漢宗中楷體破音三" panose="040B0700000000000000" pitchFamily="82" charset="-120"/>
                <a:ea typeface="王漢宗中楷體破音三" panose="040B0700000000000000" pitchFamily="82" charset="-120"/>
              </a:rPr>
              <a:t>什</a:t>
            </a:r>
            <a:r>
              <a:rPr lang="zh-TW" altLang="en-US" sz="2800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麼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517D85A3-4771-E8C0-013D-AAD05303D1E7}"/>
              </a:ext>
            </a:extLst>
          </p:cNvPr>
          <p:cNvSpPr txBox="1"/>
          <p:nvPr/>
        </p:nvSpPr>
        <p:spPr>
          <a:xfrm>
            <a:off x="9116294" y="161506"/>
            <a:ext cx="30757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發展活動│活動二：車子前後，要小心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788993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26F8D496-F9F6-31E6-D12F-EB5E8281BC12}"/>
              </a:ext>
            </a:extLst>
          </p:cNvPr>
          <p:cNvSpPr txBox="1"/>
          <p:nvPr/>
        </p:nvSpPr>
        <p:spPr>
          <a:xfrm>
            <a:off x="1223612" y="944526"/>
            <a:ext cx="1035007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l"/>
              <a:tabLst/>
              <a:defRPr/>
            </a:pP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小朋友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完成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說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破音二" panose="040B0700000000000000" pitchFamily="82" charset="-120"/>
                <a:ea typeface="王漢宗中楷體破音二" panose="040B0700000000000000" pitchFamily="82" charset="-120"/>
              </a:rPr>
              <a:t>一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說」</a:t>
            </a:r>
            <a:r>
              <a:rPr lang="zh-TW" altLang="en-US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活動後</a:t>
            </a:r>
            <a:r>
              <a:rPr lang="zh-TW" altLang="en-US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你有</a:t>
            </a:r>
            <a:r>
              <a:rPr lang="zh-TW" altLang="en-US" sz="2800" b="1" dirty="0">
                <a:solidFill>
                  <a:prstClr val="black"/>
                </a:solidFill>
                <a:latin typeface="王漢宗中楷體破音三" panose="040B0700000000000000" pitchFamily="82" charset="-120"/>
                <a:ea typeface="王漢宗中楷體破音三" panose="040B0700000000000000" pitchFamily="82" charset="-120"/>
              </a:rPr>
              <a:t>什</a:t>
            </a:r>
            <a:r>
              <a:rPr lang="zh-TW" altLang="en-US" sz="2800" b="1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麼</a:t>
            </a:r>
            <a:r>
              <a:rPr lang="zh-TW" altLang="en-US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感想或發現</a:t>
            </a:r>
            <a:r>
              <a:rPr lang="en-US" altLang="zh-TW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?</a:t>
            </a:r>
            <a:endParaRPr kumimoji="0" lang="en-US" altLang="zh-TW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60EB4DD9-FA6D-B5A1-F587-ACB755EF440C}"/>
              </a:ext>
            </a:extLst>
          </p:cNvPr>
          <p:cNvSpPr txBox="1"/>
          <p:nvPr/>
        </p:nvSpPr>
        <p:spPr>
          <a:xfrm>
            <a:off x="1223612" y="1898633"/>
            <a:ext cx="1071583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l"/>
            </a:pPr>
            <a:r>
              <a:rPr lang="zh-TW" altLang="en-US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司機坐在駕駛座上</a:t>
            </a:r>
            <a:r>
              <a:rPr lang="zh-TW" altLang="en-US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看</a:t>
            </a:r>
            <a:r>
              <a:rPr lang="zh-TW" altLang="en-US" sz="2800" b="1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得</a:t>
            </a:r>
            <a:r>
              <a:rPr lang="zh-TW" altLang="en-US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見車輛後面的物品或行人嗎</a:t>
            </a:r>
            <a:r>
              <a:rPr lang="en-US" altLang="zh-TW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?</a:t>
            </a:r>
            <a:endParaRPr lang="zh-TW" altLang="zh-TW" sz="2800" b="1" dirty="0">
              <a:solidFill>
                <a:prstClr val="black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0925337-A856-345D-BCC8-4B4EFF61A17B}"/>
              </a:ext>
            </a:extLst>
          </p:cNvPr>
          <p:cNvSpPr txBox="1"/>
          <p:nvPr/>
        </p:nvSpPr>
        <p:spPr>
          <a:xfrm>
            <a:off x="9116294" y="161506"/>
            <a:ext cx="30757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發展活動│活動二：車子前後，要小心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0325299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DF1E9"/>
          </a:fgClr>
          <a:bgClr>
            <a:schemeClr val="bg1"/>
          </a:bgClr>
        </a:pattFill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群組 7">
            <a:extLst>
              <a:ext uri="{FF2B5EF4-FFF2-40B4-BE49-F238E27FC236}">
                <a16:creationId xmlns:a16="http://schemas.microsoft.com/office/drawing/2014/main" id="{CB0BE770-48B3-86F6-9553-E6A3AB34FCCB}"/>
              </a:ext>
            </a:extLst>
          </p:cNvPr>
          <p:cNvGrpSpPr/>
          <p:nvPr/>
        </p:nvGrpSpPr>
        <p:grpSpPr>
          <a:xfrm>
            <a:off x="2291953" y="666481"/>
            <a:ext cx="7260787" cy="974106"/>
            <a:chOff x="1871617" y="859103"/>
            <a:chExt cx="3389899" cy="974106"/>
          </a:xfrm>
        </p:grpSpPr>
        <p:sp>
          <p:nvSpPr>
            <p:cNvPr id="9" name="矩形: 圓角 8">
              <a:extLst>
                <a:ext uri="{FF2B5EF4-FFF2-40B4-BE49-F238E27FC236}">
                  <a16:creationId xmlns:a16="http://schemas.microsoft.com/office/drawing/2014/main" id="{EDE35DF4-959D-4EC7-4109-62C3043CA61B}"/>
                </a:ext>
              </a:extLst>
            </p:cNvPr>
            <p:cNvSpPr/>
            <p:nvPr/>
          </p:nvSpPr>
          <p:spPr>
            <a:xfrm>
              <a:off x="1871617" y="859103"/>
              <a:ext cx="3389899" cy="974106"/>
            </a:xfrm>
            <a:prstGeom prst="roundRect">
              <a:avLst/>
            </a:prstGeom>
            <a:solidFill>
              <a:srgbClr val="D15A1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endParaRPr>
            </a:p>
          </p:txBody>
        </p:sp>
        <p:sp>
          <p:nvSpPr>
            <p:cNvPr id="11" name="文字方塊 10">
              <a:extLst>
                <a:ext uri="{FF2B5EF4-FFF2-40B4-BE49-F238E27FC236}">
                  <a16:creationId xmlns:a16="http://schemas.microsoft.com/office/drawing/2014/main" id="{5124DEF7-F059-4763-9CF1-29C2595D8641}"/>
                </a:ext>
              </a:extLst>
            </p:cNvPr>
            <p:cNvSpPr txBox="1"/>
            <p:nvPr/>
          </p:nvSpPr>
          <p:spPr>
            <a:xfrm>
              <a:off x="1871617" y="992213"/>
              <a:ext cx="3389899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TW" alt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王漢宗中楷體注音" panose="040B0700000000000000" pitchFamily="82" charset="-120"/>
                  <a:ea typeface="王漢宗中楷體注音" panose="040B0700000000000000" pitchFamily="82" charset="-120"/>
                  <a:cs typeface="+mn-cs"/>
                </a:rPr>
                <a:t>補充影片</a:t>
              </a:r>
              <a:r>
                <a:rPr kumimoji="0" lang="en-US" altLang="zh-TW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王漢宗中楷體注音" panose="040B0700000000000000" pitchFamily="82" charset="-120"/>
                  <a:ea typeface="王漢宗中楷體注音" panose="040B0700000000000000" pitchFamily="82" charset="-120"/>
                  <a:cs typeface="+mn-cs"/>
                </a:rPr>
                <a:t>-</a:t>
              </a:r>
              <a:r>
                <a:rPr kumimoji="0" lang="zh-TW" alt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王漢宗中楷體注音" panose="040B0700000000000000" pitchFamily="82" charset="-120"/>
                  <a:ea typeface="王漢宗中楷體注音" panose="040B0700000000000000" pitchFamily="82" charset="-120"/>
                  <a:cs typeface="+mn-cs"/>
                </a:rPr>
                <a:t>小心死角</a:t>
              </a:r>
            </a:p>
          </p:txBody>
        </p:sp>
      </p:grpSp>
      <p:sp>
        <p:nvSpPr>
          <p:cNvPr id="2" name="文字方塊 1">
            <a:extLst>
              <a:ext uri="{FF2B5EF4-FFF2-40B4-BE49-F238E27FC236}">
                <a16:creationId xmlns:a16="http://schemas.microsoft.com/office/drawing/2014/main" id="{F9C019A9-6A5D-9A40-BE2C-A898D610FCC4}"/>
              </a:ext>
            </a:extLst>
          </p:cNvPr>
          <p:cNvSpPr txBox="1"/>
          <p:nvPr/>
        </p:nvSpPr>
        <p:spPr>
          <a:xfrm>
            <a:off x="9116294" y="161506"/>
            <a:ext cx="30757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發展活動│活動二：車子前後，要小心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grpSp>
        <p:nvGrpSpPr>
          <p:cNvPr id="14" name="群組 13">
            <a:extLst>
              <a:ext uri="{FF2B5EF4-FFF2-40B4-BE49-F238E27FC236}">
                <a16:creationId xmlns:a16="http://schemas.microsoft.com/office/drawing/2014/main" id="{84EE4E42-3A73-4272-F354-D98D184A07E1}"/>
              </a:ext>
            </a:extLst>
          </p:cNvPr>
          <p:cNvGrpSpPr/>
          <p:nvPr/>
        </p:nvGrpSpPr>
        <p:grpSpPr>
          <a:xfrm>
            <a:off x="2291953" y="1869324"/>
            <a:ext cx="7260787" cy="4467563"/>
            <a:chOff x="485087" y="2082684"/>
            <a:chExt cx="6357673" cy="3911876"/>
          </a:xfrm>
        </p:grpSpPr>
        <p:sp>
          <p:nvSpPr>
            <p:cNvPr id="12" name="文字方塊 11">
              <a:extLst>
                <a:ext uri="{FF2B5EF4-FFF2-40B4-BE49-F238E27FC236}">
                  <a16:creationId xmlns:a16="http://schemas.microsoft.com/office/drawing/2014/main" id="{C2912459-7200-88BD-42E4-EDE59A1A1A70}"/>
                </a:ext>
              </a:extLst>
            </p:cNvPr>
            <p:cNvSpPr txBox="1"/>
            <p:nvPr/>
          </p:nvSpPr>
          <p:spPr>
            <a:xfrm>
              <a:off x="485087" y="5590318"/>
              <a:ext cx="6357673" cy="404242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25400">
              <a:noFill/>
              <a:prstDash val="solid"/>
            </a:ln>
            <a:effectLst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TW" alt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王漢宗中楷體注音" panose="040B0700000000000000" pitchFamily="82" charset="-120"/>
                  <a:ea typeface="王漢宗中楷體注音" panose="040B0700000000000000" pitchFamily="82" charset="-120"/>
                  <a:cs typeface="+mn-cs"/>
                </a:rPr>
                <a:t>點選上方</a:t>
              </a:r>
              <a:r>
                <a:rPr kumimoji="0" lang="zh-TW" alt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王漢宗中楷體破音一" panose="040B0700000000000000" pitchFamily="82" charset="-120"/>
                  <a:ea typeface="王漢宗中楷體破音一" panose="040B0700000000000000" pitchFamily="82" charset="-120"/>
                </a:rPr>
                <a:t>播</a:t>
              </a:r>
              <a:r>
                <a:rPr kumimoji="0" lang="zh-TW" alt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王漢宗中楷體注音" panose="040B0700000000000000" pitchFamily="82" charset="-120"/>
                  <a:ea typeface="王漢宗中楷體注音" panose="040B0700000000000000" pitchFamily="82" charset="-120"/>
                  <a:cs typeface="+mn-cs"/>
                </a:rPr>
                <a:t>放鈕</a:t>
              </a:r>
              <a:r>
                <a:rPr kumimoji="0" lang="zh-TW" alt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王漢宗中楷體破音一" panose="040B0700000000000000" pitchFamily="82" charset="-120"/>
                  <a:ea typeface="王漢宗中楷體破音一" panose="040B0700000000000000" pitchFamily="82" charset="-120"/>
                </a:rPr>
                <a:t>播</a:t>
              </a:r>
              <a:r>
                <a:rPr kumimoji="0" lang="zh-TW" alt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王漢宗中楷體注音" panose="040B0700000000000000" pitchFamily="82" charset="-120"/>
                  <a:ea typeface="王漢宗中楷體注音" panose="040B0700000000000000" pitchFamily="82" charset="-120"/>
                  <a:cs typeface="+mn-cs"/>
                </a:rPr>
                <a:t>放影片</a:t>
              </a:r>
            </a:p>
          </p:txBody>
        </p:sp>
        <p:pic>
          <p:nvPicPr>
            <p:cNvPr id="6" name="圖片 5">
              <a:hlinkClick r:id="rId3"/>
              <a:extLst>
                <a:ext uri="{FF2B5EF4-FFF2-40B4-BE49-F238E27FC236}">
                  <a16:creationId xmlns:a16="http://schemas.microsoft.com/office/drawing/2014/main" id="{77DA767A-2380-4E90-D3B3-7B3275A9BA5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85087" y="2082684"/>
              <a:ext cx="6357673" cy="3530832"/>
            </a:xfrm>
            <a:prstGeom prst="rect">
              <a:avLst/>
            </a:prstGeom>
          </p:spPr>
        </p:pic>
        <p:grpSp>
          <p:nvGrpSpPr>
            <p:cNvPr id="4" name="群組 3">
              <a:extLst>
                <a:ext uri="{FF2B5EF4-FFF2-40B4-BE49-F238E27FC236}">
                  <a16:creationId xmlns:a16="http://schemas.microsoft.com/office/drawing/2014/main" id="{3DB92537-AD1D-47B9-6449-6DBEFDAF7091}"/>
                </a:ext>
              </a:extLst>
            </p:cNvPr>
            <p:cNvGrpSpPr/>
            <p:nvPr/>
          </p:nvGrpSpPr>
          <p:grpSpPr>
            <a:xfrm>
              <a:off x="2926700" y="3469524"/>
              <a:ext cx="1216715" cy="819420"/>
              <a:chOff x="3243094" y="5267994"/>
              <a:chExt cx="914400" cy="615820"/>
            </a:xfrm>
          </p:grpSpPr>
          <p:sp>
            <p:nvSpPr>
              <p:cNvPr id="5" name="Google Shape;94;p1">
                <a:hlinkClick r:id="rId3"/>
                <a:extLst>
                  <a:ext uri="{FF2B5EF4-FFF2-40B4-BE49-F238E27FC236}">
                    <a16:creationId xmlns:a16="http://schemas.microsoft.com/office/drawing/2014/main" id="{A337BA06-79DA-EF98-C0DA-286103E90F69}"/>
                  </a:ext>
                </a:extLst>
              </p:cNvPr>
              <p:cNvSpPr/>
              <p:nvPr/>
            </p:nvSpPr>
            <p:spPr>
              <a:xfrm>
                <a:off x="3243094" y="5267994"/>
                <a:ext cx="914400" cy="615820"/>
              </a:xfrm>
              <a:prstGeom prst="roundRect">
                <a:avLst>
                  <a:gd name="adj" fmla="val 16667"/>
                </a:avLst>
              </a:prstGeom>
              <a:solidFill>
                <a:srgbClr val="FF000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" name="Google Shape;95;p1">
                <a:hlinkClick r:id="rId3"/>
                <a:extLst>
                  <a:ext uri="{FF2B5EF4-FFF2-40B4-BE49-F238E27FC236}">
                    <a16:creationId xmlns:a16="http://schemas.microsoft.com/office/drawing/2014/main" id="{684FAF0C-60CB-C91F-81D0-DE296CD9617D}"/>
                  </a:ext>
                </a:extLst>
              </p:cNvPr>
              <p:cNvSpPr/>
              <p:nvPr/>
            </p:nvSpPr>
            <p:spPr>
              <a:xfrm rot="5400000">
                <a:off x="3561200" y="5342638"/>
                <a:ext cx="410547" cy="466531"/>
              </a:xfrm>
              <a:prstGeom prst="triangle">
                <a:avLst>
                  <a:gd name="adj" fmla="val 50000"/>
                </a:avLst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8821786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DF1E9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群組 10">
            <a:extLst>
              <a:ext uri="{FF2B5EF4-FFF2-40B4-BE49-F238E27FC236}">
                <a16:creationId xmlns:a16="http://schemas.microsoft.com/office/drawing/2014/main" id="{650CCF55-178F-0DAA-BB78-3BEA8FA1995B}"/>
              </a:ext>
            </a:extLst>
          </p:cNvPr>
          <p:cNvGrpSpPr/>
          <p:nvPr/>
        </p:nvGrpSpPr>
        <p:grpSpPr>
          <a:xfrm>
            <a:off x="1764632" y="2534653"/>
            <a:ext cx="8646694" cy="3785936"/>
            <a:chOff x="1764632" y="2534653"/>
            <a:chExt cx="8646694" cy="3785936"/>
          </a:xfrm>
        </p:grpSpPr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06201AFA-4228-51FF-3421-744A71E798CF}"/>
                </a:ext>
              </a:extLst>
            </p:cNvPr>
            <p:cNvSpPr/>
            <p:nvPr/>
          </p:nvSpPr>
          <p:spPr>
            <a:xfrm>
              <a:off x="1764632" y="2534653"/>
              <a:ext cx="8646694" cy="3785936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endParaRPr>
            </a:p>
          </p:txBody>
        </p:sp>
        <p:sp>
          <p:nvSpPr>
            <p:cNvPr id="10" name="文字方塊 9">
              <a:extLst>
                <a:ext uri="{FF2B5EF4-FFF2-40B4-BE49-F238E27FC236}">
                  <a16:creationId xmlns:a16="http://schemas.microsoft.com/office/drawing/2014/main" id="{FA3134A0-289C-2CE5-6DFA-87EF19C5D5AF}"/>
                </a:ext>
              </a:extLst>
            </p:cNvPr>
            <p:cNvSpPr txBox="1"/>
            <p:nvPr/>
          </p:nvSpPr>
          <p:spPr>
            <a:xfrm>
              <a:off x="1933074" y="2785616"/>
              <a:ext cx="8309810" cy="138499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457200" indent="-457200">
                <a:buFont typeface="Wingdings" panose="05000000000000000000" pitchFamily="2" charset="2"/>
                <a:buChar char="u"/>
              </a:pPr>
              <a:r>
                <a:rPr lang="zh-TW" altLang="en-US" sz="2800" dirty="0"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注意車輛有沒有發動</a:t>
              </a:r>
              <a:r>
                <a:rPr lang="zh-TW" altLang="en-US" sz="28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。</a:t>
              </a:r>
              <a:endPara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endParaRPr>
            </a:p>
            <a:p>
              <a:pPr marL="457200" indent="-457200">
                <a:buFont typeface="Wingdings" panose="05000000000000000000" pitchFamily="2" charset="2"/>
                <a:buChar char="u"/>
              </a:pPr>
              <a:r>
                <a:rPr lang="zh-TW" altLang="en-US" sz="2800" dirty="0"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不要蹲在車輛的</a:t>
              </a:r>
              <a:r>
                <a:rPr lang="zh-TW" altLang="en-US" sz="28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「</a:t>
              </a:r>
              <a:r>
                <a:rPr lang="zh-TW" altLang="en-US" sz="2800" dirty="0"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前</a:t>
              </a:r>
              <a:r>
                <a:rPr lang="zh-TW" altLang="en-US" sz="28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、</a:t>
              </a:r>
              <a:r>
                <a:rPr lang="zh-TW" altLang="en-US" sz="2800" dirty="0"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後</a:t>
              </a:r>
              <a:r>
                <a:rPr lang="zh-TW" altLang="en-US" sz="28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、</a:t>
              </a:r>
              <a:r>
                <a:rPr lang="zh-TW" altLang="en-US" sz="2800" dirty="0"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左</a:t>
              </a:r>
              <a:r>
                <a:rPr lang="zh-TW" altLang="en-US" sz="28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、</a:t>
              </a:r>
              <a:r>
                <a:rPr lang="zh-TW" altLang="en-US" sz="2800" dirty="0"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右</a:t>
              </a:r>
              <a:r>
                <a:rPr lang="zh-TW" altLang="en-US" sz="28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」。</a:t>
              </a:r>
              <a:endPara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endParaRPr>
            </a:p>
            <a:p>
              <a:pPr marL="457200" indent="-457200">
                <a:buFont typeface="Wingdings" panose="05000000000000000000" pitchFamily="2" charset="2"/>
                <a:buChar char="u"/>
              </a:pPr>
              <a:r>
                <a:rPr lang="zh-TW" altLang="en-US" sz="2800" dirty="0"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不要逗留在車輛的四周</a:t>
              </a:r>
              <a:r>
                <a:rPr lang="zh-TW" altLang="en-US" sz="28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。</a:t>
              </a:r>
              <a:endParaRPr lang="zh-TW" altLang="en-US" sz="2800" dirty="0">
                <a:latin typeface="王漢宗中楷體注音" panose="040B0700000000000000" pitchFamily="82" charset="-120"/>
                <a:ea typeface="王漢宗中楷體注音" panose="040B0700000000000000" pitchFamily="82" charset="-120"/>
              </a:endParaRPr>
            </a:p>
          </p:txBody>
        </p:sp>
      </p:grpSp>
      <p:sp>
        <p:nvSpPr>
          <p:cNvPr id="2" name="文字方塊 1">
            <a:extLst>
              <a:ext uri="{FF2B5EF4-FFF2-40B4-BE49-F238E27FC236}">
                <a16:creationId xmlns:a16="http://schemas.microsoft.com/office/drawing/2014/main" id="{22E9E3E8-C1D8-102B-1406-A5F940B56879}"/>
              </a:ext>
            </a:extLst>
          </p:cNvPr>
          <p:cNvSpPr txBox="1"/>
          <p:nvPr/>
        </p:nvSpPr>
        <p:spPr>
          <a:xfrm>
            <a:off x="9116294" y="161506"/>
            <a:ext cx="30757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發展活動│活動二：車子前後，要小心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06A28FE2-6CC4-CBB0-25AE-F922343AD92B}"/>
              </a:ext>
            </a:extLst>
          </p:cNvPr>
          <p:cNvSpPr txBox="1"/>
          <p:nvPr/>
        </p:nvSpPr>
        <p:spPr>
          <a:xfrm>
            <a:off x="4580824" y="4735178"/>
            <a:ext cx="524255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TW" altLang="en-US" sz="2800" b="1" dirty="0">
                <a:solidFill>
                  <a:srgbClr val="C55A1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這些位置是司機</a:t>
            </a:r>
            <a:endParaRPr lang="en-US" altLang="zh-TW" sz="2800" b="1" dirty="0">
              <a:solidFill>
                <a:srgbClr val="C55A11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  <a:p>
            <a:r>
              <a:rPr lang="zh-TW" altLang="en-US" sz="2800" b="1" dirty="0">
                <a:solidFill>
                  <a:srgbClr val="C55A1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不</a:t>
            </a:r>
            <a:r>
              <a:rPr lang="zh-TW" altLang="en-US" sz="2800" b="1" dirty="0">
                <a:solidFill>
                  <a:srgbClr val="C55A1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容易看見的地方！</a:t>
            </a:r>
            <a:endParaRPr lang="zh-TW" altLang="en-US" sz="2800" b="1" dirty="0">
              <a:solidFill>
                <a:srgbClr val="C55A1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13" name="圖形 12">
            <a:extLst>
              <a:ext uri="{FF2B5EF4-FFF2-40B4-BE49-F238E27FC236}">
                <a16:creationId xmlns:a16="http://schemas.microsoft.com/office/drawing/2014/main" id="{282EF290-67D3-04C1-0520-B286B314D9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874443" flipH="1">
            <a:off x="2047313" y="3874383"/>
            <a:ext cx="2250831" cy="2538017"/>
          </a:xfrm>
          <a:prstGeom prst="rect">
            <a:avLst/>
          </a:prstGeom>
        </p:spPr>
      </p:pic>
      <p:sp>
        <p:nvSpPr>
          <p:cNvPr id="4" name="圓角矩形圖說文字 5">
            <a:extLst>
              <a:ext uri="{FF2B5EF4-FFF2-40B4-BE49-F238E27FC236}">
                <a16:creationId xmlns:a16="http://schemas.microsoft.com/office/drawing/2014/main" id="{3972770E-BB4B-2EEC-E9A0-94B9129B6897}"/>
              </a:ext>
            </a:extLst>
          </p:cNvPr>
          <p:cNvSpPr/>
          <p:nvPr/>
        </p:nvSpPr>
        <p:spPr>
          <a:xfrm>
            <a:off x="1150571" y="852979"/>
            <a:ext cx="9890858" cy="1681674"/>
          </a:xfrm>
          <a:prstGeom prst="wedgeRoundRectCallout">
            <a:avLst>
              <a:gd name="adj1" fmla="val 12158"/>
              <a:gd name="adj2" fmla="val 46956"/>
              <a:gd name="adj3" fmla="val 16667"/>
            </a:avLst>
          </a:prstGeom>
          <a:solidFill>
            <a:srgbClr val="FFF6EB"/>
          </a:solidFill>
          <a:ln w="635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走路時</a:t>
            </a:r>
            <a:r>
              <a:rPr kumimoji="0" lang="zh-TW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遇到停放在路邊的車輛</a:t>
            </a:r>
            <a:r>
              <a:rPr lang="zh-TW" altLang="en-US" sz="32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endParaRPr lang="en-US" altLang="zh-TW" sz="3200" b="1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3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我們要</a:t>
            </a:r>
            <a:r>
              <a:rPr lang="zh-TW" altLang="en-US" sz="32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怎</a:t>
            </a:r>
            <a:r>
              <a:rPr lang="zh-TW" altLang="en-US" sz="3200" b="1" dirty="0">
                <a:solidFill>
                  <a:schemeClr val="tx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麼</a:t>
            </a:r>
            <a:r>
              <a:rPr lang="zh-TW" altLang="en-US" sz="32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做</a:t>
            </a:r>
            <a:r>
              <a:rPr lang="zh-TW" altLang="en-US" sz="3200" b="1" dirty="0">
                <a:solidFill>
                  <a:schemeClr val="tx1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呢</a:t>
            </a:r>
            <a:r>
              <a:rPr lang="zh-TW" altLang="en-US" sz="32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？</a:t>
            </a:r>
            <a:endParaRPr kumimoji="0" lang="zh-TW" altLang="en-US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1031CBA4-7121-08D3-3E3D-96ECFFEDE28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4751" y="1594590"/>
            <a:ext cx="1179264" cy="1834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44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FF6EB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62CD18BC-8EE2-73EC-F1FD-76E01EF519FB}"/>
              </a:ext>
            </a:extLst>
          </p:cNvPr>
          <p:cNvSpPr txBox="1"/>
          <p:nvPr/>
        </p:nvSpPr>
        <p:spPr>
          <a:xfrm>
            <a:off x="8705088" y="161506"/>
            <a:ext cx="34869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lang="zh-TW" altLang="en-US" sz="12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統整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活動│活動三：我看得見您，您看得見我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5" name="圓角矩形圖說文字 5">
            <a:extLst>
              <a:ext uri="{FF2B5EF4-FFF2-40B4-BE49-F238E27FC236}">
                <a16:creationId xmlns:a16="http://schemas.microsoft.com/office/drawing/2014/main" id="{B6124C58-707A-FC65-BCC1-F45A24583167}"/>
              </a:ext>
            </a:extLst>
          </p:cNvPr>
          <p:cNvSpPr/>
          <p:nvPr/>
        </p:nvSpPr>
        <p:spPr>
          <a:xfrm>
            <a:off x="2229851" y="1016504"/>
            <a:ext cx="9127959" cy="3277865"/>
          </a:xfrm>
          <a:prstGeom prst="wedgeRoundRectCallout">
            <a:avLst>
              <a:gd name="adj1" fmla="val 12158"/>
              <a:gd name="adj2" fmla="val 46956"/>
              <a:gd name="adj3" fmla="val 16667"/>
            </a:avLst>
          </a:prstGeom>
          <a:solidFill>
            <a:srgbClr val="FFF6EB"/>
          </a:solidFill>
          <a:ln w="635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lvl="0"/>
            <a:r>
              <a:rPr lang="zh-TW" altLang="en-US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許多交通事故的發生</a:t>
            </a:r>
            <a:r>
              <a:rPr lang="zh-TW" altLang="en-US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是因為小朋友</a:t>
            </a:r>
            <a:r>
              <a:rPr lang="zh-TW" altLang="en-US" sz="2800" b="1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和</a:t>
            </a:r>
            <a:r>
              <a:rPr lang="zh-TW" altLang="en-US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司機</a:t>
            </a:r>
            <a:r>
              <a:rPr lang="zh-TW" altLang="en-US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沒有完全看清楚對方</a:t>
            </a:r>
            <a:r>
              <a:rPr lang="zh-TW" altLang="en-US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2800" b="1" dirty="0">
              <a:solidFill>
                <a:prstClr val="black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/>
            <a:endParaRPr lang="en-US" altLang="zh-TW" sz="2800" b="1" dirty="0">
              <a:solidFill>
                <a:prstClr val="black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  <a:p>
            <a:pPr lvl="0"/>
            <a:r>
              <a:rPr lang="zh-TW" altLang="en-US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     所以</a:t>
            </a:r>
            <a:r>
              <a:rPr lang="zh-TW" altLang="en-US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要避免車禍發生</a:t>
            </a:r>
            <a:r>
              <a:rPr lang="zh-TW" altLang="en-US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endParaRPr lang="en-US" altLang="zh-TW" sz="2800" b="1" dirty="0">
              <a:solidFill>
                <a:prstClr val="black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/>
            <a:r>
              <a:rPr lang="en-US" altLang="zh-TW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    </a:t>
            </a:r>
            <a:r>
              <a:rPr lang="zh-TW" altLang="en-US" sz="2800" b="1" dirty="0">
                <a:solidFill>
                  <a:srgbClr val="C55A1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司機要能清楚的看見你</a:t>
            </a:r>
            <a:r>
              <a:rPr lang="zh-TW" altLang="en-US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endParaRPr lang="en-US" altLang="zh-TW" sz="2800" b="1" dirty="0">
              <a:solidFill>
                <a:prstClr val="black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/>
            <a:r>
              <a:rPr lang="en-US" altLang="zh-TW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    </a:t>
            </a:r>
            <a:r>
              <a:rPr lang="zh-TW" altLang="en-US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還有</a:t>
            </a:r>
            <a:r>
              <a:rPr lang="zh-TW" altLang="en-US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b="1" dirty="0">
                <a:solidFill>
                  <a:srgbClr val="C55A1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你能清楚的看見車輛</a:t>
            </a:r>
            <a:r>
              <a:rPr lang="zh-TW" altLang="en-US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kumimoji="0" lang="zh-TW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9BAF02BD-20AF-A113-1401-259CC033E4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0828" y="3361290"/>
            <a:ext cx="5401524" cy="3724979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351AA1AA-3D0D-19F2-F064-B953961315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3521" y="2464399"/>
            <a:ext cx="3578759" cy="4621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74103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FF6EB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矩形 16">
            <a:extLst>
              <a:ext uri="{FF2B5EF4-FFF2-40B4-BE49-F238E27FC236}">
                <a16:creationId xmlns:a16="http://schemas.microsoft.com/office/drawing/2014/main" id="{08B58032-ACAD-2F8B-6526-F0663E3CBFBF}"/>
              </a:ext>
            </a:extLst>
          </p:cNvPr>
          <p:cNvSpPr/>
          <p:nvPr/>
        </p:nvSpPr>
        <p:spPr>
          <a:xfrm>
            <a:off x="914400" y="1366928"/>
            <a:ext cx="10515600" cy="4972912"/>
          </a:xfrm>
          <a:custGeom>
            <a:avLst/>
            <a:gdLst>
              <a:gd name="connsiteX0" fmla="*/ 0 w 10515600"/>
              <a:gd name="connsiteY0" fmla="*/ 0 h 4972912"/>
              <a:gd name="connsiteX1" fmla="*/ 689356 w 10515600"/>
              <a:gd name="connsiteY1" fmla="*/ 0 h 4972912"/>
              <a:gd name="connsiteX2" fmla="*/ 1273556 w 10515600"/>
              <a:gd name="connsiteY2" fmla="*/ 0 h 4972912"/>
              <a:gd name="connsiteX3" fmla="*/ 1857756 w 10515600"/>
              <a:gd name="connsiteY3" fmla="*/ 0 h 4972912"/>
              <a:gd name="connsiteX4" fmla="*/ 2441956 w 10515600"/>
              <a:gd name="connsiteY4" fmla="*/ 0 h 4972912"/>
              <a:gd name="connsiteX5" fmla="*/ 2710688 w 10515600"/>
              <a:gd name="connsiteY5" fmla="*/ 0 h 4972912"/>
              <a:gd name="connsiteX6" fmla="*/ 3400044 w 10515600"/>
              <a:gd name="connsiteY6" fmla="*/ 0 h 4972912"/>
              <a:gd name="connsiteX7" fmla="*/ 3668776 w 10515600"/>
              <a:gd name="connsiteY7" fmla="*/ 0 h 4972912"/>
              <a:gd name="connsiteX8" fmla="*/ 4252976 w 10515600"/>
              <a:gd name="connsiteY8" fmla="*/ 0 h 4972912"/>
              <a:gd name="connsiteX9" fmla="*/ 5047488 w 10515600"/>
              <a:gd name="connsiteY9" fmla="*/ 0 h 4972912"/>
              <a:gd name="connsiteX10" fmla="*/ 5842000 w 10515600"/>
              <a:gd name="connsiteY10" fmla="*/ 0 h 4972912"/>
              <a:gd name="connsiteX11" fmla="*/ 6531356 w 10515600"/>
              <a:gd name="connsiteY11" fmla="*/ 0 h 4972912"/>
              <a:gd name="connsiteX12" fmla="*/ 7010400 w 10515600"/>
              <a:gd name="connsiteY12" fmla="*/ 0 h 4972912"/>
              <a:gd name="connsiteX13" fmla="*/ 7279132 w 10515600"/>
              <a:gd name="connsiteY13" fmla="*/ 0 h 4972912"/>
              <a:gd name="connsiteX14" fmla="*/ 7758176 w 10515600"/>
              <a:gd name="connsiteY14" fmla="*/ 0 h 4972912"/>
              <a:gd name="connsiteX15" fmla="*/ 8447532 w 10515600"/>
              <a:gd name="connsiteY15" fmla="*/ 0 h 4972912"/>
              <a:gd name="connsiteX16" fmla="*/ 9242044 w 10515600"/>
              <a:gd name="connsiteY16" fmla="*/ 0 h 4972912"/>
              <a:gd name="connsiteX17" fmla="*/ 9510776 w 10515600"/>
              <a:gd name="connsiteY17" fmla="*/ 0 h 4972912"/>
              <a:gd name="connsiteX18" fmla="*/ 9779508 w 10515600"/>
              <a:gd name="connsiteY18" fmla="*/ 0 h 4972912"/>
              <a:gd name="connsiteX19" fmla="*/ 10515600 w 10515600"/>
              <a:gd name="connsiteY19" fmla="*/ 0 h 4972912"/>
              <a:gd name="connsiteX20" fmla="*/ 10515600 w 10515600"/>
              <a:gd name="connsiteY20" fmla="*/ 403358 h 4972912"/>
              <a:gd name="connsiteX21" fmla="*/ 10515600 w 10515600"/>
              <a:gd name="connsiteY21" fmla="*/ 1005633 h 4972912"/>
              <a:gd name="connsiteX22" fmla="*/ 10515600 w 10515600"/>
              <a:gd name="connsiteY22" fmla="*/ 1657637 h 4972912"/>
              <a:gd name="connsiteX23" fmla="*/ 10515600 w 10515600"/>
              <a:gd name="connsiteY23" fmla="*/ 2060996 h 4972912"/>
              <a:gd name="connsiteX24" fmla="*/ 10515600 w 10515600"/>
              <a:gd name="connsiteY24" fmla="*/ 2713000 h 4972912"/>
              <a:gd name="connsiteX25" fmla="*/ 10515600 w 10515600"/>
              <a:gd name="connsiteY25" fmla="*/ 3365004 h 4972912"/>
              <a:gd name="connsiteX26" fmla="*/ 10515600 w 10515600"/>
              <a:gd name="connsiteY26" fmla="*/ 3768362 h 4972912"/>
              <a:gd name="connsiteX27" fmla="*/ 10515600 w 10515600"/>
              <a:gd name="connsiteY27" fmla="*/ 4320908 h 4972912"/>
              <a:gd name="connsiteX28" fmla="*/ 10515600 w 10515600"/>
              <a:gd name="connsiteY28" fmla="*/ 4972912 h 4972912"/>
              <a:gd name="connsiteX29" fmla="*/ 10036556 w 10515600"/>
              <a:gd name="connsiteY29" fmla="*/ 4972912 h 4972912"/>
              <a:gd name="connsiteX30" fmla="*/ 9347200 w 10515600"/>
              <a:gd name="connsiteY30" fmla="*/ 4972912 h 4972912"/>
              <a:gd name="connsiteX31" fmla="*/ 8552688 w 10515600"/>
              <a:gd name="connsiteY31" fmla="*/ 4972912 h 4972912"/>
              <a:gd name="connsiteX32" fmla="*/ 8073644 w 10515600"/>
              <a:gd name="connsiteY32" fmla="*/ 4972912 h 4972912"/>
              <a:gd name="connsiteX33" fmla="*/ 7279132 w 10515600"/>
              <a:gd name="connsiteY33" fmla="*/ 4972912 h 4972912"/>
              <a:gd name="connsiteX34" fmla="*/ 6694932 w 10515600"/>
              <a:gd name="connsiteY34" fmla="*/ 4972912 h 4972912"/>
              <a:gd name="connsiteX35" fmla="*/ 5900420 w 10515600"/>
              <a:gd name="connsiteY35" fmla="*/ 4972912 h 4972912"/>
              <a:gd name="connsiteX36" fmla="*/ 5105908 w 10515600"/>
              <a:gd name="connsiteY36" fmla="*/ 4972912 h 4972912"/>
              <a:gd name="connsiteX37" fmla="*/ 4732020 w 10515600"/>
              <a:gd name="connsiteY37" fmla="*/ 4972912 h 4972912"/>
              <a:gd name="connsiteX38" fmla="*/ 4252976 w 10515600"/>
              <a:gd name="connsiteY38" fmla="*/ 4972912 h 4972912"/>
              <a:gd name="connsiteX39" fmla="*/ 3668776 w 10515600"/>
              <a:gd name="connsiteY39" fmla="*/ 4972912 h 4972912"/>
              <a:gd name="connsiteX40" fmla="*/ 3084576 w 10515600"/>
              <a:gd name="connsiteY40" fmla="*/ 4972912 h 4972912"/>
              <a:gd name="connsiteX41" fmla="*/ 2395220 w 10515600"/>
              <a:gd name="connsiteY41" fmla="*/ 4972912 h 4972912"/>
              <a:gd name="connsiteX42" fmla="*/ 2021332 w 10515600"/>
              <a:gd name="connsiteY42" fmla="*/ 4972912 h 4972912"/>
              <a:gd name="connsiteX43" fmla="*/ 1647444 w 10515600"/>
              <a:gd name="connsiteY43" fmla="*/ 4972912 h 4972912"/>
              <a:gd name="connsiteX44" fmla="*/ 852932 w 10515600"/>
              <a:gd name="connsiteY44" fmla="*/ 4972912 h 4972912"/>
              <a:gd name="connsiteX45" fmla="*/ 0 w 10515600"/>
              <a:gd name="connsiteY45" fmla="*/ 4972912 h 4972912"/>
              <a:gd name="connsiteX46" fmla="*/ 0 w 10515600"/>
              <a:gd name="connsiteY46" fmla="*/ 4420366 h 4972912"/>
              <a:gd name="connsiteX47" fmla="*/ 0 w 10515600"/>
              <a:gd name="connsiteY47" fmla="*/ 3818091 h 4972912"/>
              <a:gd name="connsiteX48" fmla="*/ 0 w 10515600"/>
              <a:gd name="connsiteY48" fmla="*/ 3365004 h 4972912"/>
              <a:gd name="connsiteX49" fmla="*/ 0 w 10515600"/>
              <a:gd name="connsiteY49" fmla="*/ 2812458 h 4972912"/>
              <a:gd name="connsiteX50" fmla="*/ 0 w 10515600"/>
              <a:gd name="connsiteY50" fmla="*/ 2259912 h 4972912"/>
              <a:gd name="connsiteX51" fmla="*/ 0 w 10515600"/>
              <a:gd name="connsiteY51" fmla="*/ 1757096 h 4972912"/>
              <a:gd name="connsiteX52" fmla="*/ 0 w 10515600"/>
              <a:gd name="connsiteY52" fmla="*/ 1254279 h 4972912"/>
              <a:gd name="connsiteX53" fmla="*/ 0 w 10515600"/>
              <a:gd name="connsiteY53" fmla="*/ 850920 h 4972912"/>
              <a:gd name="connsiteX54" fmla="*/ 0 w 10515600"/>
              <a:gd name="connsiteY54" fmla="*/ 0 h 4972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10515600" h="4972912" fill="none" extrusionOk="0">
                <a:moveTo>
                  <a:pt x="0" y="0"/>
                </a:moveTo>
                <a:cubicBezTo>
                  <a:pt x="162285" y="-56213"/>
                  <a:pt x="408596" y="46115"/>
                  <a:pt x="689356" y="0"/>
                </a:cubicBezTo>
                <a:cubicBezTo>
                  <a:pt x="970116" y="-46115"/>
                  <a:pt x="1033484" y="68194"/>
                  <a:pt x="1273556" y="0"/>
                </a:cubicBezTo>
                <a:cubicBezTo>
                  <a:pt x="1513628" y="-68194"/>
                  <a:pt x="1644567" y="65291"/>
                  <a:pt x="1857756" y="0"/>
                </a:cubicBezTo>
                <a:cubicBezTo>
                  <a:pt x="2070945" y="-65291"/>
                  <a:pt x="2306195" y="31774"/>
                  <a:pt x="2441956" y="0"/>
                </a:cubicBezTo>
                <a:cubicBezTo>
                  <a:pt x="2577717" y="-31774"/>
                  <a:pt x="2638886" y="4755"/>
                  <a:pt x="2710688" y="0"/>
                </a:cubicBezTo>
                <a:cubicBezTo>
                  <a:pt x="2782490" y="-4755"/>
                  <a:pt x="3253251" y="17716"/>
                  <a:pt x="3400044" y="0"/>
                </a:cubicBezTo>
                <a:cubicBezTo>
                  <a:pt x="3546837" y="-17716"/>
                  <a:pt x="3600210" y="9199"/>
                  <a:pt x="3668776" y="0"/>
                </a:cubicBezTo>
                <a:cubicBezTo>
                  <a:pt x="3737342" y="-9199"/>
                  <a:pt x="4018238" y="8584"/>
                  <a:pt x="4252976" y="0"/>
                </a:cubicBezTo>
                <a:cubicBezTo>
                  <a:pt x="4487714" y="-8584"/>
                  <a:pt x="4773927" y="46849"/>
                  <a:pt x="5047488" y="0"/>
                </a:cubicBezTo>
                <a:cubicBezTo>
                  <a:pt x="5321049" y="-46849"/>
                  <a:pt x="5450492" y="45312"/>
                  <a:pt x="5842000" y="0"/>
                </a:cubicBezTo>
                <a:cubicBezTo>
                  <a:pt x="6233508" y="-45312"/>
                  <a:pt x="6263492" y="75633"/>
                  <a:pt x="6531356" y="0"/>
                </a:cubicBezTo>
                <a:cubicBezTo>
                  <a:pt x="6799220" y="-75633"/>
                  <a:pt x="6783824" y="26891"/>
                  <a:pt x="7010400" y="0"/>
                </a:cubicBezTo>
                <a:cubicBezTo>
                  <a:pt x="7236976" y="-26891"/>
                  <a:pt x="7205060" y="9898"/>
                  <a:pt x="7279132" y="0"/>
                </a:cubicBezTo>
                <a:cubicBezTo>
                  <a:pt x="7353204" y="-9898"/>
                  <a:pt x="7538303" y="52649"/>
                  <a:pt x="7758176" y="0"/>
                </a:cubicBezTo>
                <a:cubicBezTo>
                  <a:pt x="7978049" y="-52649"/>
                  <a:pt x="8260450" y="5064"/>
                  <a:pt x="8447532" y="0"/>
                </a:cubicBezTo>
                <a:cubicBezTo>
                  <a:pt x="8634614" y="-5064"/>
                  <a:pt x="8857462" y="56274"/>
                  <a:pt x="9242044" y="0"/>
                </a:cubicBezTo>
                <a:cubicBezTo>
                  <a:pt x="9626626" y="-56274"/>
                  <a:pt x="9417884" y="29198"/>
                  <a:pt x="9510776" y="0"/>
                </a:cubicBezTo>
                <a:cubicBezTo>
                  <a:pt x="9603668" y="-29198"/>
                  <a:pt x="9650973" y="27565"/>
                  <a:pt x="9779508" y="0"/>
                </a:cubicBezTo>
                <a:cubicBezTo>
                  <a:pt x="9908043" y="-27565"/>
                  <a:pt x="10347970" y="55234"/>
                  <a:pt x="10515600" y="0"/>
                </a:cubicBezTo>
                <a:cubicBezTo>
                  <a:pt x="10561347" y="128104"/>
                  <a:pt x="10478610" y="258296"/>
                  <a:pt x="10515600" y="403358"/>
                </a:cubicBezTo>
                <a:cubicBezTo>
                  <a:pt x="10552590" y="548420"/>
                  <a:pt x="10487211" y="788827"/>
                  <a:pt x="10515600" y="1005633"/>
                </a:cubicBezTo>
                <a:cubicBezTo>
                  <a:pt x="10543989" y="1222439"/>
                  <a:pt x="10455871" y="1343237"/>
                  <a:pt x="10515600" y="1657637"/>
                </a:cubicBezTo>
                <a:cubicBezTo>
                  <a:pt x="10575329" y="1972037"/>
                  <a:pt x="10497828" y="1880369"/>
                  <a:pt x="10515600" y="2060996"/>
                </a:cubicBezTo>
                <a:cubicBezTo>
                  <a:pt x="10533372" y="2241623"/>
                  <a:pt x="10503532" y="2417741"/>
                  <a:pt x="10515600" y="2713000"/>
                </a:cubicBezTo>
                <a:cubicBezTo>
                  <a:pt x="10527668" y="3008259"/>
                  <a:pt x="10513188" y="3132800"/>
                  <a:pt x="10515600" y="3365004"/>
                </a:cubicBezTo>
                <a:cubicBezTo>
                  <a:pt x="10518012" y="3597208"/>
                  <a:pt x="10509257" y="3681345"/>
                  <a:pt x="10515600" y="3768362"/>
                </a:cubicBezTo>
                <a:cubicBezTo>
                  <a:pt x="10521943" y="3855379"/>
                  <a:pt x="10465064" y="4209416"/>
                  <a:pt x="10515600" y="4320908"/>
                </a:cubicBezTo>
                <a:cubicBezTo>
                  <a:pt x="10566136" y="4432400"/>
                  <a:pt x="10503056" y="4662720"/>
                  <a:pt x="10515600" y="4972912"/>
                </a:cubicBezTo>
                <a:cubicBezTo>
                  <a:pt x="10284951" y="5006522"/>
                  <a:pt x="10216635" y="4918767"/>
                  <a:pt x="10036556" y="4972912"/>
                </a:cubicBezTo>
                <a:cubicBezTo>
                  <a:pt x="9856477" y="5027057"/>
                  <a:pt x="9627552" y="4898414"/>
                  <a:pt x="9347200" y="4972912"/>
                </a:cubicBezTo>
                <a:cubicBezTo>
                  <a:pt x="9066848" y="5047410"/>
                  <a:pt x="8845499" y="4942890"/>
                  <a:pt x="8552688" y="4972912"/>
                </a:cubicBezTo>
                <a:cubicBezTo>
                  <a:pt x="8259877" y="5002934"/>
                  <a:pt x="8275216" y="4961687"/>
                  <a:pt x="8073644" y="4972912"/>
                </a:cubicBezTo>
                <a:cubicBezTo>
                  <a:pt x="7872072" y="4984137"/>
                  <a:pt x="7455988" y="4914696"/>
                  <a:pt x="7279132" y="4972912"/>
                </a:cubicBezTo>
                <a:cubicBezTo>
                  <a:pt x="7102276" y="5031128"/>
                  <a:pt x="6829952" y="4949934"/>
                  <a:pt x="6694932" y="4972912"/>
                </a:cubicBezTo>
                <a:cubicBezTo>
                  <a:pt x="6559912" y="4995890"/>
                  <a:pt x="6204900" y="4940110"/>
                  <a:pt x="5900420" y="4972912"/>
                </a:cubicBezTo>
                <a:cubicBezTo>
                  <a:pt x="5595940" y="5005714"/>
                  <a:pt x="5341033" y="4953190"/>
                  <a:pt x="5105908" y="4972912"/>
                </a:cubicBezTo>
                <a:cubicBezTo>
                  <a:pt x="4870783" y="4992634"/>
                  <a:pt x="4884770" y="4960519"/>
                  <a:pt x="4732020" y="4972912"/>
                </a:cubicBezTo>
                <a:cubicBezTo>
                  <a:pt x="4579270" y="4985305"/>
                  <a:pt x="4373388" y="4965175"/>
                  <a:pt x="4252976" y="4972912"/>
                </a:cubicBezTo>
                <a:cubicBezTo>
                  <a:pt x="4132564" y="4980649"/>
                  <a:pt x="3877312" y="4971654"/>
                  <a:pt x="3668776" y="4972912"/>
                </a:cubicBezTo>
                <a:cubicBezTo>
                  <a:pt x="3460240" y="4974170"/>
                  <a:pt x="3314650" y="4965329"/>
                  <a:pt x="3084576" y="4972912"/>
                </a:cubicBezTo>
                <a:cubicBezTo>
                  <a:pt x="2854502" y="4980495"/>
                  <a:pt x="2550477" y="4939092"/>
                  <a:pt x="2395220" y="4972912"/>
                </a:cubicBezTo>
                <a:cubicBezTo>
                  <a:pt x="2239963" y="5006732"/>
                  <a:pt x="2117612" y="4931410"/>
                  <a:pt x="2021332" y="4972912"/>
                </a:cubicBezTo>
                <a:cubicBezTo>
                  <a:pt x="1925052" y="5014414"/>
                  <a:pt x="1785704" y="4940872"/>
                  <a:pt x="1647444" y="4972912"/>
                </a:cubicBezTo>
                <a:cubicBezTo>
                  <a:pt x="1509184" y="5004952"/>
                  <a:pt x="1173463" y="4883888"/>
                  <a:pt x="852932" y="4972912"/>
                </a:cubicBezTo>
                <a:cubicBezTo>
                  <a:pt x="532401" y="5061936"/>
                  <a:pt x="230988" y="4907761"/>
                  <a:pt x="0" y="4972912"/>
                </a:cubicBezTo>
                <a:cubicBezTo>
                  <a:pt x="-52005" y="4719122"/>
                  <a:pt x="57677" y="4594239"/>
                  <a:pt x="0" y="4420366"/>
                </a:cubicBezTo>
                <a:cubicBezTo>
                  <a:pt x="-57677" y="4246493"/>
                  <a:pt x="20003" y="4043371"/>
                  <a:pt x="0" y="3818091"/>
                </a:cubicBezTo>
                <a:cubicBezTo>
                  <a:pt x="-20003" y="3592812"/>
                  <a:pt x="7168" y="3464101"/>
                  <a:pt x="0" y="3365004"/>
                </a:cubicBezTo>
                <a:cubicBezTo>
                  <a:pt x="-7168" y="3265907"/>
                  <a:pt x="21679" y="3084713"/>
                  <a:pt x="0" y="2812458"/>
                </a:cubicBezTo>
                <a:cubicBezTo>
                  <a:pt x="-21679" y="2540203"/>
                  <a:pt x="46215" y="2437167"/>
                  <a:pt x="0" y="2259912"/>
                </a:cubicBezTo>
                <a:cubicBezTo>
                  <a:pt x="-46215" y="2082657"/>
                  <a:pt x="26805" y="1975315"/>
                  <a:pt x="0" y="1757096"/>
                </a:cubicBezTo>
                <a:cubicBezTo>
                  <a:pt x="-26805" y="1538877"/>
                  <a:pt x="58599" y="1392166"/>
                  <a:pt x="0" y="1254279"/>
                </a:cubicBezTo>
                <a:cubicBezTo>
                  <a:pt x="-58599" y="1116392"/>
                  <a:pt x="2717" y="999179"/>
                  <a:pt x="0" y="850920"/>
                </a:cubicBezTo>
                <a:cubicBezTo>
                  <a:pt x="-2717" y="702661"/>
                  <a:pt x="24495" y="302215"/>
                  <a:pt x="0" y="0"/>
                </a:cubicBezTo>
                <a:close/>
              </a:path>
              <a:path w="10515600" h="4972912" stroke="0" extrusionOk="0">
                <a:moveTo>
                  <a:pt x="0" y="0"/>
                </a:moveTo>
                <a:cubicBezTo>
                  <a:pt x="117769" y="-54612"/>
                  <a:pt x="363642" y="16397"/>
                  <a:pt x="479044" y="0"/>
                </a:cubicBezTo>
                <a:cubicBezTo>
                  <a:pt x="594446" y="-16397"/>
                  <a:pt x="677892" y="18700"/>
                  <a:pt x="747776" y="0"/>
                </a:cubicBezTo>
                <a:cubicBezTo>
                  <a:pt x="817660" y="-18700"/>
                  <a:pt x="1147191" y="42425"/>
                  <a:pt x="1542288" y="0"/>
                </a:cubicBezTo>
                <a:cubicBezTo>
                  <a:pt x="1937385" y="-42425"/>
                  <a:pt x="1903667" y="55036"/>
                  <a:pt x="2021332" y="0"/>
                </a:cubicBezTo>
                <a:cubicBezTo>
                  <a:pt x="2138997" y="-55036"/>
                  <a:pt x="2261555" y="30614"/>
                  <a:pt x="2500376" y="0"/>
                </a:cubicBezTo>
                <a:cubicBezTo>
                  <a:pt x="2739197" y="-30614"/>
                  <a:pt x="2992326" y="934"/>
                  <a:pt x="3294888" y="0"/>
                </a:cubicBezTo>
                <a:cubicBezTo>
                  <a:pt x="3597450" y="-934"/>
                  <a:pt x="3536470" y="20588"/>
                  <a:pt x="3668776" y="0"/>
                </a:cubicBezTo>
                <a:cubicBezTo>
                  <a:pt x="3801082" y="-20588"/>
                  <a:pt x="4167052" y="95069"/>
                  <a:pt x="4463288" y="0"/>
                </a:cubicBezTo>
                <a:cubicBezTo>
                  <a:pt x="4759524" y="-95069"/>
                  <a:pt x="4927052" y="44879"/>
                  <a:pt x="5257800" y="0"/>
                </a:cubicBezTo>
                <a:cubicBezTo>
                  <a:pt x="5588548" y="-44879"/>
                  <a:pt x="5635378" y="45685"/>
                  <a:pt x="5842000" y="0"/>
                </a:cubicBezTo>
                <a:cubicBezTo>
                  <a:pt x="6048622" y="-45685"/>
                  <a:pt x="6336244" y="84925"/>
                  <a:pt x="6636512" y="0"/>
                </a:cubicBezTo>
                <a:cubicBezTo>
                  <a:pt x="6936780" y="-84925"/>
                  <a:pt x="6983770" y="37784"/>
                  <a:pt x="7115556" y="0"/>
                </a:cubicBezTo>
                <a:cubicBezTo>
                  <a:pt x="7247342" y="-37784"/>
                  <a:pt x="7473141" y="52757"/>
                  <a:pt x="7594600" y="0"/>
                </a:cubicBezTo>
                <a:cubicBezTo>
                  <a:pt x="7716059" y="-52757"/>
                  <a:pt x="8131150" y="920"/>
                  <a:pt x="8283956" y="0"/>
                </a:cubicBezTo>
                <a:cubicBezTo>
                  <a:pt x="8436762" y="-920"/>
                  <a:pt x="8664826" y="24800"/>
                  <a:pt x="8763000" y="0"/>
                </a:cubicBezTo>
                <a:cubicBezTo>
                  <a:pt x="8861174" y="-24800"/>
                  <a:pt x="9272964" y="43339"/>
                  <a:pt x="9557512" y="0"/>
                </a:cubicBezTo>
                <a:cubicBezTo>
                  <a:pt x="9842060" y="-43339"/>
                  <a:pt x="10044680" y="73864"/>
                  <a:pt x="10515600" y="0"/>
                </a:cubicBezTo>
                <a:cubicBezTo>
                  <a:pt x="10533572" y="138441"/>
                  <a:pt x="10501604" y="417183"/>
                  <a:pt x="10515600" y="552546"/>
                </a:cubicBezTo>
                <a:cubicBezTo>
                  <a:pt x="10529596" y="687909"/>
                  <a:pt x="10497690" y="879547"/>
                  <a:pt x="10515600" y="1154821"/>
                </a:cubicBezTo>
                <a:cubicBezTo>
                  <a:pt x="10533510" y="1430096"/>
                  <a:pt x="10474130" y="1410827"/>
                  <a:pt x="10515600" y="1558179"/>
                </a:cubicBezTo>
                <a:cubicBezTo>
                  <a:pt x="10557070" y="1705531"/>
                  <a:pt x="10503321" y="1873277"/>
                  <a:pt x="10515600" y="2011267"/>
                </a:cubicBezTo>
                <a:cubicBezTo>
                  <a:pt x="10527879" y="2149257"/>
                  <a:pt x="10504482" y="2359440"/>
                  <a:pt x="10515600" y="2613542"/>
                </a:cubicBezTo>
                <a:cubicBezTo>
                  <a:pt x="10526718" y="2867644"/>
                  <a:pt x="10458274" y="2918959"/>
                  <a:pt x="10515600" y="3116358"/>
                </a:cubicBezTo>
                <a:cubicBezTo>
                  <a:pt x="10572926" y="3313757"/>
                  <a:pt x="10507143" y="3475169"/>
                  <a:pt x="10515600" y="3569446"/>
                </a:cubicBezTo>
                <a:cubicBezTo>
                  <a:pt x="10524057" y="3663723"/>
                  <a:pt x="10464804" y="3997448"/>
                  <a:pt x="10515600" y="4171721"/>
                </a:cubicBezTo>
                <a:cubicBezTo>
                  <a:pt x="10566396" y="4345995"/>
                  <a:pt x="10473416" y="4648145"/>
                  <a:pt x="10515600" y="4972912"/>
                </a:cubicBezTo>
                <a:cubicBezTo>
                  <a:pt x="10361403" y="5011825"/>
                  <a:pt x="10156654" y="4952784"/>
                  <a:pt x="9931400" y="4972912"/>
                </a:cubicBezTo>
                <a:cubicBezTo>
                  <a:pt x="9706146" y="4993040"/>
                  <a:pt x="9706357" y="4950806"/>
                  <a:pt x="9557512" y="4972912"/>
                </a:cubicBezTo>
                <a:cubicBezTo>
                  <a:pt x="9408667" y="4995018"/>
                  <a:pt x="9184722" y="4914271"/>
                  <a:pt x="8868156" y="4972912"/>
                </a:cubicBezTo>
                <a:cubicBezTo>
                  <a:pt x="8551590" y="5031553"/>
                  <a:pt x="8662744" y="4938954"/>
                  <a:pt x="8494268" y="4972912"/>
                </a:cubicBezTo>
                <a:cubicBezTo>
                  <a:pt x="8325792" y="5006870"/>
                  <a:pt x="8066396" y="4898277"/>
                  <a:pt x="7804912" y="4972912"/>
                </a:cubicBezTo>
                <a:cubicBezTo>
                  <a:pt x="7543428" y="5047547"/>
                  <a:pt x="7668194" y="4946377"/>
                  <a:pt x="7536180" y="4972912"/>
                </a:cubicBezTo>
                <a:cubicBezTo>
                  <a:pt x="7404166" y="4999447"/>
                  <a:pt x="7118252" y="4939617"/>
                  <a:pt x="6846824" y="4972912"/>
                </a:cubicBezTo>
                <a:cubicBezTo>
                  <a:pt x="6575396" y="5006207"/>
                  <a:pt x="6655988" y="4942143"/>
                  <a:pt x="6472936" y="4972912"/>
                </a:cubicBezTo>
                <a:cubicBezTo>
                  <a:pt x="6289884" y="5003681"/>
                  <a:pt x="6287322" y="4949893"/>
                  <a:pt x="6204204" y="4972912"/>
                </a:cubicBezTo>
                <a:cubicBezTo>
                  <a:pt x="6121086" y="4995931"/>
                  <a:pt x="6012414" y="4936600"/>
                  <a:pt x="5830316" y="4972912"/>
                </a:cubicBezTo>
                <a:cubicBezTo>
                  <a:pt x="5648218" y="5009224"/>
                  <a:pt x="5388333" y="4907798"/>
                  <a:pt x="5140960" y="4972912"/>
                </a:cubicBezTo>
                <a:cubicBezTo>
                  <a:pt x="4893587" y="5038026"/>
                  <a:pt x="4862913" y="4933421"/>
                  <a:pt x="4767072" y="4972912"/>
                </a:cubicBezTo>
                <a:cubicBezTo>
                  <a:pt x="4671231" y="5012403"/>
                  <a:pt x="4569587" y="4970323"/>
                  <a:pt x="4498340" y="4972912"/>
                </a:cubicBezTo>
                <a:cubicBezTo>
                  <a:pt x="4427093" y="4975501"/>
                  <a:pt x="4200344" y="4960447"/>
                  <a:pt x="4124452" y="4972912"/>
                </a:cubicBezTo>
                <a:cubicBezTo>
                  <a:pt x="4048560" y="4985377"/>
                  <a:pt x="3815248" y="4921786"/>
                  <a:pt x="3645408" y="4972912"/>
                </a:cubicBezTo>
                <a:cubicBezTo>
                  <a:pt x="3475568" y="5024038"/>
                  <a:pt x="3200660" y="4906960"/>
                  <a:pt x="3061208" y="4972912"/>
                </a:cubicBezTo>
                <a:cubicBezTo>
                  <a:pt x="2921756" y="5038864"/>
                  <a:pt x="2780058" y="4952280"/>
                  <a:pt x="2687320" y="4972912"/>
                </a:cubicBezTo>
                <a:cubicBezTo>
                  <a:pt x="2594582" y="4993544"/>
                  <a:pt x="2138316" y="4916182"/>
                  <a:pt x="1892808" y="4972912"/>
                </a:cubicBezTo>
                <a:cubicBezTo>
                  <a:pt x="1647300" y="5029642"/>
                  <a:pt x="1456562" y="4935631"/>
                  <a:pt x="1308608" y="4972912"/>
                </a:cubicBezTo>
                <a:cubicBezTo>
                  <a:pt x="1160654" y="5010193"/>
                  <a:pt x="675856" y="4906693"/>
                  <a:pt x="514096" y="4972912"/>
                </a:cubicBezTo>
                <a:cubicBezTo>
                  <a:pt x="352336" y="5039131"/>
                  <a:pt x="130626" y="4971967"/>
                  <a:pt x="0" y="4972912"/>
                </a:cubicBezTo>
                <a:cubicBezTo>
                  <a:pt x="-6023" y="4739342"/>
                  <a:pt x="23290" y="4719828"/>
                  <a:pt x="0" y="4470095"/>
                </a:cubicBezTo>
                <a:cubicBezTo>
                  <a:pt x="-23290" y="4220362"/>
                  <a:pt x="6182" y="4095932"/>
                  <a:pt x="0" y="3967279"/>
                </a:cubicBezTo>
                <a:cubicBezTo>
                  <a:pt x="-6182" y="3838626"/>
                  <a:pt x="20253" y="3548817"/>
                  <a:pt x="0" y="3365004"/>
                </a:cubicBezTo>
                <a:cubicBezTo>
                  <a:pt x="-20253" y="3181191"/>
                  <a:pt x="52710" y="2965149"/>
                  <a:pt x="0" y="2812458"/>
                </a:cubicBezTo>
                <a:cubicBezTo>
                  <a:pt x="-52710" y="2659767"/>
                  <a:pt x="4432" y="2291360"/>
                  <a:pt x="0" y="2160454"/>
                </a:cubicBezTo>
                <a:cubicBezTo>
                  <a:pt x="-4432" y="2029548"/>
                  <a:pt x="48588" y="1683902"/>
                  <a:pt x="0" y="1508450"/>
                </a:cubicBezTo>
                <a:cubicBezTo>
                  <a:pt x="-48588" y="1332998"/>
                  <a:pt x="63668" y="1170319"/>
                  <a:pt x="0" y="906175"/>
                </a:cubicBezTo>
                <a:cubicBezTo>
                  <a:pt x="-63668" y="642031"/>
                  <a:pt x="99123" y="382605"/>
                  <a:pt x="0" y="0"/>
                </a:cubicBezTo>
                <a:close/>
              </a:path>
            </a:pathLst>
          </a:custGeom>
          <a:solidFill>
            <a:schemeClr val="bg1"/>
          </a:solidFill>
          <a:ln w="25400">
            <a:solidFill>
              <a:srgbClr val="EB6513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  <p:grpSp>
        <p:nvGrpSpPr>
          <p:cNvPr id="16" name="群組 15">
            <a:extLst>
              <a:ext uri="{FF2B5EF4-FFF2-40B4-BE49-F238E27FC236}">
                <a16:creationId xmlns:a16="http://schemas.microsoft.com/office/drawing/2014/main" id="{3582DF99-B212-19E4-9056-A307266FB505}"/>
              </a:ext>
            </a:extLst>
          </p:cNvPr>
          <p:cNvGrpSpPr/>
          <p:nvPr/>
        </p:nvGrpSpPr>
        <p:grpSpPr>
          <a:xfrm>
            <a:off x="1394973" y="733533"/>
            <a:ext cx="9591125" cy="974106"/>
            <a:chOff x="1532580" y="859103"/>
            <a:chExt cx="8939927" cy="974106"/>
          </a:xfrm>
        </p:grpSpPr>
        <p:sp>
          <p:nvSpPr>
            <p:cNvPr id="15" name="矩形: 圓角 14">
              <a:extLst>
                <a:ext uri="{FF2B5EF4-FFF2-40B4-BE49-F238E27FC236}">
                  <a16:creationId xmlns:a16="http://schemas.microsoft.com/office/drawing/2014/main" id="{B69B2AD1-0B5F-FED3-9372-7DBFD6F3B3BE}"/>
                </a:ext>
              </a:extLst>
            </p:cNvPr>
            <p:cNvSpPr/>
            <p:nvPr/>
          </p:nvSpPr>
          <p:spPr>
            <a:xfrm>
              <a:off x="1532580" y="859103"/>
              <a:ext cx="8939927" cy="974106"/>
            </a:xfrm>
            <a:prstGeom prst="roundRect">
              <a:avLst/>
            </a:prstGeom>
            <a:solidFill>
              <a:srgbClr val="D15A1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endParaRPr>
            </a:p>
          </p:txBody>
        </p:sp>
        <p:sp>
          <p:nvSpPr>
            <p:cNvPr id="14" name="文字方塊 13">
              <a:extLst>
                <a:ext uri="{FF2B5EF4-FFF2-40B4-BE49-F238E27FC236}">
                  <a16:creationId xmlns:a16="http://schemas.microsoft.com/office/drawing/2014/main" id="{78C52E50-01F3-5D4A-DEF8-1B3CCE5742D9}"/>
                </a:ext>
              </a:extLst>
            </p:cNvPr>
            <p:cNvSpPr txBox="1"/>
            <p:nvPr/>
          </p:nvSpPr>
          <p:spPr>
            <a:xfrm>
              <a:off x="1650018" y="977371"/>
              <a:ext cx="8822489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TW" alt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標楷體" panose="03000509000000000000" pitchFamily="65" charset="-120"/>
                  <a:ea typeface="標楷體" panose="03000509000000000000" pitchFamily="65" charset="-120"/>
                  <a:cs typeface="+mn-cs"/>
                </a:rPr>
                <a:t>「</a:t>
              </a:r>
              <a:r>
                <a:rPr kumimoji="0" lang="zh-TW" alt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王漢宗中楷體注音" panose="040B0700000000000000" pitchFamily="82" charset="-120"/>
                  <a:ea typeface="王漢宗中楷體注音" panose="040B0700000000000000" pitchFamily="82" charset="-120"/>
                  <a:cs typeface="+mn-cs"/>
                </a:rPr>
                <a:t>讓自己被看見</a:t>
              </a:r>
              <a:r>
                <a:rPr kumimoji="0" lang="zh-TW" alt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標楷體" panose="03000509000000000000" pitchFamily="65" charset="-120"/>
                  <a:ea typeface="標楷體" panose="03000509000000000000" pitchFamily="65" charset="-120"/>
                  <a:cs typeface="+mn-cs"/>
                </a:rPr>
                <a:t>」</a:t>
              </a:r>
              <a:r>
                <a:rPr lang="zh-TW" altLang="en-US" sz="3600" b="1" dirty="0">
                  <a:solidFill>
                    <a:prstClr val="white"/>
                  </a:solidFill>
                  <a:latin typeface="王漢宗中楷體注音" panose="040B0700000000000000" pitchFamily="82" charset="-120"/>
                  <a:ea typeface="王漢宗中楷體注音" panose="040B0700000000000000" pitchFamily="82" charset="-120"/>
                </a:rPr>
                <a:t>危險預測</a:t>
              </a:r>
              <a:r>
                <a:rPr kumimoji="0" lang="zh-TW" alt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王漢宗中楷體注音" panose="040B0700000000000000" pitchFamily="82" charset="-120"/>
                  <a:ea typeface="王漢宗中楷體注音" panose="040B0700000000000000" pitchFamily="82" charset="-120"/>
                  <a:cs typeface="+mn-cs"/>
                </a:rPr>
                <a:t>遊戲</a:t>
              </a:r>
            </a:p>
          </p:txBody>
        </p:sp>
      </p:grpSp>
      <p:sp>
        <p:nvSpPr>
          <p:cNvPr id="19" name="文字方塊 18">
            <a:extLst>
              <a:ext uri="{FF2B5EF4-FFF2-40B4-BE49-F238E27FC236}">
                <a16:creationId xmlns:a16="http://schemas.microsoft.com/office/drawing/2014/main" id="{72E895E2-9866-4C1B-458F-3BDAEBCE1DB5}"/>
              </a:ext>
            </a:extLst>
          </p:cNvPr>
          <p:cNvSpPr txBox="1"/>
          <p:nvPr/>
        </p:nvSpPr>
        <p:spPr>
          <a:xfrm>
            <a:off x="1348740" y="1767257"/>
            <a:ext cx="96469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zh-TW" altLang="en-US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小朋友注意看影片</a:t>
            </a:r>
            <a:r>
              <a:rPr lang="zh-TW" altLang="en-US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endParaRPr lang="en-US" altLang="zh-TW" sz="2800" b="1" dirty="0">
              <a:solidFill>
                <a:prstClr val="black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 algn="ctr"/>
            <a:r>
              <a:rPr lang="zh-TW" altLang="en-US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想</a:t>
            </a:r>
            <a:r>
              <a:rPr lang="zh-TW" altLang="en-US" sz="2800" b="1" dirty="0">
                <a:solidFill>
                  <a:prstClr val="black"/>
                </a:solidFill>
                <a:latin typeface="王漢宗中楷體破音二" panose="040B0700000000000000" pitchFamily="82" charset="-120"/>
                <a:ea typeface="王漢宗中楷體破音二" panose="040B0700000000000000" pitchFamily="82" charset="-120"/>
              </a:rPr>
              <a:t>一</a:t>
            </a:r>
            <a:r>
              <a:rPr lang="zh-TW" altLang="en-US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想</a:t>
            </a:r>
            <a:r>
              <a:rPr lang="zh-TW" altLang="en-US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畫面中有</a:t>
            </a:r>
            <a:r>
              <a:rPr lang="zh-TW" altLang="en-US" sz="2800" b="1" dirty="0">
                <a:solidFill>
                  <a:prstClr val="black"/>
                </a:solidFill>
                <a:latin typeface="王漢宗中楷體破音三" panose="040B0700000000000000" pitchFamily="82" charset="-120"/>
                <a:ea typeface="王漢宗中楷體破音三" panose="040B0700000000000000" pitchFamily="82" charset="-120"/>
              </a:rPr>
              <a:t>什</a:t>
            </a:r>
            <a:r>
              <a:rPr lang="zh-TW" altLang="en-US" sz="2800" b="1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麼</a:t>
            </a:r>
            <a:r>
              <a:rPr lang="zh-TW" altLang="en-US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危險</a:t>
            </a:r>
            <a:r>
              <a:rPr lang="zh-TW" altLang="en-US" sz="2800" b="1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呢</a:t>
            </a:r>
            <a:r>
              <a:rPr lang="zh-TW" altLang="en-US" sz="2800" b="1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？</a:t>
            </a:r>
            <a:endParaRPr kumimoji="0" lang="zh-TW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  <a:cs typeface="+mn-cs"/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9CCC9B21-4855-FC6C-082A-0756E3D90DD3}"/>
              </a:ext>
            </a:extLst>
          </p:cNvPr>
          <p:cNvSpPr txBox="1"/>
          <p:nvPr/>
        </p:nvSpPr>
        <p:spPr>
          <a:xfrm>
            <a:off x="8705088" y="161506"/>
            <a:ext cx="34869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lang="zh-TW" altLang="en-US" sz="1200" dirty="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統整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活動│活動三：我看得見您，您看得見我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pic>
        <p:nvPicPr>
          <p:cNvPr id="4" name="圖片 3">
            <a:hlinkClick r:id="rId3"/>
            <a:extLst>
              <a:ext uri="{FF2B5EF4-FFF2-40B4-BE49-F238E27FC236}">
                <a16:creationId xmlns:a16="http://schemas.microsoft.com/office/drawing/2014/main" id="{C5AC5519-2713-54E0-3FD7-21E5ECFE36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0335" y="2850936"/>
            <a:ext cx="6211330" cy="3387142"/>
          </a:xfrm>
          <a:prstGeom prst="rect">
            <a:avLst/>
          </a:prstGeom>
        </p:spPr>
      </p:pic>
      <p:sp>
        <p:nvSpPr>
          <p:cNvPr id="2" name="Google Shape;94;p1">
            <a:hlinkClick r:id="rId3"/>
            <a:extLst>
              <a:ext uri="{FF2B5EF4-FFF2-40B4-BE49-F238E27FC236}">
                <a16:creationId xmlns:a16="http://schemas.microsoft.com/office/drawing/2014/main" id="{00BE964C-7909-E666-BC25-6AAE94C5F6D1}"/>
              </a:ext>
            </a:extLst>
          </p:cNvPr>
          <p:cNvSpPr/>
          <p:nvPr/>
        </p:nvSpPr>
        <p:spPr>
          <a:xfrm>
            <a:off x="5577840" y="5070120"/>
            <a:ext cx="940526" cy="635508"/>
          </a:xfrm>
          <a:prstGeom prst="roundRect">
            <a:avLst>
              <a:gd name="adj" fmla="val 16667"/>
            </a:avLst>
          </a:prstGeom>
          <a:solidFill>
            <a:srgbClr val="FF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" name="Google Shape;95;p1">
            <a:hlinkClick r:id="rId3"/>
            <a:extLst>
              <a:ext uri="{FF2B5EF4-FFF2-40B4-BE49-F238E27FC236}">
                <a16:creationId xmlns:a16="http://schemas.microsoft.com/office/drawing/2014/main" id="{2FB26D08-44FB-20AB-0034-310A88F5C1BC}"/>
              </a:ext>
            </a:extLst>
          </p:cNvPr>
          <p:cNvSpPr/>
          <p:nvPr/>
        </p:nvSpPr>
        <p:spPr>
          <a:xfrm rot="5400000">
            <a:off x="5867539" y="5154097"/>
            <a:ext cx="417171" cy="474057"/>
          </a:xfrm>
          <a:prstGeom prst="triangle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7398517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FF6EB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62CD18BC-8EE2-73EC-F1FD-76E01EF519FB}"/>
              </a:ext>
            </a:extLst>
          </p:cNvPr>
          <p:cNvSpPr txBox="1"/>
          <p:nvPr/>
        </p:nvSpPr>
        <p:spPr>
          <a:xfrm>
            <a:off x="8705088" y="161506"/>
            <a:ext cx="34869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統整活動│活動三：我看得見您，您看得見我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5" name="圓角矩形圖說文字 5">
            <a:extLst>
              <a:ext uri="{FF2B5EF4-FFF2-40B4-BE49-F238E27FC236}">
                <a16:creationId xmlns:a16="http://schemas.microsoft.com/office/drawing/2014/main" id="{B6124C58-707A-FC65-BCC1-F45A24583167}"/>
              </a:ext>
            </a:extLst>
          </p:cNvPr>
          <p:cNvSpPr/>
          <p:nvPr/>
        </p:nvSpPr>
        <p:spPr>
          <a:xfrm>
            <a:off x="2743201" y="1748589"/>
            <a:ext cx="8454190" cy="2577864"/>
          </a:xfrm>
          <a:prstGeom prst="wedgeRoundRectCallout">
            <a:avLst>
              <a:gd name="adj1" fmla="val 12158"/>
              <a:gd name="adj2" fmla="val 46956"/>
              <a:gd name="adj3" fmla="val 16667"/>
            </a:avLst>
          </a:prstGeom>
          <a:solidFill>
            <a:srgbClr val="FFF6EB"/>
          </a:solidFill>
          <a:ln w="635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176213" lvl="0"/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小朋友要記住影片中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endParaRPr lang="en-US" altLang="zh-TW" sz="2800" dirty="0">
              <a:solidFill>
                <a:prstClr val="black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176213" lvl="0"/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介紹的</a:t>
            </a:r>
            <a:r>
              <a:rPr lang="zh-TW" altLang="en-US" sz="2800" b="1" dirty="0">
                <a:solidFill>
                  <a:srgbClr val="C55A1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2800" b="1" dirty="0">
                <a:solidFill>
                  <a:srgbClr val="C55A1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如何被清楚看見</a:t>
            </a:r>
            <a:r>
              <a:rPr lang="zh-TW" altLang="en-US" sz="2800" b="1" dirty="0">
                <a:solidFill>
                  <a:srgbClr val="C55A1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的方法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endParaRPr lang="en-US" altLang="zh-TW" sz="2800" dirty="0">
              <a:solidFill>
                <a:prstClr val="black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176213" lvl="0"/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也要提醒爸</a:t>
            </a:r>
            <a:r>
              <a:rPr lang="zh-TW" altLang="en-US" sz="2800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爸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媽</a:t>
            </a:r>
            <a:r>
              <a:rPr lang="zh-TW" altLang="en-US" sz="2800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媽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騎車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開車時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要專心看清楚其他人</a:t>
            </a:r>
            <a:r>
              <a:rPr lang="zh-TW" altLang="en-US" sz="28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endParaRPr lang="en-US" altLang="zh-TW" sz="2800" dirty="0">
              <a:solidFill>
                <a:prstClr val="black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176213" lvl="0"/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要記</a:t>
            </a:r>
            <a:r>
              <a:rPr lang="zh-TW" altLang="en-US" sz="2800" dirty="0">
                <a:solidFill>
                  <a:prstClr val="black"/>
                </a:solidFill>
                <a:latin typeface="王漢宗中楷體破音一" panose="040B0700000000000000" pitchFamily="82" charset="-120"/>
                <a:ea typeface="王漢宗中楷體破音一" panose="040B0700000000000000" pitchFamily="82" charset="-120"/>
              </a:rPr>
              <a:t>得</a:t>
            </a:r>
            <a:r>
              <a:rPr lang="zh-TW" altLang="en-US" sz="2800" dirty="0">
                <a:solidFill>
                  <a:prstClr val="black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在生活中真正的做到唷！</a:t>
            </a: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9BAF02BD-20AF-A113-1401-259CC033E4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0828" y="3361290"/>
            <a:ext cx="5401524" cy="3724979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351AA1AA-3D0D-19F2-F064-B953961315D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3520" y="2727157"/>
            <a:ext cx="3375302" cy="4359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27636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FF6EB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心形 2"/>
          <p:cNvSpPr/>
          <p:nvPr/>
        </p:nvSpPr>
        <p:spPr>
          <a:xfrm>
            <a:off x="1716581" y="442429"/>
            <a:ext cx="8778240" cy="5973142"/>
          </a:xfrm>
          <a:prstGeom prst="heart">
            <a:avLst/>
          </a:prstGeom>
          <a:solidFill>
            <a:srgbClr val="FFF6EB"/>
          </a:solidFill>
          <a:ln>
            <a:solidFill>
              <a:srgbClr val="C0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5500"/>
              </a:lnSpc>
            </a:pPr>
            <a:r>
              <a:rPr lang="zh-TW" altLang="en-US" sz="38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安全區域要注意車輛前後要小心</a:t>
            </a:r>
            <a:endParaRPr lang="en-US" altLang="zh-TW" sz="3800" b="1" dirty="0">
              <a:solidFill>
                <a:schemeClr val="tx1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  <a:p>
            <a:pPr algn="ctr">
              <a:lnSpc>
                <a:spcPts val="5500"/>
              </a:lnSpc>
            </a:pPr>
            <a:r>
              <a:rPr lang="zh-TW" altLang="en-US" sz="38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確定自己被看見</a:t>
            </a:r>
            <a:endParaRPr lang="en-US" altLang="zh-TW" sz="3800" b="1" dirty="0">
              <a:solidFill>
                <a:schemeClr val="tx1"/>
              </a:solidFill>
              <a:latin typeface="王漢宗中楷體注音" panose="040B0700000000000000" pitchFamily="82" charset="-120"/>
              <a:ea typeface="王漢宗中楷體注音" panose="040B0700000000000000" pitchFamily="82" charset="-120"/>
            </a:endParaRPr>
          </a:p>
          <a:p>
            <a:pPr algn="ctr">
              <a:lnSpc>
                <a:spcPts val="5500"/>
              </a:lnSpc>
            </a:pPr>
            <a:r>
              <a:rPr lang="zh-TW" altLang="en-US" sz="3800" b="1" dirty="0">
                <a:solidFill>
                  <a:schemeClr val="tx1"/>
                </a:solidFill>
                <a:latin typeface="王漢宗中楷體注音" panose="040B0700000000000000" pitchFamily="82" charset="-120"/>
                <a:ea typeface="王漢宗中楷體注音" panose="040B0700000000000000" pitchFamily="82" charset="-120"/>
              </a:rPr>
              <a:t>行走專心才安全</a:t>
            </a:r>
            <a:endParaRPr kumimoji="0" lang="zh-TW" altLang="en-US" sz="3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王漢宗中楷體注音" panose="040B0700000000000000" pitchFamily="82" charset="-120"/>
              <a:ea typeface="王漢宗中楷體注音" panose="040B0700000000000000" pitchFamily="82" charset="-120"/>
              <a:cs typeface="+mn-cs"/>
            </a:endParaRP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7351" y="3749764"/>
            <a:ext cx="1974941" cy="2870979"/>
          </a:xfrm>
          <a:prstGeom prst="rect">
            <a:avLst/>
          </a:prstGeom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C3A9C9A6-1EC7-76B8-FE34-4006FADC1E1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35752" y="3749764"/>
            <a:ext cx="1974941" cy="2943525"/>
          </a:xfrm>
          <a:prstGeom prst="rect">
            <a:avLst/>
          </a:prstGeom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5EE6A778-E691-051C-A79C-799AFDA4408D}"/>
              </a:ext>
            </a:extLst>
          </p:cNvPr>
          <p:cNvSpPr txBox="1"/>
          <p:nvPr/>
        </p:nvSpPr>
        <p:spPr>
          <a:xfrm>
            <a:off x="8705088" y="161506"/>
            <a:ext cx="34869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【</a:t>
            </a:r>
            <a:r>
              <a:rPr kumimoji="0" lang="zh-TW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統整活動│活動三：我看得見您，您看得見我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】</a:t>
            </a:r>
            <a:endParaRPr kumimoji="0" lang="zh-TW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83137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佈景主題">
  <a:themeElements>
    <a:clrScheme name="Office 佈景主題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佈景主題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佈景主題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佈景主題">
  <a:themeElements>
    <a:clrScheme name="Office 佈景主題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佈景主題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佈景主題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4_Office 佈景主題">
  <a:themeElements>
    <a:clrScheme name="Office 佈景主題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佈景主題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佈景主題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5_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2681</TotalTime>
  <Words>2637</Words>
  <Application>Microsoft Office PowerPoint</Application>
  <PresentationFormat>寬螢幕</PresentationFormat>
  <Paragraphs>263</Paragraphs>
  <Slides>56</Slides>
  <Notes>39</Notes>
  <HiddenSlides>0</HiddenSlides>
  <MMClips>0</MMClips>
  <ScaleCrop>false</ScaleCrop>
  <HeadingPairs>
    <vt:vector size="6" baseType="variant">
      <vt:variant>
        <vt:lpstr>使用字型</vt:lpstr>
      </vt:variant>
      <vt:variant>
        <vt:i4>12</vt:i4>
      </vt:variant>
      <vt:variant>
        <vt:lpstr>佈景主題</vt:lpstr>
      </vt:variant>
      <vt:variant>
        <vt:i4>5</vt:i4>
      </vt:variant>
      <vt:variant>
        <vt:lpstr>投影片標題</vt:lpstr>
      </vt:variant>
      <vt:variant>
        <vt:i4>56</vt:i4>
      </vt:variant>
    </vt:vector>
  </HeadingPairs>
  <TitlesOfParts>
    <vt:vector size="73" baseType="lpstr">
      <vt:lpstr>Calibri</vt:lpstr>
      <vt:lpstr>Arial</vt:lpstr>
      <vt:lpstr>文鼎標楷注音</vt:lpstr>
      <vt:lpstr>王漢宗中楷體破音一</vt:lpstr>
      <vt:lpstr>微軟正黑體</vt:lpstr>
      <vt:lpstr>Calibri Light</vt:lpstr>
      <vt:lpstr>標楷體</vt:lpstr>
      <vt:lpstr>王漢宗中楷體破音二</vt:lpstr>
      <vt:lpstr>王漢宗中楷體注音</vt:lpstr>
      <vt:lpstr>Wingdings</vt:lpstr>
      <vt:lpstr>Noto Sans CJK TC Bold</vt:lpstr>
      <vt:lpstr>王漢宗中楷體破音三</vt:lpstr>
      <vt:lpstr>Office 佈景主題</vt:lpstr>
      <vt:lpstr>1_Office 佈景主題</vt:lpstr>
      <vt:lpstr>2_Office 佈景主題</vt:lpstr>
      <vt:lpstr>4_Office 佈景主題</vt:lpstr>
      <vt:lpstr>5_Office 佈景主題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交通安全課程模組PPT</dc:title>
  <dc:creator>User</dc:creator>
  <cp:lastModifiedBy>syuuyucc@outlook.com</cp:lastModifiedBy>
  <cp:revision>260</cp:revision>
  <dcterms:created xsi:type="dcterms:W3CDTF">2021-07-07T14:17:26Z</dcterms:created>
  <dcterms:modified xsi:type="dcterms:W3CDTF">2024-01-09T09:09:38Z</dcterms:modified>
</cp:coreProperties>
</file>