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42"/>
  </p:notesMasterIdLst>
  <p:sldIdLst>
    <p:sldId id="320" r:id="rId3"/>
    <p:sldId id="337" r:id="rId4"/>
    <p:sldId id="338" r:id="rId5"/>
    <p:sldId id="282" r:id="rId6"/>
    <p:sldId id="340" r:id="rId7"/>
    <p:sldId id="339" r:id="rId8"/>
    <p:sldId id="341" r:id="rId9"/>
    <p:sldId id="421" r:id="rId10"/>
    <p:sldId id="422" r:id="rId11"/>
    <p:sldId id="423" r:id="rId12"/>
    <p:sldId id="424" r:id="rId13"/>
    <p:sldId id="390" r:id="rId14"/>
    <p:sldId id="426" r:id="rId15"/>
    <p:sldId id="427" r:id="rId16"/>
    <p:sldId id="453" r:id="rId17"/>
    <p:sldId id="430" r:id="rId18"/>
    <p:sldId id="431" r:id="rId19"/>
    <p:sldId id="429" r:id="rId20"/>
    <p:sldId id="452" r:id="rId21"/>
    <p:sldId id="432" r:id="rId22"/>
    <p:sldId id="440" r:id="rId23"/>
    <p:sldId id="434" r:id="rId24"/>
    <p:sldId id="435" r:id="rId25"/>
    <p:sldId id="436" r:id="rId26"/>
    <p:sldId id="437" r:id="rId27"/>
    <p:sldId id="438" r:id="rId28"/>
    <p:sldId id="433" r:id="rId29"/>
    <p:sldId id="439" r:id="rId30"/>
    <p:sldId id="441" r:id="rId31"/>
    <p:sldId id="454" r:id="rId32"/>
    <p:sldId id="443" r:id="rId33"/>
    <p:sldId id="444" r:id="rId34"/>
    <p:sldId id="447" r:id="rId35"/>
    <p:sldId id="445" r:id="rId36"/>
    <p:sldId id="446" r:id="rId37"/>
    <p:sldId id="448" r:id="rId38"/>
    <p:sldId id="449" r:id="rId39"/>
    <p:sldId id="450" r:id="rId40"/>
    <p:sldId id="451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NotoSansCJKtc-Medium" panose="020B0600000000000000" pitchFamily="34" charset="-120"/>
      <p:regular r:id="rId49"/>
    </p:embeddedFont>
    <p:embeddedFont>
      <p:font typeface="微軟正黑體" panose="020B0604030504040204" pitchFamily="34" charset="-120"/>
      <p:regular r:id="rId50"/>
      <p:bold r:id="rId51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、教學提醒" id="{6993C6BC-A6E3-4524-9B93-17EA636475A5}">
          <p14:sldIdLst>
            <p14:sldId id="320"/>
            <p14:sldId id="337"/>
          </p14:sldIdLst>
        </p14:section>
        <p14:section name="【第一節】安全乘車我遵守" id="{69A7998D-9A1F-4668-B26F-2EC36C29DA08}">
          <p14:sldIdLst>
            <p14:sldId id="338"/>
            <p14:sldId id="282"/>
            <p14:sldId id="340"/>
            <p14:sldId id="339"/>
            <p14:sldId id="341"/>
            <p14:sldId id="421"/>
            <p14:sldId id="422"/>
            <p14:sldId id="423"/>
            <p14:sldId id="424"/>
            <p14:sldId id="390"/>
            <p14:sldId id="426"/>
            <p14:sldId id="427"/>
          </p14:sldIdLst>
        </p14:section>
        <p14:section name="【第二節】乘車逃生我知道" id="{D6E02BAB-E998-484B-9B6B-2961A3F04566}">
          <p14:sldIdLst>
            <p14:sldId id="453"/>
            <p14:sldId id="430"/>
            <p14:sldId id="431"/>
            <p14:sldId id="429"/>
            <p14:sldId id="452"/>
            <p14:sldId id="432"/>
            <p14:sldId id="440"/>
            <p14:sldId id="434"/>
            <p14:sldId id="435"/>
            <p14:sldId id="436"/>
            <p14:sldId id="437"/>
            <p14:sldId id="438"/>
            <p14:sldId id="433"/>
            <p14:sldId id="439"/>
            <p14:sldId id="441"/>
          </p14:sldIdLst>
        </p14:section>
        <p14:section name="【第三節】安全乘車我最行" id="{9553C97C-9CF1-493A-82F5-F60CDC1A7A9F}">
          <p14:sldIdLst>
            <p14:sldId id="454"/>
            <p14:sldId id="443"/>
            <p14:sldId id="444"/>
            <p14:sldId id="447"/>
            <p14:sldId id="445"/>
            <p14:sldId id="446"/>
            <p14:sldId id="448"/>
            <p14:sldId id="449"/>
            <p14:sldId id="450"/>
          </p14:sldIdLst>
        </p14:section>
        <p14:section name="【補充影片】" id="{0377A859-9F27-43DD-8EB7-258EB83A68FA}">
          <p14:sldIdLst>
            <p14:sldId id="45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67A9"/>
    <a:srgbClr val="B54560"/>
    <a:srgbClr val="DDDAEA"/>
    <a:srgbClr val="BCB7D3"/>
    <a:srgbClr val="F8F2F5"/>
    <a:srgbClr val="EBE9F3"/>
    <a:srgbClr val="A9A2C6"/>
    <a:srgbClr val="C8C4DA"/>
    <a:srgbClr val="DBD8E8"/>
    <a:srgbClr val="C72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1513" autoAdjust="0"/>
  </p:normalViewPr>
  <p:slideViewPr>
    <p:cSldViewPr snapToGrid="0">
      <p:cViewPr varScale="1">
        <p:scale>
          <a:sx n="49" d="100"/>
          <a:sy n="49" d="100"/>
        </p:scale>
        <p:origin x="12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817C9-E5F1-477C-BCFD-FBF95D4CEE82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D61BC-4012-42A2-B74E-358A4698741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0628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D61BC-4012-42A2-B74E-358A4698741F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8776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公車內不同位置的站位或座位的安全性不同，透過照片，可以引導學生思考因應的乘車行為。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98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本頁簡報提供三個車內位置可能產生的危險狀況及安全事項，若小組分享其他內容，教師評估具合理性，亦可作為補充。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573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若授課時間仍充裕，教師可以邀請學生於課堂先行分享。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659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612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825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教師可用第一節課所學內容，請學生思考遊覽車的車輛特性，提出相關建議。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參考答案於下一頁簡報揭示。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036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參考第一節的內容，增加本頁的提醒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976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教師可採用第一節教學時方式， 先引導學生發表已知的內容， 再補充應知的學習內容。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993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292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746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602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教師點選左側</a:t>
            </a:r>
            <a:r>
              <a:rPr lang="en-US" altLang="zh-TW" dirty="0"/>
              <a:t>(</a:t>
            </a:r>
            <a:r>
              <a:rPr lang="zh-TW" altLang="en-US" dirty="0"/>
              <a:t>紅框白色箭頭</a:t>
            </a:r>
            <a:r>
              <a:rPr lang="en-US" altLang="zh-TW" dirty="0"/>
              <a:t>)</a:t>
            </a:r>
            <a:r>
              <a:rPr lang="zh-TW" altLang="en-US" dirty="0"/>
              <a:t>至</a:t>
            </a:r>
            <a:r>
              <a:rPr lang="en-US" altLang="zh-TW" dirty="0" err="1"/>
              <a:t>youtube</a:t>
            </a:r>
            <a:r>
              <a:rPr lang="zh-TW" altLang="en-US" dirty="0"/>
              <a:t>播放「大客車行車安全宣導影片」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若超連結失效，可複製以下連結</a:t>
            </a:r>
            <a:r>
              <a:rPr lang="en-US" altLang="zh-TW" sz="1800" b="0" i="0" u="none" strike="noStrike" baseline="0" dirty="0">
                <a:latin typeface="Helvetica-Light"/>
              </a:rPr>
              <a:t>https://youtu.be/Vf0kJSwEAnY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308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zh-TW" altLang="en-US" dirty="0"/>
              <a:t>本頁及以下兩頁的大客車逃生設備及使用方式僅為參考，不同款式的逃生設備，其開啟方式也不同，師生宜在車輛出發前共同確認設備所在位置及使用方式。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9368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214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3081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6408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dirty="0"/>
              <a:t>一般公車、大遊覽車至少</a:t>
            </a:r>
            <a:r>
              <a:rPr lang="en-US" altLang="zh-TW" dirty="0"/>
              <a:t>5</a:t>
            </a:r>
            <a:r>
              <a:rPr lang="zh-TW" altLang="en-US" dirty="0"/>
              <a:t>個逃生出口，但因大客車核定座位數多寡不同，出口總數量也有所不同：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altLang="zh-TW" dirty="0"/>
              <a:t>1.</a:t>
            </a:r>
            <a:r>
              <a:rPr lang="zh-TW" altLang="en-US" dirty="0"/>
              <a:t>申請核定座立位總數未逾十八人之大客車：至少三個。</a:t>
            </a:r>
          </a:p>
          <a:p>
            <a:pPr marL="0" indent="0">
              <a:buFont typeface="+mj-lt"/>
              <a:buNone/>
            </a:pPr>
            <a:r>
              <a:rPr lang="en-US" altLang="zh-TW" dirty="0"/>
              <a:t>2.</a:t>
            </a:r>
            <a:r>
              <a:rPr lang="zh-TW" altLang="en-US" dirty="0"/>
              <a:t>申請核定座立位總數逾十八人但未逾三十二人之大客車：至少四個。</a:t>
            </a:r>
          </a:p>
          <a:p>
            <a:pPr marL="0" indent="0">
              <a:buFont typeface="+mj-lt"/>
              <a:buNone/>
            </a:pPr>
            <a:r>
              <a:rPr lang="en-US" altLang="zh-TW" dirty="0"/>
              <a:t>3.</a:t>
            </a:r>
            <a:r>
              <a:rPr lang="zh-TW" altLang="en-US" dirty="0"/>
              <a:t>申請核定座立位總數逾三十二人但未逾四十七人之大客車：至少五個。</a:t>
            </a:r>
          </a:p>
          <a:p>
            <a:pPr marL="0" indent="0">
              <a:buFont typeface="+mj-lt"/>
              <a:buNone/>
            </a:pPr>
            <a:r>
              <a:rPr lang="en-US" altLang="zh-TW" dirty="0"/>
              <a:t>4.</a:t>
            </a:r>
            <a:r>
              <a:rPr lang="zh-TW" altLang="en-US" dirty="0"/>
              <a:t>申請核定座立位總數逾四十七人但未逾六十二人之大客車：至少六個。</a:t>
            </a:r>
            <a:endParaRPr lang="en-US" altLang="zh-TW" dirty="0"/>
          </a:p>
          <a:p>
            <a:pPr marL="0" indent="0">
              <a:buFont typeface="+mj-lt"/>
              <a:buNone/>
            </a:pPr>
            <a:r>
              <a:rPr lang="en-US" altLang="zh-TW" dirty="0"/>
              <a:t>5.</a:t>
            </a:r>
            <a:r>
              <a:rPr lang="zh-TW" altLang="en-US" dirty="0"/>
              <a:t>申請核定座立位總數逾六十二人之大客車：至少七個。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710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教師提問分享過程中是否有需要調整或疑問，預告下一節課將進行車內緊急逃生演練，可以再熟練相關流程。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4583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zh-TW" altLang="en-US" dirty="0"/>
              <a:t>新聞出處：自由時報</a:t>
            </a:r>
            <a:r>
              <a:rPr lang="en-US" altLang="zh-TW" dirty="0"/>
              <a:t>https://news.ltn.com.tw/news/society/breakingnews/1768341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213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1800" dirty="0"/>
              <a:t>教師點選左側</a:t>
            </a:r>
            <a:r>
              <a:rPr lang="en-US" altLang="zh-TW" sz="1800" dirty="0"/>
              <a:t>(</a:t>
            </a:r>
            <a:r>
              <a:rPr lang="zh-TW" altLang="en-US" sz="1800" dirty="0"/>
              <a:t>紅框白色箭頭</a:t>
            </a:r>
            <a:r>
              <a:rPr lang="en-US" altLang="zh-TW" sz="1800" dirty="0"/>
              <a:t>)</a:t>
            </a:r>
            <a:r>
              <a:rPr lang="zh-TW" altLang="en-US" sz="1800" dirty="0"/>
              <a:t>至</a:t>
            </a:r>
            <a:r>
              <a:rPr lang="en-US" altLang="zh-TW" sz="1800" dirty="0" err="1"/>
              <a:t>youtube</a:t>
            </a:r>
            <a:r>
              <a:rPr lang="zh-TW" altLang="en-US" sz="1800" dirty="0"/>
              <a:t>播放「公車進校宣導活動花絮」，播放時間：</a:t>
            </a:r>
            <a:r>
              <a:rPr lang="en-US" altLang="zh-TW" sz="1800" dirty="0"/>
              <a:t>00:30-01:00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1800" dirty="0"/>
              <a:t>若超連結失效，可複製以下連結</a:t>
            </a:r>
            <a:r>
              <a:rPr lang="en-US" altLang="zh-TW" sz="1800" b="0" i="0" u="none" strike="noStrike" baseline="0" dirty="0">
                <a:latin typeface="Helvetica-Light"/>
              </a:rPr>
              <a:t>https://youtu.be/7txfI6W43qs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412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zh-TW" altLang="en-US" sz="1800" dirty="0"/>
              <a:t>若學生座位物品較多，教師可移動到適合的空間操作活動，或於活動進行前請學生整理物品</a:t>
            </a:r>
            <a:r>
              <a:rPr lang="en-US" altLang="zh-TW" sz="1800" dirty="0"/>
              <a:t>(</a:t>
            </a:r>
            <a:r>
              <a:rPr lang="zh-TW" altLang="en-US" sz="1800" dirty="0"/>
              <a:t>例如：請學生先行把書包、雜物移往教室前後方或班級置物櫃</a:t>
            </a:r>
            <a:r>
              <a:rPr lang="en-US" altLang="zh-TW" sz="1800" dirty="0"/>
              <a:t>)</a:t>
            </a:r>
            <a:r>
              <a:rPr lang="zh-TW" altLang="en-US" sz="1800" dirty="0"/>
              <a:t>，有利於活動的場地佈置和進行。</a:t>
            </a:r>
            <a:endParaRPr lang="en-US" altLang="zh-TW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332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D61BC-4012-42A2-B74E-358A4698741F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80615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1800" dirty="0"/>
              <a:t>教師點選左側</a:t>
            </a:r>
            <a:r>
              <a:rPr lang="en-US" altLang="zh-TW" sz="1800" dirty="0"/>
              <a:t>(</a:t>
            </a:r>
            <a:r>
              <a:rPr lang="zh-TW" altLang="en-US" sz="1800" dirty="0"/>
              <a:t>紅框白色箭頭</a:t>
            </a:r>
            <a:r>
              <a:rPr lang="en-US" altLang="zh-TW" sz="1800" dirty="0"/>
              <a:t>)</a:t>
            </a:r>
            <a:r>
              <a:rPr lang="zh-TW" altLang="en-US" sz="1800" dirty="0"/>
              <a:t>至</a:t>
            </a:r>
            <a:r>
              <a:rPr lang="en-US" altLang="zh-TW" sz="1800" dirty="0" err="1"/>
              <a:t>youtube</a:t>
            </a:r>
            <a:r>
              <a:rPr lang="zh-TW" altLang="en-US" sz="1800" dirty="0"/>
              <a:t>播放「</a:t>
            </a:r>
            <a:r>
              <a:rPr lang="zh-TW" altLang="en-US" sz="1800" b="0" i="0" u="none" strike="noStrike" baseline="0" dirty="0">
                <a:latin typeface="NotoSansCJKtc-Medium" panose="020B0600000000000000" pitchFamily="34" charset="-120"/>
                <a:ea typeface="NotoSansCJKtc-Medium" panose="020B0600000000000000" pitchFamily="34" charset="-120"/>
              </a:rPr>
              <a:t>甲類大客車安全逃生資訊指引</a:t>
            </a:r>
            <a:r>
              <a:rPr lang="en-US" altLang="zh-TW" sz="1800" b="0" i="0" u="none" strike="noStrike" baseline="0" dirty="0">
                <a:latin typeface="NotoSansCJKtc-Medium" panose="020B0600000000000000" pitchFamily="34" charset="-120"/>
                <a:ea typeface="NotoSansCJKtc-Medium" panose="020B0600000000000000" pitchFamily="34" charset="-120"/>
              </a:rPr>
              <a:t>(</a:t>
            </a:r>
            <a:r>
              <a:rPr lang="en-US" altLang="zh-TW" sz="1800" b="1" i="0" u="none" strike="noStrike" baseline="0" dirty="0">
                <a:latin typeface="Helvetica-Bold"/>
                <a:ea typeface="NotoSansCJKtc-Medium" panose="020B0600000000000000" pitchFamily="34" charset="-120"/>
              </a:rPr>
              <a:t>108</a:t>
            </a:r>
            <a:r>
              <a:rPr lang="zh-TW" altLang="en-US" sz="1800" b="0" i="0" u="none" strike="noStrike" baseline="0" dirty="0">
                <a:latin typeface="NotoSansCJKtc-Medium" panose="020B0600000000000000" pitchFamily="34" charset="-120"/>
                <a:ea typeface="NotoSansCJKtc-Medium" panose="020B0600000000000000" pitchFamily="34" charset="-120"/>
              </a:rPr>
              <a:t>年中文版</a:t>
            </a:r>
            <a:r>
              <a:rPr lang="en-US" altLang="zh-TW" sz="1800" b="0" i="0" u="none" strike="noStrike" baseline="0" dirty="0">
                <a:latin typeface="NotoSansCJKtc-Medium" panose="020B0600000000000000" pitchFamily="34" charset="-120"/>
                <a:ea typeface="NotoSansCJKtc-Medium" panose="020B0600000000000000" pitchFamily="34" charset="-120"/>
              </a:rPr>
              <a:t>)</a:t>
            </a:r>
            <a:r>
              <a:rPr lang="zh-TW" altLang="en-US" sz="1800" dirty="0"/>
              <a:t>」</a:t>
            </a:r>
            <a:endParaRPr lang="en-US" altLang="zh-TW" sz="180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1800" dirty="0"/>
              <a:t>若超連結失效，可複製以下連結</a:t>
            </a:r>
            <a:r>
              <a:rPr lang="en-US" altLang="zh-TW" sz="1800" b="0" i="0" u="none" strike="noStrike" baseline="0" dirty="0">
                <a:latin typeface="Helvetica-Light"/>
              </a:rPr>
              <a:t>https://www.youtube.com/watch?v=6Q0X4PzC0us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8248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zh-TW" altLang="en-US" dirty="0"/>
              <a:t>狀況三所指「相對安全的地方」必須視事故當下的道路環境、車輛狀態而定，難有單一的答案，但教師可引導學生思考相對安全的地方之要素「不會與其他車輛動線產生衝突的地方」：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如果在市區道路，可以選擇在人行道、騎樓或遠離車道的地方等待。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如果在國道，可移動至外側路肩護欄外的足夠空間或中央分隔帶等。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034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演練結束後，教師根據學生演練結果提供回饋，並提醒發生交通事故時先聽從駕駛或隨車導遊指示逃生，如果無人可以指導，乘客就要先冷靜，停止動作，注意觀察車內外狀況，善用各項逃生設備和正確的操作方式，依據不同的狀況進行逃生（例如：當車輛翻覆時，可利用車頂逃生口逃生），避免因不當的逃生行為造成二次傷害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1888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0769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634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提供教育部委託公共電視，依據本模組所製作的</a:t>
            </a:r>
            <a:r>
              <a:rPr lang="en-US" altLang="zh-TW" dirty="0"/>
              <a:t>【</a:t>
            </a:r>
            <a:r>
              <a:rPr lang="zh-TW" altLang="en-US" dirty="0"/>
              <a:t>交通安全</a:t>
            </a:r>
            <a:r>
              <a:rPr lang="en-US" altLang="zh-TW" dirty="0"/>
              <a:t>X</a:t>
            </a:r>
            <a:r>
              <a:rPr lang="zh-TW" altLang="en-US" dirty="0"/>
              <a:t>妖果小學</a:t>
            </a:r>
            <a:r>
              <a:rPr lang="en-US" altLang="zh-TW" dirty="0"/>
              <a:t>】</a:t>
            </a:r>
            <a:r>
              <a:rPr lang="zh-TW" altLang="en-US" dirty="0"/>
              <a:t>國小中年級版</a:t>
            </a:r>
            <a:r>
              <a:rPr lang="en-US" altLang="zh-TW" dirty="0"/>
              <a:t>EP04</a:t>
            </a:r>
            <a:r>
              <a:rPr lang="zh-TW" altLang="en-US" dirty="0"/>
              <a:t>尖叫巴士。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左邊為劇情正片、右邊為具有複習、統整的教學影片。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點選播放鈕即可播放影片，若影片連結失效，請複製以下網址</a:t>
            </a:r>
            <a:endParaRPr lang="en-US" altLang="zh-TW" dirty="0"/>
          </a:p>
          <a:p>
            <a:pPr marL="0" indent="0">
              <a:buFont typeface="+mj-lt"/>
              <a:buNone/>
            </a:pPr>
            <a:r>
              <a:rPr lang="en-US" altLang="zh-TW" dirty="0"/>
              <a:t>(1)</a:t>
            </a:r>
            <a:r>
              <a:rPr lang="zh-TW" altLang="en-US" dirty="0"/>
              <a:t>劇情正片</a:t>
            </a:r>
            <a:r>
              <a:rPr lang="en-US" altLang="zh-TW" dirty="0"/>
              <a:t>https://youtu.be/EcJCyrGuYxI?feature=shared </a:t>
            </a:r>
          </a:p>
          <a:p>
            <a:pPr marL="0" indent="0">
              <a:buFont typeface="+mj-lt"/>
              <a:buNone/>
            </a:pPr>
            <a:r>
              <a:rPr lang="en-US" altLang="zh-TW" dirty="0"/>
              <a:t>(2)</a:t>
            </a:r>
            <a:r>
              <a:rPr lang="zh-TW" altLang="en-US" dirty="0"/>
              <a:t>教學影片</a:t>
            </a:r>
            <a:r>
              <a:rPr lang="en-US" altLang="zh-TW" dirty="0"/>
              <a:t>https://youtu.be/KEhsGMqTOOE?feature=shared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D61BC-4012-42A2-B74E-358A4698741F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2837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教師可呈現學校周邊公車站牌路線圖、公車</a:t>
            </a:r>
            <a:r>
              <a:rPr lang="en-US" altLang="zh-TW" dirty="0"/>
              <a:t>APP </a:t>
            </a:r>
            <a:r>
              <a:rPr lang="zh-TW" altLang="en-US" dirty="0"/>
              <a:t>圖示等。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教師應提醒學生，雖有公車</a:t>
            </a:r>
            <a:r>
              <a:rPr lang="en-US" altLang="zh-TW" dirty="0"/>
              <a:t>APP</a:t>
            </a:r>
            <a:r>
              <a:rPr lang="zh-TW" altLang="en-US" dirty="0"/>
              <a:t>協助，但等候公車前仍須確認路線行駛方向，避免搭到反方向的路線。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88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教師可呈現學校周邊公車亭</a:t>
            </a:r>
            <a:r>
              <a:rPr lang="en-US" altLang="zh-TW" dirty="0"/>
              <a:t>(</a:t>
            </a:r>
            <a:r>
              <a:rPr lang="zh-TW" altLang="en-US" dirty="0"/>
              <a:t>站牌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939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392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參考回答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候車時：站在公車亭等車、提前揮手招車、讓車內的人先下車才上車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在車內時：有空位會坐下、站著時會握緊扶手或吊環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下車時：提前按鈴告知司機要下車、下車前會查看車外確認沒有車輛、車輛停靠好才移動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576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教師點選左側</a:t>
            </a:r>
            <a:r>
              <a:rPr lang="en-US" altLang="zh-TW" dirty="0"/>
              <a:t>(</a:t>
            </a:r>
            <a:r>
              <a:rPr lang="zh-TW" altLang="en-US" dirty="0"/>
              <a:t>紅框白色箭頭</a:t>
            </a:r>
            <a:r>
              <a:rPr lang="en-US" altLang="zh-TW" dirty="0"/>
              <a:t>)</a:t>
            </a:r>
            <a:r>
              <a:rPr lang="zh-TW" altLang="en-US" dirty="0"/>
              <a:t>至</a:t>
            </a:r>
            <a:r>
              <a:rPr lang="en-US" altLang="zh-TW" dirty="0" err="1"/>
              <a:t>youtube</a:t>
            </a:r>
            <a:r>
              <a:rPr lang="zh-TW" altLang="en-US" dirty="0"/>
              <a:t>播放「萱萱的冒險日記」，影片時間</a:t>
            </a:r>
            <a:r>
              <a:rPr lang="en-US" altLang="zh-TW" dirty="0"/>
              <a:t>00:50-06:50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若超連結失效，可複製以下連結</a:t>
            </a:r>
            <a:r>
              <a:rPr lang="en-US" altLang="zh-TW" sz="1200" b="0" i="0" u="none" strike="noStrike" baseline="0" dirty="0">
                <a:latin typeface="Helvetica-Light"/>
              </a:rPr>
              <a:t>https://youtu.be/5QcnDFTBfaM?feature=shared&amp;t=50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353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zh-TW" altLang="en-US" dirty="0"/>
              <a:t>本頁僅列出六項乘車安全守則，完整內容請參考教案手冊</a:t>
            </a:r>
            <a:r>
              <a:rPr lang="en-US" altLang="zh-TW" dirty="0"/>
              <a:t>p.137-p.138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24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6922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9911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7670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212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914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7768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0499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2915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5487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9798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21937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3264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6802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5003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998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63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9707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287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0327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564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1054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10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957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06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273ncd3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f0kJSwEAnY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7txfI6W43q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Q0X4PzC0u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6Q0X4PzC0us" TargetMode="Externa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youtu.be/KEhsGMqTOOE?feature=shared" TargetMode="External"/><Relationship Id="rId5" Type="http://schemas.openxmlformats.org/officeDocument/2006/relationships/hyperlink" Target="https://youtu.be/EcJCyrGuYxI?feature=shared" TargetMode="Externa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QcnDFTBfa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youtu.be/5QcnDFTBfaM?feature=shared&amp;t=50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755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983F2F56-C890-3D06-EDF6-9A3F6449ECD1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活動│活動二：乘車安全三部曲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0DCAC0E-29AA-03C5-4B3A-C24308B33792}"/>
              </a:ext>
            </a:extLst>
          </p:cNvPr>
          <p:cNvSpPr txBox="1"/>
          <p:nvPr/>
        </p:nvSpPr>
        <p:spPr>
          <a:xfrm>
            <a:off x="2899954" y="2247811"/>
            <a:ext cx="8582298" cy="2362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zh-TW" altLang="en-US" sz="3600" b="1" dirty="0">
                <a:solidFill>
                  <a:srgbClr val="7467A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等車、上車和下車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時要注意當</a:t>
            </a:r>
            <a:r>
              <a:rPr lang="zh-TW" altLang="en-US" sz="3600" b="1" dirty="0">
                <a:solidFill>
                  <a:srgbClr val="7467A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行人的安全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3600" b="1" dirty="0">
                <a:solidFill>
                  <a:srgbClr val="7467A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進入車內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後要遵守當</a:t>
            </a:r>
            <a:r>
              <a:rPr lang="zh-TW" altLang="en-US" sz="3600" b="1" dirty="0">
                <a:solidFill>
                  <a:srgbClr val="7467A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乘客的禮貌和責任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並考慮到其他乘客的乘坐權利，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互相尊重才是優良的乘客。</a:t>
            </a:r>
          </a:p>
        </p:txBody>
      </p:sp>
    </p:spTree>
    <p:extLst>
      <p:ext uri="{BB962C8B-B14F-4D97-AF65-F5344CB8AC3E}">
        <p14:creationId xmlns:p14="http://schemas.microsoft.com/office/powerpoint/2010/main" val="566020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E5369AC9-13AD-107D-660C-D8E8CA6DE32A}"/>
              </a:ext>
            </a:extLst>
          </p:cNvPr>
          <p:cNvGrpSpPr/>
          <p:nvPr/>
        </p:nvGrpSpPr>
        <p:grpSpPr>
          <a:xfrm>
            <a:off x="-12406" y="-2387"/>
            <a:ext cx="12204406" cy="6860387"/>
            <a:chOff x="-12406" y="-2387"/>
            <a:chExt cx="12204406" cy="6860387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C1ACF45-4C94-24A1-19D5-127CAE84890A}"/>
                </a:ext>
              </a:extLst>
            </p:cNvPr>
            <p:cNvSpPr/>
            <p:nvPr/>
          </p:nvSpPr>
          <p:spPr>
            <a:xfrm>
              <a:off x="-12058" y="3428997"/>
              <a:ext cx="4072270" cy="3429001"/>
            </a:xfrm>
            <a:prstGeom prst="rect">
              <a:avLst/>
            </a:prstGeom>
            <a:solidFill>
              <a:srgbClr val="DDDA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1BCB2D43-38E9-6BFA-66BF-A7DE2690291A}"/>
                </a:ext>
              </a:extLst>
            </p:cNvPr>
            <p:cNvSpPr/>
            <p:nvPr/>
          </p:nvSpPr>
          <p:spPr>
            <a:xfrm>
              <a:off x="4060212" y="3428999"/>
              <a:ext cx="4072270" cy="3429001"/>
            </a:xfrm>
            <a:prstGeom prst="rect">
              <a:avLst/>
            </a:prstGeom>
            <a:solidFill>
              <a:srgbClr val="A9A2C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489A3E3-8593-1A33-90BE-DE4348FE89DD}"/>
                </a:ext>
              </a:extLst>
            </p:cNvPr>
            <p:cNvSpPr/>
            <p:nvPr/>
          </p:nvSpPr>
          <p:spPr>
            <a:xfrm>
              <a:off x="8119730" y="3428998"/>
              <a:ext cx="4072270" cy="3429001"/>
            </a:xfrm>
            <a:prstGeom prst="rect">
              <a:avLst/>
            </a:prstGeom>
            <a:solidFill>
              <a:srgbClr val="DBD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6643F98A-3180-0579-C985-C7C8F0F0E92E}"/>
                </a:ext>
              </a:extLst>
            </p:cNvPr>
            <p:cNvSpPr/>
            <p:nvPr/>
          </p:nvSpPr>
          <p:spPr>
            <a:xfrm>
              <a:off x="-12406" y="-2"/>
              <a:ext cx="4072270" cy="3429001"/>
            </a:xfrm>
            <a:prstGeom prst="rect">
              <a:avLst/>
            </a:prstGeom>
            <a:solidFill>
              <a:srgbClr val="A9A2C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5237CF2-4D75-2400-DBF5-4E949EC937A7}"/>
                </a:ext>
              </a:extLst>
            </p:cNvPr>
            <p:cNvSpPr/>
            <p:nvPr/>
          </p:nvSpPr>
          <p:spPr>
            <a:xfrm>
              <a:off x="4059864" y="-2387"/>
              <a:ext cx="4072270" cy="3431385"/>
            </a:xfrm>
            <a:prstGeom prst="rect">
              <a:avLst/>
            </a:prstGeom>
            <a:solidFill>
              <a:srgbClr val="DDDA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03E730A2-C78D-6741-ED99-0A7922E33ACE}"/>
                </a:ext>
              </a:extLst>
            </p:cNvPr>
            <p:cNvSpPr/>
            <p:nvPr/>
          </p:nvSpPr>
          <p:spPr>
            <a:xfrm>
              <a:off x="8119729" y="-2387"/>
              <a:ext cx="4072270" cy="3431387"/>
            </a:xfrm>
            <a:prstGeom prst="rect">
              <a:avLst/>
            </a:prstGeom>
            <a:solidFill>
              <a:srgbClr val="A9A2C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81040BE3-A41F-5C6C-846B-A538A7BB763D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發展活動│活動二：乘車安全三部曲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7BA1CD54-0235-3E67-934F-5A626E02A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374" r="2472"/>
          <a:stretch/>
        </p:blipFill>
        <p:spPr>
          <a:xfrm>
            <a:off x="-71156" y="1244959"/>
            <a:ext cx="4130672" cy="275757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8A1B5B7-7BC1-F224-0A89-7FE66E3CD7A6}"/>
              </a:ext>
            </a:extLst>
          </p:cNvPr>
          <p:cNvSpPr/>
          <p:nvPr/>
        </p:nvSpPr>
        <p:spPr>
          <a:xfrm>
            <a:off x="0" y="1113626"/>
            <a:ext cx="4059516" cy="543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n w="3175">
                  <a:noFill/>
                </a:ln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等車不可在車道</a:t>
            </a: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B3794041-3AF9-655A-9A54-E82AC7ED00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005" r="5661" b="7492"/>
          <a:stretch/>
        </p:blipFill>
        <p:spPr>
          <a:xfrm>
            <a:off x="4046762" y="1081019"/>
            <a:ext cx="4072618" cy="284544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11BD03B-2BB2-A494-5003-FB471FFA133E}"/>
              </a:ext>
            </a:extLst>
          </p:cNvPr>
          <p:cNvSpPr/>
          <p:nvPr/>
        </p:nvSpPr>
        <p:spPr>
          <a:xfrm>
            <a:off x="4034103" y="1101881"/>
            <a:ext cx="4059516" cy="543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n w="3175">
                  <a:noFill/>
                </a:ln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踩穩踏階慢慢走</a:t>
            </a: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4A573696-13EB-2AAE-5121-2C2EBC2FC1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109" r="3614"/>
          <a:stretch/>
        </p:blipFill>
        <p:spPr>
          <a:xfrm>
            <a:off x="8119382" y="1145677"/>
            <a:ext cx="4072618" cy="284884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5836754-EEF2-FAF8-C0F2-F291F469D18C}"/>
              </a:ext>
            </a:extLst>
          </p:cNvPr>
          <p:cNvSpPr/>
          <p:nvPr/>
        </p:nvSpPr>
        <p:spPr>
          <a:xfrm>
            <a:off x="8158593" y="1101880"/>
            <a:ext cx="4059516" cy="543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n w="3175">
                  <a:noFill/>
                </a:ln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下車前按下車鈴</a:t>
            </a: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4AA568BE-44BE-E7BC-4C54-14A51D6092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549" r="1754" b="3985"/>
          <a:stretch/>
        </p:blipFill>
        <p:spPr>
          <a:xfrm>
            <a:off x="-12707" y="4149857"/>
            <a:ext cx="4072571" cy="2757572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D89467A3-FF80-3433-7FC0-9CCD598E1F83}"/>
              </a:ext>
            </a:extLst>
          </p:cNvPr>
          <p:cNvSpPr/>
          <p:nvPr/>
        </p:nvSpPr>
        <p:spPr>
          <a:xfrm>
            <a:off x="12755" y="4237712"/>
            <a:ext cx="4059516" cy="543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n w="3175">
                  <a:noFill/>
                </a:ln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禁止區域勿站立</a:t>
            </a:r>
          </a:p>
        </p:txBody>
      </p:sp>
      <p:pic>
        <p:nvPicPr>
          <p:cNvPr id="26" name="圖形 25">
            <a:extLst>
              <a:ext uri="{FF2B5EF4-FFF2-40B4-BE49-F238E27FC236}">
                <a16:creationId xmlns:a16="http://schemas.microsoft.com/office/drawing/2014/main" id="{F4AA42CA-04D7-503C-C567-55F3B33873E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608" r="1687" b="3784"/>
          <a:stretch/>
        </p:blipFill>
        <p:spPr>
          <a:xfrm>
            <a:off x="4060861" y="4148213"/>
            <a:ext cx="4059604" cy="2709785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20456647-9AAA-000F-643B-69F3D1A904CA}"/>
              </a:ext>
            </a:extLst>
          </p:cNvPr>
          <p:cNvSpPr/>
          <p:nvPr/>
        </p:nvSpPr>
        <p:spPr>
          <a:xfrm>
            <a:off x="4071624" y="4240097"/>
            <a:ext cx="4059516" cy="543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n w="3175">
                  <a:noFill/>
                </a:ln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握緊扶手好安全</a:t>
            </a: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A72B6B47-4C74-7B0D-3434-E9C0745AFC5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1628" t="1097" r="1584" b="13154"/>
          <a:stretch/>
        </p:blipFill>
        <p:spPr>
          <a:xfrm>
            <a:off x="8118734" y="4146892"/>
            <a:ext cx="4073266" cy="2711106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CC9C1259-AF7F-52FD-964D-DACE74632935}"/>
              </a:ext>
            </a:extLst>
          </p:cNvPr>
          <p:cNvSpPr/>
          <p:nvPr/>
        </p:nvSpPr>
        <p:spPr>
          <a:xfrm>
            <a:off x="8158593" y="4237712"/>
            <a:ext cx="4059516" cy="543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n w="3175">
                  <a:noFill/>
                </a:ln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下車小心要查看</a:t>
            </a:r>
            <a:endParaRPr lang="en-US" altLang="zh-TW" sz="3200" b="1" dirty="0">
              <a:ln w="3175">
                <a:noFill/>
              </a:ln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DF4B76D4-3306-854A-5B39-CB5B67DE672E}"/>
              </a:ext>
            </a:extLst>
          </p:cNvPr>
          <p:cNvSpPr txBox="1"/>
          <p:nvPr/>
        </p:nvSpPr>
        <p:spPr>
          <a:xfrm>
            <a:off x="3755721" y="184264"/>
            <a:ext cx="50827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solidFill>
                  <a:srgbClr val="B5456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搭乘公車安全守則</a:t>
            </a:r>
            <a:endParaRPr lang="zh-TW" altLang="en-US" sz="4400" b="1" dirty="0">
              <a:solidFill>
                <a:srgbClr val="B54560"/>
              </a:solidFill>
              <a:effectLst>
                <a:glow rad="1270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575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7" grpId="0"/>
      <p:bldP spid="24" grpId="0"/>
      <p:bldP spid="27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E6532EC-A791-9169-BC8F-E937E11BA830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活動│活動二：乘車安全三部曲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8ADDFCA-0435-1CF0-A185-0FC2F92C6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420" y="685499"/>
            <a:ext cx="4210639" cy="2802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72BE331-542E-BE7C-9F67-3F5E8901D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191" y="685499"/>
            <a:ext cx="4210639" cy="2802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702243F-A1E9-59EB-7125-AE38B2042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420" y="3669081"/>
            <a:ext cx="4210639" cy="2802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C520DAE-C6C9-A39B-3EC7-D88A1B3C0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0190" y="3669081"/>
            <a:ext cx="4210639" cy="2802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D4069250-75F3-E305-CACA-94A0FE75738F}"/>
              </a:ext>
            </a:extLst>
          </p:cNvPr>
          <p:cNvSpPr txBox="1"/>
          <p:nvPr/>
        </p:nvSpPr>
        <p:spPr>
          <a:xfrm>
            <a:off x="227981" y="1204285"/>
            <a:ext cx="2926820" cy="5448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請小組觀察照片並討論：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ts val="3500"/>
              </a:lnSpc>
              <a:buFont typeface="+mj-lt"/>
              <a:buAutoNum type="arabicPeriod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坐或站在公車的哪些位置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例如：走道兩旁、靠近車門、最後排座位或臺階高處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比較危險？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ts val="3500"/>
              </a:lnSpc>
              <a:buFont typeface="+mj-lt"/>
              <a:buAutoNum type="arabicPeriod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要特別注意的安全事項有哪些？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B69B2AD1-0B5F-FED3-9372-7DBFD6F3B3BE}"/>
              </a:ext>
            </a:extLst>
          </p:cNvPr>
          <p:cNvSpPr/>
          <p:nvPr/>
        </p:nvSpPr>
        <p:spPr>
          <a:xfrm>
            <a:off x="328779" y="412446"/>
            <a:ext cx="2646846" cy="791839"/>
          </a:xfrm>
          <a:prstGeom prst="roundRect">
            <a:avLst/>
          </a:prstGeom>
          <a:solidFill>
            <a:srgbClr val="74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小組討論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037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E6532EC-A791-9169-BC8F-E937E11BA830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發展活動│活動二：乘車安全三部曲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EB04D617-BC1B-F6D6-A35A-7B3986814DC5}"/>
              </a:ext>
            </a:extLst>
          </p:cNvPr>
          <p:cNvSpPr/>
          <p:nvPr/>
        </p:nvSpPr>
        <p:spPr>
          <a:xfrm>
            <a:off x="353830" y="1602081"/>
            <a:ext cx="2188955" cy="1213218"/>
          </a:xfrm>
          <a:prstGeom prst="roundRect">
            <a:avLst/>
          </a:prstGeom>
          <a:solidFill>
            <a:srgbClr val="74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靠近前、後車門的位置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5EA7B698-B577-131C-9575-B9B09E3E3E1D}"/>
              </a:ext>
            </a:extLst>
          </p:cNvPr>
          <p:cNvSpPr/>
          <p:nvPr/>
        </p:nvSpPr>
        <p:spPr>
          <a:xfrm>
            <a:off x="353831" y="4828485"/>
            <a:ext cx="2188954" cy="1213218"/>
          </a:xfrm>
          <a:prstGeom prst="roundRect">
            <a:avLst/>
          </a:prstGeom>
          <a:solidFill>
            <a:srgbClr val="74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往後排方向的臺階處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503AD8DF-903F-8D99-6E2D-09B99268F378}"/>
              </a:ext>
            </a:extLst>
          </p:cNvPr>
          <p:cNvSpPr/>
          <p:nvPr/>
        </p:nvSpPr>
        <p:spPr>
          <a:xfrm>
            <a:off x="353830" y="3215283"/>
            <a:ext cx="2188955" cy="1213218"/>
          </a:xfrm>
          <a:prstGeom prst="roundRect">
            <a:avLst/>
          </a:prstGeom>
          <a:solidFill>
            <a:srgbClr val="74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最後排座位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893EA00-9FE6-E796-957D-4ED912575631}"/>
              </a:ext>
            </a:extLst>
          </p:cNvPr>
          <p:cNvSpPr txBox="1"/>
          <p:nvPr/>
        </p:nvSpPr>
        <p:spPr>
          <a:xfrm>
            <a:off x="2701414" y="1611907"/>
            <a:ext cx="437579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ts val="3000"/>
              </a:lnSpc>
              <a:buFont typeface="+mj-lt"/>
              <a:buAutoNum type="arabicPeriod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車門開啟時可能會被夾傷。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ts val="3000"/>
              </a:lnSpc>
              <a:buFont typeface="+mj-lt"/>
              <a:buAutoNum type="arabicPeriod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阻礙其他乘客上下車。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899663F6-96E5-A07C-4B32-8DB3A2AF6529}"/>
              </a:ext>
            </a:extLst>
          </p:cNvPr>
          <p:cNvSpPr/>
          <p:nvPr/>
        </p:nvSpPr>
        <p:spPr>
          <a:xfrm>
            <a:off x="3950888" y="663881"/>
            <a:ext cx="2188955" cy="641702"/>
          </a:xfrm>
          <a:prstGeom prst="roundRect">
            <a:avLst/>
          </a:prstGeom>
          <a:solidFill>
            <a:srgbClr val="B545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危險狀況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1E69ECBE-AD10-D062-A6C0-E0D89C509163}"/>
              </a:ext>
            </a:extLst>
          </p:cNvPr>
          <p:cNvSpPr/>
          <p:nvPr/>
        </p:nvSpPr>
        <p:spPr>
          <a:xfrm>
            <a:off x="8591813" y="663881"/>
            <a:ext cx="2188955" cy="641702"/>
          </a:xfrm>
          <a:prstGeom prst="roundRect">
            <a:avLst/>
          </a:prstGeom>
          <a:solidFill>
            <a:srgbClr val="B545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安全事項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27E3D64-B8FF-44B4-50D6-97A204168424}"/>
              </a:ext>
            </a:extLst>
          </p:cNvPr>
          <p:cNvSpPr txBox="1"/>
          <p:nvPr/>
        </p:nvSpPr>
        <p:spPr>
          <a:xfrm>
            <a:off x="2701414" y="3273534"/>
            <a:ext cx="453236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後排座位上半部以及後排中間座位，都沒有前方椅背阻擋，煞車時可能會衝出。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9BEA4F1-8084-84EB-C4C4-EDEBF5621EB8}"/>
              </a:ext>
            </a:extLst>
          </p:cNvPr>
          <p:cNvSpPr txBox="1"/>
          <p:nvPr/>
        </p:nvSpPr>
        <p:spPr>
          <a:xfrm>
            <a:off x="2701414" y="4828485"/>
            <a:ext cx="437579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上車或車輛未停妥就起身移動的過程，可能會重心不穩而摔倒。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71B2BD4-B064-EC38-51A3-8828314B5367}"/>
              </a:ext>
            </a:extLst>
          </p:cNvPr>
          <p:cNvSpPr txBox="1"/>
          <p:nvPr/>
        </p:nvSpPr>
        <p:spPr>
          <a:xfrm>
            <a:off x="7598109" y="1777803"/>
            <a:ext cx="39519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不站在靠近前、後車門的位置。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1997B62-B7BF-3EF8-CBF8-EEBD80148CE0}"/>
              </a:ext>
            </a:extLst>
          </p:cNvPr>
          <p:cNvSpPr txBox="1"/>
          <p:nvPr/>
        </p:nvSpPr>
        <p:spPr>
          <a:xfrm>
            <a:off x="7498394" y="3215283"/>
            <a:ext cx="437579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ts val="3000"/>
              </a:lnSpc>
              <a:buFont typeface="+mj-lt"/>
              <a:buAutoNum type="arabicPeriod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避開最後排的中間座位。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ts val="3000"/>
              </a:lnSpc>
              <a:buFont typeface="+mj-lt"/>
              <a:buAutoNum type="arabicPeriod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繫上安全帶，防止事故發生時向前衝出。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BC62D00-567F-BC18-3667-95108E654848}"/>
              </a:ext>
            </a:extLst>
          </p:cNvPr>
          <p:cNvSpPr txBox="1"/>
          <p:nvPr/>
        </p:nvSpPr>
        <p:spPr>
          <a:xfrm>
            <a:off x="7514604" y="4828485"/>
            <a:ext cx="395196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ts val="3000"/>
              </a:lnSpc>
              <a:buFont typeface="+mj-lt"/>
              <a:buAutoNum type="arabicPeriod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踩穩踏階小心移動。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ts val="3000"/>
              </a:lnSpc>
              <a:buFont typeface="+mj-lt"/>
              <a:buAutoNum type="arabicPeriod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等車輛停妥後再起身下車。</a:t>
            </a:r>
          </a:p>
        </p:txBody>
      </p:sp>
    </p:spTree>
    <p:extLst>
      <p:ext uri="{BB962C8B-B14F-4D97-AF65-F5344CB8AC3E}">
        <p14:creationId xmlns:p14="http://schemas.microsoft.com/office/powerpoint/2010/main" val="55881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6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E6532EC-A791-9169-BC8F-E937E11BA830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統整活動│活動三：乘車安全便利貼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AEE1F23-2F94-EC82-1C02-4C98D5F7F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31" y="409286"/>
            <a:ext cx="4245672" cy="6047106"/>
          </a:xfrm>
          <a:prstGeom prst="rect">
            <a:avLst/>
          </a:prstGeom>
          <a:effectLst>
            <a:glow rad="101600">
              <a:srgbClr val="7467A9">
                <a:alpha val="6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676F19F3-77A0-71E8-015A-CA5D7B8E2B0A}"/>
              </a:ext>
            </a:extLst>
          </p:cNvPr>
          <p:cNvSpPr txBox="1"/>
          <p:nvPr/>
        </p:nvSpPr>
        <p:spPr>
          <a:xfrm>
            <a:off x="5529647" y="2180227"/>
            <a:ext cx="59236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每人領取一張學習單。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請學生選擇學習到的乘車安全規定，</a:t>
            </a:r>
            <a:r>
              <a:rPr lang="zh-TW" altLang="en-US" sz="3200" b="1" dirty="0">
                <a:solidFill>
                  <a:srgbClr val="7467A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勾選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重要的內容。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利用課後</a:t>
            </a:r>
            <a:r>
              <a:rPr lang="zh-TW" altLang="en-US" sz="3200" b="1" dirty="0">
                <a:solidFill>
                  <a:srgbClr val="7467A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與家人分享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，向家人宣導乘車安全觀念，並提醒家人共同遵守。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31375716-73D1-2C8A-B35D-C5C79B691680}"/>
              </a:ext>
            </a:extLst>
          </p:cNvPr>
          <p:cNvSpPr/>
          <p:nvPr/>
        </p:nvSpPr>
        <p:spPr>
          <a:xfrm>
            <a:off x="5455448" y="848733"/>
            <a:ext cx="6072021" cy="791839"/>
          </a:xfrm>
          <a:prstGeom prst="roundRect">
            <a:avLst/>
          </a:prstGeom>
          <a:solidFill>
            <a:srgbClr val="74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完成「全家乘車便利貼」學習單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898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2B2C1B8E-3002-5CD1-3DDB-60490A1B2F5D}"/>
              </a:ext>
            </a:extLst>
          </p:cNvPr>
          <p:cNvSpPr/>
          <p:nvPr/>
        </p:nvSpPr>
        <p:spPr>
          <a:xfrm>
            <a:off x="3088888" y="1285461"/>
            <a:ext cx="5977053" cy="2327534"/>
          </a:xfrm>
          <a:prstGeom prst="wedgeRoundRectCallout">
            <a:avLst>
              <a:gd name="adj1" fmla="val -28097"/>
              <a:gd name="adj2" fmla="val 79399"/>
              <a:gd name="adj3" fmla="val 16667"/>
            </a:avLst>
          </a:prstGeom>
          <a:solidFill>
            <a:srgbClr val="EBE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73A6F77-81F9-0D9E-ED95-65B7B3D0EEA1}"/>
              </a:ext>
            </a:extLst>
          </p:cNvPr>
          <p:cNvSpPr txBox="1"/>
          <p:nvPr/>
        </p:nvSpPr>
        <p:spPr>
          <a:xfrm>
            <a:off x="4028767" y="1725953"/>
            <a:ext cx="41344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第二節</a:t>
            </a:r>
          </a:p>
          <a:p>
            <a:pPr lvl="0" algn="ctr"/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安全逃生我知道</a:t>
            </a:r>
          </a:p>
        </p:txBody>
      </p:sp>
    </p:spTree>
    <p:extLst>
      <p:ext uri="{BB962C8B-B14F-4D97-AF65-F5344CB8AC3E}">
        <p14:creationId xmlns:p14="http://schemas.microsoft.com/office/powerpoint/2010/main" val="139636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E6532EC-A791-9169-BC8F-E937E11BA830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引起動機│活動一：遊覽車設備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688AEA2-540E-D9D1-01E8-D9B372ACAF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8" y="2114020"/>
            <a:ext cx="3818929" cy="4932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語音泡泡: 圓角矩形 2">
            <a:extLst>
              <a:ext uri="{FF2B5EF4-FFF2-40B4-BE49-F238E27FC236}">
                <a16:creationId xmlns:a16="http://schemas.microsoft.com/office/drawing/2014/main" id="{DE6BE6ED-F2E1-A775-966F-5CA56B569A8C}"/>
              </a:ext>
            </a:extLst>
          </p:cNvPr>
          <p:cNvSpPr/>
          <p:nvPr/>
        </p:nvSpPr>
        <p:spPr>
          <a:xfrm>
            <a:off x="4559474" y="1250516"/>
            <a:ext cx="6353876" cy="2327534"/>
          </a:xfrm>
          <a:prstGeom prst="wedgeRoundRectCallout">
            <a:avLst>
              <a:gd name="adj1" fmla="val -66668"/>
              <a:gd name="adj2" fmla="val 3517"/>
              <a:gd name="adj3" fmla="val 16667"/>
            </a:avLst>
          </a:prstGeom>
          <a:solidFill>
            <a:srgbClr val="EBE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萱萱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平時是搭乘像遊覽車的校車上下學，遊覽車也是日常生活中經常搭乘的公共交通工具。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105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圖說文字 1">
            <a:extLst>
              <a:ext uri="{FF2B5EF4-FFF2-40B4-BE49-F238E27FC236}">
                <a16:creationId xmlns:a16="http://schemas.microsoft.com/office/drawing/2014/main" id="{6D3D249B-A47E-27D0-2C7D-531B44DBABA3}"/>
              </a:ext>
            </a:extLst>
          </p:cNvPr>
          <p:cNvSpPr/>
          <p:nvPr/>
        </p:nvSpPr>
        <p:spPr>
          <a:xfrm>
            <a:off x="1618735" y="545341"/>
            <a:ext cx="9131644" cy="719670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DDDAE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請你想一想，公車和遊覽車有什麼不一樣呢？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055B498D-AF4E-2049-DB5F-F92D57ABD570}"/>
              </a:ext>
            </a:extLst>
          </p:cNvPr>
          <p:cNvSpPr txBox="1"/>
          <p:nvPr/>
        </p:nvSpPr>
        <p:spPr>
          <a:xfrm>
            <a:off x="4253105" y="2229417"/>
            <a:ext cx="1698325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公車站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100B946-E9A5-20B8-1B07-C7C101BF4CE4}"/>
              </a:ext>
            </a:extLst>
          </p:cNvPr>
          <p:cNvSpPr txBox="1"/>
          <p:nvPr/>
        </p:nvSpPr>
        <p:spPr>
          <a:xfrm>
            <a:off x="8342852" y="2229417"/>
            <a:ext cx="1698325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集合地點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3618C2C-3573-ADFA-A081-88CF1E111271}"/>
              </a:ext>
            </a:extLst>
          </p:cNvPr>
          <p:cNvSpPr txBox="1"/>
          <p:nvPr/>
        </p:nvSpPr>
        <p:spPr>
          <a:xfrm>
            <a:off x="4253105" y="2919336"/>
            <a:ext cx="1698325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固定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2E300D96-2B9A-D941-0EBD-0F773925DB73}"/>
              </a:ext>
            </a:extLst>
          </p:cNvPr>
          <p:cNvSpPr txBox="1"/>
          <p:nvPr/>
        </p:nvSpPr>
        <p:spPr>
          <a:xfrm>
            <a:off x="8342852" y="2919336"/>
            <a:ext cx="1698325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不固定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DF116EC-B1BA-2123-B426-4AF901A98D71}"/>
              </a:ext>
            </a:extLst>
          </p:cNvPr>
          <p:cNvSpPr txBox="1"/>
          <p:nvPr/>
        </p:nvSpPr>
        <p:spPr>
          <a:xfrm>
            <a:off x="3679920" y="3569501"/>
            <a:ext cx="3510019" cy="73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有站位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部分行駛國道、快速道路無站位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，車頂有握環。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C633BE0-6B13-0C4E-2F26-B89D4846E21A}"/>
              </a:ext>
            </a:extLst>
          </p:cNvPr>
          <p:cNvSpPr txBox="1"/>
          <p:nvPr/>
        </p:nvSpPr>
        <p:spPr>
          <a:xfrm>
            <a:off x="4211984" y="4410751"/>
            <a:ext cx="1884016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有安全帶</a:t>
            </a: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4E8D1EC5-F950-D601-9B83-65BDA8E22CA1}"/>
              </a:ext>
            </a:extLst>
          </p:cNvPr>
          <p:cNvGrpSpPr/>
          <p:nvPr/>
        </p:nvGrpSpPr>
        <p:grpSpPr>
          <a:xfrm>
            <a:off x="821696" y="1497247"/>
            <a:ext cx="10768942" cy="5043570"/>
            <a:chOff x="821696" y="1497247"/>
            <a:chExt cx="10768942" cy="5043570"/>
          </a:xfrm>
        </p:grpSpPr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8C4C989D-47E3-3049-5702-6C00AD9E8F40}"/>
                </a:ext>
              </a:extLst>
            </p:cNvPr>
            <p:cNvGrpSpPr/>
            <p:nvPr/>
          </p:nvGrpSpPr>
          <p:grpSpPr>
            <a:xfrm>
              <a:off x="3039762" y="2760302"/>
              <a:ext cx="8550876" cy="3780515"/>
              <a:chOff x="3039762" y="2760302"/>
              <a:chExt cx="8550876" cy="3780515"/>
            </a:xfrm>
          </p:grpSpPr>
          <p:cxnSp>
            <p:nvCxnSpPr>
              <p:cNvPr id="3" name="直線接點 2">
                <a:extLst>
                  <a:ext uri="{FF2B5EF4-FFF2-40B4-BE49-F238E27FC236}">
                    <a16:creationId xmlns:a16="http://schemas.microsoft.com/office/drawing/2014/main" id="{E305FBC2-2DFD-C958-DA0C-E358E9F0A6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9762" y="2760302"/>
                <a:ext cx="8550876" cy="0"/>
              </a:xfrm>
              <a:prstGeom prst="line">
                <a:avLst/>
              </a:prstGeom>
              <a:ln>
                <a:solidFill>
                  <a:srgbClr val="B545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>
                <a:extLst>
                  <a:ext uri="{FF2B5EF4-FFF2-40B4-BE49-F238E27FC236}">
                    <a16:creationId xmlns:a16="http://schemas.microsoft.com/office/drawing/2014/main" id="{445B592F-C139-A10B-6D91-6F233957B0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9762" y="3476889"/>
                <a:ext cx="8550876" cy="0"/>
              </a:xfrm>
              <a:prstGeom prst="line">
                <a:avLst/>
              </a:prstGeom>
              <a:ln>
                <a:solidFill>
                  <a:srgbClr val="B545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接點 9">
                <a:extLst>
                  <a:ext uri="{FF2B5EF4-FFF2-40B4-BE49-F238E27FC236}">
                    <a16:creationId xmlns:a16="http://schemas.microsoft.com/office/drawing/2014/main" id="{E3C7D202-DA73-E681-1B11-93E62AA9CB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9762" y="4321082"/>
                <a:ext cx="8550876" cy="0"/>
              </a:xfrm>
              <a:prstGeom prst="line">
                <a:avLst/>
              </a:prstGeom>
              <a:ln>
                <a:solidFill>
                  <a:srgbClr val="B545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>
                <a:extLst>
                  <a:ext uri="{FF2B5EF4-FFF2-40B4-BE49-F238E27FC236}">
                    <a16:creationId xmlns:a16="http://schemas.microsoft.com/office/drawing/2014/main" id="{3897822D-C621-4F7D-D86C-A30524677C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9762" y="4951170"/>
                <a:ext cx="8550876" cy="0"/>
              </a:xfrm>
              <a:prstGeom prst="line">
                <a:avLst/>
              </a:prstGeom>
              <a:ln>
                <a:solidFill>
                  <a:srgbClr val="B545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接點 11">
                <a:extLst>
                  <a:ext uri="{FF2B5EF4-FFF2-40B4-BE49-F238E27FC236}">
                    <a16:creationId xmlns:a16="http://schemas.microsoft.com/office/drawing/2014/main" id="{9CF900A6-59B3-B174-4FDB-1D145EFA6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9762" y="5762445"/>
                <a:ext cx="8550876" cy="0"/>
              </a:xfrm>
              <a:prstGeom prst="line">
                <a:avLst/>
              </a:prstGeom>
              <a:ln>
                <a:solidFill>
                  <a:srgbClr val="B545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接點 12">
                <a:extLst>
                  <a:ext uri="{FF2B5EF4-FFF2-40B4-BE49-F238E27FC236}">
                    <a16:creationId xmlns:a16="http://schemas.microsoft.com/office/drawing/2014/main" id="{F88178DD-9AC7-8C7F-417A-978690A4D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9762" y="6540817"/>
                <a:ext cx="8550876" cy="0"/>
              </a:xfrm>
              <a:prstGeom prst="line">
                <a:avLst/>
              </a:prstGeom>
              <a:ln>
                <a:solidFill>
                  <a:srgbClr val="B545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E1772FCC-4A35-056D-4A0A-755770F62FA0}"/>
                </a:ext>
              </a:extLst>
            </p:cNvPr>
            <p:cNvGrpSpPr/>
            <p:nvPr/>
          </p:nvGrpSpPr>
          <p:grpSpPr>
            <a:xfrm>
              <a:off x="4363232" y="1497247"/>
              <a:ext cx="5567819" cy="610342"/>
              <a:chOff x="4363232" y="1497247"/>
              <a:chExt cx="5567819" cy="610342"/>
            </a:xfrm>
          </p:grpSpPr>
          <p:sp>
            <p:nvSpPr>
              <p:cNvPr id="7" name="矩形: 圓角 6">
                <a:extLst>
                  <a:ext uri="{FF2B5EF4-FFF2-40B4-BE49-F238E27FC236}">
                    <a16:creationId xmlns:a16="http://schemas.microsoft.com/office/drawing/2014/main" id="{A6729236-C192-9A46-AFD1-9D931229AE95}"/>
                  </a:ext>
                </a:extLst>
              </p:cNvPr>
              <p:cNvSpPr/>
              <p:nvPr/>
            </p:nvSpPr>
            <p:spPr>
              <a:xfrm>
                <a:off x="4363232" y="1506339"/>
                <a:ext cx="1478072" cy="601250"/>
              </a:xfrm>
              <a:prstGeom prst="roundRect">
                <a:avLst/>
              </a:prstGeom>
              <a:solidFill>
                <a:srgbClr val="7467A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公車</a:t>
                </a:r>
              </a:p>
            </p:txBody>
          </p:sp>
          <p:sp>
            <p:nvSpPr>
              <p:cNvPr id="8" name="矩形: 圓角 7">
                <a:extLst>
                  <a:ext uri="{FF2B5EF4-FFF2-40B4-BE49-F238E27FC236}">
                    <a16:creationId xmlns:a16="http://schemas.microsoft.com/office/drawing/2014/main" id="{EE470096-A9CD-F5B3-E166-9844C50F719F}"/>
                  </a:ext>
                </a:extLst>
              </p:cNvPr>
              <p:cNvSpPr/>
              <p:nvPr/>
            </p:nvSpPr>
            <p:spPr>
              <a:xfrm>
                <a:off x="8452979" y="1497247"/>
                <a:ext cx="1478072" cy="601250"/>
              </a:xfrm>
              <a:prstGeom prst="roundRect">
                <a:avLst/>
              </a:prstGeom>
              <a:solidFill>
                <a:srgbClr val="7467A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遊覽車</a:t>
                </a:r>
              </a:p>
            </p:txBody>
          </p:sp>
        </p:grp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BF969C5A-E2AE-0788-E105-2D41A183C675}"/>
                </a:ext>
              </a:extLst>
            </p:cNvPr>
            <p:cNvGrpSpPr/>
            <p:nvPr/>
          </p:nvGrpSpPr>
          <p:grpSpPr>
            <a:xfrm>
              <a:off x="821696" y="2220837"/>
              <a:ext cx="2121919" cy="4203036"/>
              <a:chOff x="821696" y="2220837"/>
              <a:chExt cx="2121919" cy="4203036"/>
            </a:xfrm>
          </p:grpSpPr>
          <p:sp>
            <p:nvSpPr>
              <p:cNvPr id="26" name="矩形: 圓角 25">
                <a:extLst>
                  <a:ext uri="{FF2B5EF4-FFF2-40B4-BE49-F238E27FC236}">
                    <a16:creationId xmlns:a16="http://schemas.microsoft.com/office/drawing/2014/main" id="{DE2779ED-21C4-D01E-664A-EA21B783C761}"/>
                  </a:ext>
                </a:extLst>
              </p:cNvPr>
              <p:cNvSpPr/>
              <p:nvPr/>
            </p:nvSpPr>
            <p:spPr>
              <a:xfrm>
                <a:off x="821698" y="2220837"/>
                <a:ext cx="2121915" cy="496663"/>
              </a:xfrm>
              <a:prstGeom prst="roundRect">
                <a:avLst/>
              </a:prstGeom>
              <a:solidFill>
                <a:srgbClr val="B545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搭乘地點</a:t>
                </a:r>
              </a:p>
            </p:txBody>
          </p:sp>
          <p:sp>
            <p:nvSpPr>
              <p:cNvPr id="27" name="矩形: 圓角 26">
                <a:extLst>
                  <a:ext uri="{FF2B5EF4-FFF2-40B4-BE49-F238E27FC236}">
                    <a16:creationId xmlns:a16="http://schemas.microsoft.com/office/drawing/2014/main" id="{1F96D5F1-A3B8-0E9C-2EE6-ED0940D9500D}"/>
                  </a:ext>
                </a:extLst>
              </p:cNvPr>
              <p:cNvSpPr/>
              <p:nvPr/>
            </p:nvSpPr>
            <p:spPr>
              <a:xfrm>
                <a:off x="821699" y="2912710"/>
                <a:ext cx="2121916" cy="496663"/>
              </a:xfrm>
              <a:prstGeom prst="roundRect">
                <a:avLst/>
              </a:prstGeom>
              <a:solidFill>
                <a:srgbClr val="B545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行駛路線</a:t>
                </a:r>
              </a:p>
            </p:txBody>
          </p:sp>
          <p:sp>
            <p:nvSpPr>
              <p:cNvPr id="28" name="矩形: 圓角 27">
                <a:extLst>
                  <a:ext uri="{FF2B5EF4-FFF2-40B4-BE49-F238E27FC236}">
                    <a16:creationId xmlns:a16="http://schemas.microsoft.com/office/drawing/2014/main" id="{A8DD886C-0BB8-D8ED-9F78-FC804E71B70B}"/>
                  </a:ext>
                </a:extLst>
              </p:cNvPr>
              <p:cNvSpPr/>
              <p:nvPr/>
            </p:nvSpPr>
            <p:spPr>
              <a:xfrm>
                <a:off x="821698" y="3641610"/>
                <a:ext cx="2121917" cy="496663"/>
              </a:xfrm>
              <a:prstGeom prst="roundRect">
                <a:avLst/>
              </a:prstGeom>
              <a:solidFill>
                <a:srgbClr val="B545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站位、座位</a:t>
                </a:r>
              </a:p>
            </p:txBody>
          </p:sp>
          <p:sp>
            <p:nvSpPr>
              <p:cNvPr id="29" name="矩形: 圓角 28">
                <a:extLst>
                  <a:ext uri="{FF2B5EF4-FFF2-40B4-BE49-F238E27FC236}">
                    <a16:creationId xmlns:a16="http://schemas.microsoft.com/office/drawing/2014/main" id="{06F0970D-66A2-3E63-D442-41FC75730F75}"/>
                  </a:ext>
                </a:extLst>
              </p:cNvPr>
              <p:cNvSpPr/>
              <p:nvPr/>
            </p:nvSpPr>
            <p:spPr>
              <a:xfrm>
                <a:off x="821698" y="4406730"/>
                <a:ext cx="2121917" cy="496663"/>
              </a:xfrm>
              <a:prstGeom prst="roundRect">
                <a:avLst/>
              </a:prstGeom>
              <a:solidFill>
                <a:srgbClr val="B545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安全帶</a:t>
                </a:r>
              </a:p>
            </p:txBody>
          </p:sp>
          <p:sp>
            <p:nvSpPr>
              <p:cNvPr id="30" name="矩形: 圓角 29">
                <a:extLst>
                  <a:ext uri="{FF2B5EF4-FFF2-40B4-BE49-F238E27FC236}">
                    <a16:creationId xmlns:a16="http://schemas.microsoft.com/office/drawing/2014/main" id="{2B287D06-D5CF-E11D-E0BC-68E5315F2E47}"/>
                  </a:ext>
                </a:extLst>
              </p:cNvPr>
              <p:cNvSpPr/>
              <p:nvPr/>
            </p:nvSpPr>
            <p:spPr>
              <a:xfrm>
                <a:off x="821696" y="5111811"/>
                <a:ext cx="2121917" cy="496663"/>
              </a:xfrm>
              <a:prstGeom prst="roundRect">
                <a:avLst/>
              </a:prstGeom>
              <a:solidFill>
                <a:srgbClr val="B545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車內設備</a:t>
                </a:r>
              </a:p>
            </p:txBody>
          </p:sp>
          <p:sp>
            <p:nvSpPr>
              <p:cNvPr id="31" name="矩形: 圓角 30">
                <a:extLst>
                  <a:ext uri="{FF2B5EF4-FFF2-40B4-BE49-F238E27FC236}">
                    <a16:creationId xmlns:a16="http://schemas.microsoft.com/office/drawing/2014/main" id="{46F56B55-9B68-A234-1394-DDC606AEF8FF}"/>
                  </a:ext>
                </a:extLst>
              </p:cNvPr>
              <p:cNvSpPr/>
              <p:nvPr/>
            </p:nvSpPr>
            <p:spPr>
              <a:xfrm>
                <a:off x="821696" y="5927210"/>
                <a:ext cx="2121917" cy="496663"/>
              </a:xfrm>
              <a:prstGeom prst="roundRect">
                <a:avLst/>
              </a:prstGeom>
              <a:solidFill>
                <a:srgbClr val="B545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入車臺階</a:t>
                </a:r>
              </a:p>
            </p:txBody>
          </p:sp>
        </p:grp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A4E4674-919F-5ACE-97D6-2B7F82F5F553}"/>
              </a:ext>
            </a:extLst>
          </p:cNvPr>
          <p:cNvSpPr txBox="1"/>
          <p:nvPr/>
        </p:nvSpPr>
        <p:spPr>
          <a:xfrm>
            <a:off x="8250006" y="4410751"/>
            <a:ext cx="188401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有安全帶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A10AC2C-70F7-4406-2A93-AE72E42DFDF7}"/>
              </a:ext>
            </a:extLst>
          </p:cNvPr>
          <p:cNvSpPr txBox="1"/>
          <p:nvPr/>
        </p:nvSpPr>
        <p:spPr>
          <a:xfrm>
            <a:off x="3580580" y="4961222"/>
            <a:ext cx="3708697" cy="836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部分車內有置物區，車窗上有乘車資訊或廣告看板。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10D360C-43B2-FC07-ECBB-0FA90751038B}"/>
              </a:ext>
            </a:extLst>
          </p:cNvPr>
          <p:cNvSpPr txBox="1"/>
          <p:nvPr/>
        </p:nvSpPr>
        <p:spPr>
          <a:xfrm>
            <a:off x="7664213" y="4957333"/>
            <a:ext cx="39264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</a:pPr>
            <a:r>
              <a:rPr lang="zh-TW" altLang="en-US" sz="24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部分座位上有螢幕、音響、置物架等設備。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9088E0F-7857-8675-F5C7-6C2B9667AF17}"/>
              </a:ext>
            </a:extLst>
          </p:cNvPr>
          <p:cNvSpPr txBox="1"/>
          <p:nvPr/>
        </p:nvSpPr>
        <p:spPr>
          <a:xfrm>
            <a:off x="3580580" y="5946098"/>
            <a:ext cx="36191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入車臺階較少或無臺階。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5900FB70-DF92-484D-797A-8DBFBF771AFB}"/>
              </a:ext>
            </a:extLst>
          </p:cNvPr>
          <p:cNvSpPr txBox="1"/>
          <p:nvPr/>
        </p:nvSpPr>
        <p:spPr>
          <a:xfrm>
            <a:off x="7664213" y="5788330"/>
            <a:ext cx="36191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因座位下有置物層，所以入車臺階較多且窄。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B9D0EAD8-10C2-9BAA-597D-E65F494685CC}"/>
              </a:ext>
            </a:extLst>
          </p:cNvPr>
          <p:cNvSpPr txBox="1"/>
          <p:nvPr/>
        </p:nvSpPr>
        <p:spPr>
          <a:xfrm>
            <a:off x="7664213" y="3664247"/>
            <a:ext cx="29824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無站位，車頂無握環。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7786E1B4-1007-CEB6-DA0E-D21100943FE5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引起動機│活動一：遊覽車設備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98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14" grpId="0"/>
      <p:bldP spid="15" grpId="0"/>
      <p:bldP spid="17" grpId="0"/>
      <p:bldP spid="19" grpId="0"/>
      <p:bldP spid="32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圖說文字 1">
            <a:extLst>
              <a:ext uri="{FF2B5EF4-FFF2-40B4-BE49-F238E27FC236}">
                <a16:creationId xmlns:a16="http://schemas.microsoft.com/office/drawing/2014/main" id="{6D3D249B-A47E-27D0-2C7D-531B44DBABA3}"/>
              </a:ext>
            </a:extLst>
          </p:cNvPr>
          <p:cNvSpPr/>
          <p:nvPr/>
        </p:nvSpPr>
        <p:spPr>
          <a:xfrm>
            <a:off x="1335428" y="645209"/>
            <a:ext cx="9521143" cy="1108101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DDDAE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如果</a:t>
            </a:r>
            <a:r>
              <a:rPr kumimoji="0" lang="zh-TW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萱萱</a:t>
            </a:r>
            <a:r>
              <a:rPr kumimoji="0" lang="zh-TW" alt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想了解搭乘遊覽車時需要遵守的安全搭乘行為，你會給他哪些建議呢？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2563658-9CB4-BE3C-0097-63DEB9DFD4EF}"/>
              </a:ext>
            </a:extLst>
          </p:cNvPr>
          <p:cNvSpPr txBox="1"/>
          <p:nvPr/>
        </p:nvSpPr>
        <p:spPr>
          <a:xfrm>
            <a:off x="2929845" y="5330226"/>
            <a:ext cx="89762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公車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5861A3A-6CFF-636F-C526-B3695E300636}"/>
              </a:ext>
            </a:extLst>
          </p:cNvPr>
          <p:cNvSpPr txBox="1"/>
          <p:nvPr/>
        </p:nvSpPr>
        <p:spPr>
          <a:xfrm>
            <a:off x="8298045" y="5330226"/>
            <a:ext cx="138405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遊覽車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672763B-FC83-DDAA-666E-6D66420D82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r="3608"/>
          <a:stretch/>
        </p:blipFill>
        <p:spPr>
          <a:xfrm>
            <a:off x="354442" y="2538039"/>
            <a:ext cx="3928591" cy="2792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FA0930A-D8F3-F641-2FE7-99A25D538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652" y="2538039"/>
            <a:ext cx="3722915" cy="2792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D95BFA3-D7AF-ED9C-B1EE-0B51ED91D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87" y="2092395"/>
            <a:ext cx="3173397" cy="4316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8F9EA1DA-930F-8373-4804-BF903EBB926C}"/>
              </a:ext>
            </a:extLst>
          </p:cNvPr>
          <p:cNvSpPr txBox="1"/>
          <p:nvPr/>
        </p:nvSpPr>
        <p:spPr>
          <a:xfrm>
            <a:off x="351416" y="2629545"/>
            <a:ext cx="311425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2800" b="1" dirty="0">
                <a:effectLst>
                  <a:glow rad="101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遊覽車的車內座位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6040C7B-63D7-6A7F-368F-1097609D697E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引起動機│活動一：遊覽車設備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171BFC9-AC06-54AF-4261-3D7CFABFBE36}"/>
              </a:ext>
            </a:extLst>
          </p:cNvPr>
          <p:cNvSpPr txBox="1"/>
          <p:nvPr/>
        </p:nvSpPr>
        <p:spPr>
          <a:xfrm>
            <a:off x="8667186" y="2191680"/>
            <a:ext cx="311425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2800" b="1" dirty="0">
                <a:effectLst>
                  <a:glow rad="101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遊覽車的入車臺階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4DE8FCB-82F9-C3DC-C0D6-0D325014215D}"/>
              </a:ext>
            </a:extLst>
          </p:cNvPr>
          <p:cNvSpPr txBox="1"/>
          <p:nvPr/>
        </p:nvSpPr>
        <p:spPr>
          <a:xfrm>
            <a:off x="4613651" y="2655671"/>
            <a:ext cx="311425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2800" b="1" dirty="0">
                <a:effectLst>
                  <a:glow rad="101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遊覽車的車內座位</a:t>
            </a:r>
          </a:p>
        </p:txBody>
      </p:sp>
    </p:spTree>
    <p:extLst>
      <p:ext uri="{BB962C8B-B14F-4D97-AF65-F5344CB8AC3E}">
        <p14:creationId xmlns:p14="http://schemas.microsoft.com/office/powerpoint/2010/main" val="2531734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EB04D617-BC1B-F6D6-A35A-7B3986814DC5}"/>
              </a:ext>
            </a:extLst>
          </p:cNvPr>
          <p:cNvSpPr/>
          <p:nvPr/>
        </p:nvSpPr>
        <p:spPr>
          <a:xfrm>
            <a:off x="3021069" y="554104"/>
            <a:ext cx="6149862" cy="861775"/>
          </a:xfrm>
          <a:prstGeom prst="roundRect">
            <a:avLst/>
          </a:prstGeom>
          <a:solidFill>
            <a:srgbClr val="74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搭乘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遊覽車的安全搭乘行為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BC62D00-567F-BC18-3667-95108E654848}"/>
              </a:ext>
            </a:extLst>
          </p:cNvPr>
          <p:cNvSpPr txBox="1"/>
          <p:nvPr/>
        </p:nvSpPr>
        <p:spPr>
          <a:xfrm>
            <a:off x="708854" y="1850153"/>
            <a:ext cx="10877899" cy="4081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ts val="4500"/>
              </a:lnSpc>
              <a:buClr>
                <a:srgbClr val="7467A9"/>
              </a:buClr>
              <a:buFont typeface="Wingdings" panose="05000000000000000000" pitchFamily="2" charset="2"/>
              <a:buChar char="l"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上、下車的</a:t>
            </a:r>
            <a:r>
              <a:rPr lang="zh-TW" altLang="en-US" sz="3200" b="1" dirty="0">
                <a:solidFill>
                  <a:srgbClr val="7467A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階梯較陡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200" b="1" dirty="0">
                <a:solidFill>
                  <a:srgbClr val="7467A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踩踏階梯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需要小心。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>
              <a:lnSpc>
                <a:spcPts val="4500"/>
              </a:lnSpc>
              <a:buClr>
                <a:srgbClr val="7467A9"/>
              </a:buClr>
              <a:buFont typeface="Wingdings" panose="05000000000000000000" pitchFamily="2" charset="2"/>
              <a:buChar char="l"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每個座位乘坐時都要</a:t>
            </a:r>
            <a:r>
              <a:rPr lang="zh-TW" altLang="en-US" sz="3200" b="1" dirty="0">
                <a:solidFill>
                  <a:srgbClr val="7467A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扣好安全帶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>
              <a:lnSpc>
                <a:spcPts val="4500"/>
              </a:lnSpc>
              <a:buClr>
                <a:srgbClr val="7467A9"/>
              </a:buClr>
              <a:buFont typeface="Wingdings" panose="05000000000000000000" pitchFamily="2" charset="2"/>
              <a:buChar char="l"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車子行駛中儘量</a:t>
            </a:r>
            <a:r>
              <a:rPr lang="zh-TW" altLang="en-US" sz="3200" b="1" dirty="0">
                <a:solidFill>
                  <a:srgbClr val="7467A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不要離開座位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，不得已要離開座位走動時，可</a:t>
            </a:r>
            <a:r>
              <a:rPr lang="zh-TW" altLang="en-US" sz="3200" b="1" dirty="0">
                <a:solidFill>
                  <a:srgbClr val="7467A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抓穩椅背幫助身體的穩定性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>
              <a:lnSpc>
                <a:spcPts val="4500"/>
              </a:lnSpc>
              <a:buClr>
                <a:srgbClr val="7467A9"/>
              </a:buClr>
              <a:buFont typeface="Wingdings" panose="05000000000000000000" pitchFamily="2" charset="2"/>
              <a:buChar char="l"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避免因有娛樂設備，心情較放鬆，而忽略乘客的安全行為或降低危險意識（如大聲喧嘩、鬆開安全帶站立、沒注意車外路況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B242BBC-FCF1-099A-A61D-45705F7A2FE7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引起動機│活動一：遊覽車設備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03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rgbClr val="DDDAE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D0565F5-35AF-CC41-F3BD-59E07FA51134}"/>
              </a:ext>
            </a:extLst>
          </p:cNvPr>
          <p:cNvSpPr/>
          <p:nvPr/>
        </p:nvSpPr>
        <p:spPr>
          <a:xfrm>
            <a:off x="304800" y="702528"/>
            <a:ext cx="11582400" cy="5751436"/>
          </a:xfrm>
          <a:custGeom>
            <a:avLst/>
            <a:gdLst>
              <a:gd name="connsiteX0" fmla="*/ 0 w 11582400"/>
              <a:gd name="connsiteY0" fmla="*/ 0 h 5751436"/>
              <a:gd name="connsiteX1" fmla="*/ 463296 w 11582400"/>
              <a:gd name="connsiteY1" fmla="*/ 0 h 5751436"/>
              <a:gd name="connsiteX2" fmla="*/ 1274064 w 11582400"/>
              <a:gd name="connsiteY2" fmla="*/ 0 h 5751436"/>
              <a:gd name="connsiteX3" fmla="*/ 1969008 w 11582400"/>
              <a:gd name="connsiteY3" fmla="*/ 0 h 5751436"/>
              <a:gd name="connsiteX4" fmla="*/ 2432304 w 11582400"/>
              <a:gd name="connsiteY4" fmla="*/ 0 h 5751436"/>
              <a:gd name="connsiteX5" fmla="*/ 2663952 w 11582400"/>
              <a:gd name="connsiteY5" fmla="*/ 0 h 5751436"/>
              <a:gd name="connsiteX6" fmla="*/ 3127248 w 11582400"/>
              <a:gd name="connsiteY6" fmla="*/ 0 h 5751436"/>
              <a:gd name="connsiteX7" fmla="*/ 3822192 w 11582400"/>
              <a:gd name="connsiteY7" fmla="*/ 0 h 5751436"/>
              <a:gd name="connsiteX8" fmla="*/ 4632960 w 11582400"/>
              <a:gd name="connsiteY8" fmla="*/ 0 h 5751436"/>
              <a:gd name="connsiteX9" fmla="*/ 4864608 w 11582400"/>
              <a:gd name="connsiteY9" fmla="*/ 0 h 5751436"/>
              <a:gd name="connsiteX10" fmla="*/ 5096256 w 11582400"/>
              <a:gd name="connsiteY10" fmla="*/ 0 h 5751436"/>
              <a:gd name="connsiteX11" fmla="*/ 5907024 w 11582400"/>
              <a:gd name="connsiteY11" fmla="*/ 0 h 5751436"/>
              <a:gd name="connsiteX12" fmla="*/ 6138672 w 11582400"/>
              <a:gd name="connsiteY12" fmla="*/ 0 h 5751436"/>
              <a:gd name="connsiteX13" fmla="*/ 6717792 w 11582400"/>
              <a:gd name="connsiteY13" fmla="*/ 0 h 5751436"/>
              <a:gd name="connsiteX14" fmla="*/ 7065264 w 11582400"/>
              <a:gd name="connsiteY14" fmla="*/ 0 h 5751436"/>
              <a:gd name="connsiteX15" fmla="*/ 7412736 w 11582400"/>
              <a:gd name="connsiteY15" fmla="*/ 0 h 5751436"/>
              <a:gd name="connsiteX16" fmla="*/ 7760208 w 11582400"/>
              <a:gd name="connsiteY16" fmla="*/ 0 h 5751436"/>
              <a:gd name="connsiteX17" fmla="*/ 8107680 w 11582400"/>
              <a:gd name="connsiteY17" fmla="*/ 0 h 5751436"/>
              <a:gd name="connsiteX18" fmla="*/ 8570976 w 11582400"/>
              <a:gd name="connsiteY18" fmla="*/ 0 h 5751436"/>
              <a:gd name="connsiteX19" fmla="*/ 8918448 w 11582400"/>
              <a:gd name="connsiteY19" fmla="*/ 0 h 5751436"/>
              <a:gd name="connsiteX20" fmla="*/ 9381744 w 11582400"/>
              <a:gd name="connsiteY20" fmla="*/ 0 h 5751436"/>
              <a:gd name="connsiteX21" fmla="*/ 10076688 w 11582400"/>
              <a:gd name="connsiteY21" fmla="*/ 0 h 5751436"/>
              <a:gd name="connsiteX22" fmla="*/ 10424160 w 11582400"/>
              <a:gd name="connsiteY22" fmla="*/ 0 h 5751436"/>
              <a:gd name="connsiteX23" fmla="*/ 10655808 w 11582400"/>
              <a:gd name="connsiteY23" fmla="*/ 0 h 5751436"/>
              <a:gd name="connsiteX24" fmla="*/ 11582400 w 11582400"/>
              <a:gd name="connsiteY24" fmla="*/ 0 h 5751436"/>
              <a:gd name="connsiteX25" fmla="*/ 11582400 w 11582400"/>
              <a:gd name="connsiteY25" fmla="*/ 402601 h 5751436"/>
              <a:gd name="connsiteX26" fmla="*/ 11582400 w 11582400"/>
              <a:gd name="connsiteY26" fmla="*/ 805201 h 5751436"/>
              <a:gd name="connsiteX27" fmla="*/ 11582400 w 11582400"/>
              <a:gd name="connsiteY27" fmla="*/ 1265316 h 5751436"/>
              <a:gd name="connsiteX28" fmla="*/ 11582400 w 11582400"/>
              <a:gd name="connsiteY28" fmla="*/ 1840460 h 5751436"/>
              <a:gd name="connsiteX29" fmla="*/ 11582400 w 11582400"/>
              <a:gd name="connsiteY29" fmla="*/ 2473117 h 5751436"/>
              <a:gd name="connsiteX30" fmla="*/ 11582400 w 11582400"/>
              <a:gd name="connsiteY30" fmla="*/ 2990747 h 5751436"/>
              <a:gd name="connsiteX31" fmla="*/ 11582400 w 11582400"/>
              <a:gd name="connsiteY31" fmla="*/ 3450862 h 5751436"/>
              <a:gd name="connsiteX32" fmla="*/ 11582400 w 11582400"/>
              <a:gd name="connsiteY32" fmla="*/ 3910976 h 5751436"/>
              <a:gd name="connsiteX33" fmla="*/ 11582400 w 11582400"/>
              <a:gd name="connsiteY33" fmla="*/ 4543634 h 5751436"/>
              <a:gd name="connsiteX34" fmla="*/ 11582400 w 11582400"/>
              <a:gd name="connsiteY34" fmla="*/ 4946235 h 5751436"/>
              <a:gd name="connsiteX35" fmla="*/ 11582400 w 11582400"/>
              <a:gd name="connsiteY35" fmla="*/ 5751436 h 5751436"/>
              <a:gd name="connsiteX36" fmla="*/ 11003280 w 11582400"/>
              <a:gd name="connsiteY36" fmla="*/ 5751436 h 5751436"/>
              <a:gd name="connsiteX37" fmla="*/ 10192512 w 11582400"/>
              <a:gd name="connsiteY37" fmla="*/ 5751436 h 5751436"/>
              <a:gd name="connsiteX38" fmla="*/ 9613392 w 11582400"/>
              <a:gd name="connsiteY38" fmla="*/ 5751436 h 5751436"/>
              <a:gd name="connsiteX39" fmla="*/ 9381744 w 11582400"/>
              <a:gd name="connsiteY39" fmla="*/ 5751436 h 5751436"/>
              <a:gd name="connsiteX40" fmla="*/ 9150096 w 11582400"/>
              <a:gd name="connsiteY40" fmla="*/ 5751436 h 5751436"/>
              <a:gd name="connsiteX41" fmla="*/ 8339328 w 11582400"/>
              <a:gd name="connsiteY41" fmla="*/ 5751436 h 5751436"/>
              <a:gd name="connsiteX42" fmla="*/ 7876032 w 11582400"/>
              <a:gd name="connsiteY42" fmla="*/ 5751436 h 5751436"/>
              <a:gd name="connsiteX43" fmla="*/ 7065264 w 11582400"/>
              <a:gd name="connsiteY43" fmla="*/ 5751436 h 5751436"/>
              <a:gd name="connsiteX44" fmla="*/ 6486144 w 11582400"/>
              <a:gd name="connsiteY44" fmla="*/ 5751436 h 5751436"/>
              <a:gd name="connsiteX45" fmla="*/ 6254496 w 11582400"/>
              <a:gd name="connsiteY45" fmla="*/ 5751436 h 5751436"/>
              <a:gd name="connsiteX46" fmla="*/ 5907024 w 11582400"/>
              <a:gd name="connsiteY46" fmla="*/ 5751436 h 5751436"/>
              <a:gd name="connsiteX47" fmla="*/ 5443728 w 11582400"/>
              <a:gd name="connsiteY47" fmla="*/ 5751436 h 5751436"/>
              <a:gd name="connsiteX48" fmla="*/ 4748784 w 11582400"/>
              <a:gd name="connsiteY48" fmla="*/ 5751436 h 5751436"/>
              <a:gd name="connsiteX49" fmla="*/ 4053840 w 11582400"/>
              <a:gd name="connsiteY49" fmla="*/ 5751436 h 5751436"/>
              <a:gd name="connsiteX50" fmla="*/ 3474720 w 11582400"/>
              <a:gd name="connsiteY50" fmla="*/ 5751436 h 5751436"/>
              <a:gd name="connsiteX51" fmla="*/ 3011424 w 11582400"/>
              <a:gd name="connsiteY51" fmla="*/ 5751436 h 5751436"/>
              <a:gd name="connsiteX52" fmla="*/ 2200656 w 11582400"/>
              <a:gd name="connsiteY52" fmla="*/ 5751436 h 5751436"/>
              <a:gd name="connsiteX53" fmla="*/ 1621536 w 11582400"/>
              <a:gd name="connsiteY53" fmla="*/ 5751436 h 5751436"/>
              <a:gd name="connsiteX54" fmla="*/ 1274064 w 11582400"/>
              <a:gd name="connsiteY54" fmla="*/ 5751436 h 5751436"/>
              <a:gd name="connsiteX55" fmla="*/ 926592 w 11582400"/>
              <a:gd name="connsiteY55" fmla="*/ 5751436 h 5751436"/>
              <a:gd name="connsiteX56" fmla="*/ 694944 w 11582400"/>
              <a:gd name="connsiteY56" fmla="*/ 5751436 h 5751436"/>
              <a:gd name="connsiteX57" fmla="*/ 0 w 11582400"/>
              <a:gd name="connsiteY57" fmla="*/ 5751436 h 5751436"/>
              <a:gd name="connsiteX58" fmla="*/ 0 w 11582400"/>
              <a:gd name="connsiteY58" fmla="*/ 5291321 h 5751436"/>
              <a:gd name="connsiteX59" fmla="*/ 0 w 11582400"/>
              <a:gd name="connsiteY59" fmla="*/ 4831206 h 5751436"/>
              <a:gd name="connsiteX60" fmla="*/ 0 w 11582400"/>
              <a:gd name="connsiteY60" fmla="*/ 4198548 h 5751436"/>
              <a:gd name="connsiteX61" fmla="*/ 0 w 11582400"/>
              <a:gd name="connsiteY61" fmla="*/ 3565890 h 5751436"/>
              <a:gd name="connsiteX62" fmla="*/ 0 w 11582400"/>
              <a:gd name="connsiteY62" fmla="*/ 2933232 h 5751436"/>
              <a:gd name="connsiteX63" fmla="*/ 0 w 11582400"/>
              <a:gd name="connsiteY63" fmla="*/ 2530632 h 5751436"/>
              <a:gd name="connsiteX64" fmla="*/ 0 w 11582400"/>
              <a:gd name="connsiteY64" fmla="*/ 2070517 h 5751436"/>
              <a:gd name="connsiteX65" fmla="*/ 0 w 11582400"/>
              <a:gd name="connsiteY65" fmla="*/ 1437859 h 5751436"/>
              <a:gd name="connsiteX66" fmla="*/ 0 w 11582400"/>
              <a:gd name="connsiteY66" fmla="*/ 747687 h 5751436"/>
              <a:gd name="connsiteX67" fmla="*/ 0 w 11582400"/>
              <a:gd name="connsiteY67" fmla="*/ 0 h 575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1582400" h="5751436" fill="none" extrusionOk="0">
                <a:moveTo>
                  <a:pt x="0" y="0"/>
                </a:moveTo>
                <a:cubicBezTo>
                  <a:pt x="175319" y="-19372"/>
                  <a:pt x="320265" y="17588"/>
                  <a:pt x="463296" y="0"/>
                </a:cubicBezTo>
                <a:cubicBezTo>
                  <a:pt x="606327" y="-17588"/>
                  <a:pt x="919592" y="88472"/>
                  <a:pt x="1274064" y="0"/>
                </a:cubicBezTo>
                <a:cubicBezTo>
                  <a:pt x="1628536" y="-88472"/>
                  <a:pt x="1773499" y="408"/>
                  <a:pt x="1969008" y="0"/>
                </a:cubicBezTo>
                <a:cubicBezTo>
                  <a:pt x="2164517" y="-408"/>
                  <a:pt x="2279496" y="27318"/>
                  <a:pt x="2432304" y="0"/>
                </a:cubicBezTo>
                <a:cubicBezTo>
                  <a:pt x="2585112" y="-27318"/>
                  <a:pt x="2605414" y="23736"/>
                  <a:pt x="2663952" y="0"/>
                </a:cubicBezTo>
                <a:cubicBezTo>
                  <a:pt x="2722490" y="-23736"/>
                  <a:pt x="2935642" y="42225"/>
                  <a:pt x="3127248" y="0"/>
                </a:cubicBezTo>
                <a:cubicBezTo>
                  <a:pt x="3318854" y="-42225"/>
                  <a:pt x="3478985" y="70596"/>
                  <a:pt x="3822192" y="0"/>
                </a:cubicBezTo>
                <a:cubicBezTo>
                  <a:pt x="4165399" y="-70596"/>
                  <a:pt x="4437460" y="14821"/>
                  <a:pt x="4632960" y="0"/>
                </a:cubicBezTo>
                <a:cubicBezTo>
                  <a:pt x="4828460" y="-14821"/>
                  <a:pt x="4763999" y="6582"/>
                  <a:pt x="4864608" y="0"/>
                </a:cubicBezTo>
                <a:cubicBezTo>
                  <a:pt x="4965217" y="-6582"/>
                  <a:pt x="5037104" y="17019"/>
                  <a:pt x="5096256" y="0"/>
                </a:cubicBezTo>
                <a:cubicBezTo>
                  <a:pt x="5155408" y="-17019"/>
                  <a:pt x="5614153" y="93639"/>
                  <a:pt x="5907024" y="0"/>
                </a:cubicBezTo>
                <a:cubicBezTo>
                  <a:pt x="6199895" y="-93639"/>
                  <a:pt x="6092016" y="19389"/>
                  <a:pt x="6138672" y="0"/>
                </a:cubicBezTo>
                <a:cubicBezTo>
                  <a:pt x="6185328" y="-19389"/>
                  <a:pt x="6501882" y="24856"/>
                  <a:pt x="6717792" y="0"/>
                </a:cubicBezTo>
                <a:cubicBezTo>
                  <a:pt x="6933702" y="-24856"/>
                  <a:pt x="6903709" y="25633"/>
                  <a:pt x="7065264" y="0"/>
                </a:cubicBezTo>
                <a:cubicBezTo>
                  <a:pt x="7226819" y="-25633"/>
                  <a:pt x="7334925" y="27707"/>
                  <a:pt x="7412736" y="0"/>
                </a:cubicBezTo>
                <a:cubicBezTo>
                  <a:pt x="7490547" y="-27707"/>
                  <a:pt x="7604644" y="12915"/>
                  <a:pt x="7760208" y="0"/>
                </a:cubicBezTo>
                <a:cubicBezTo>
                  <a:pt x="7915772" y="-12915"/>
                  <a:pt x="8001665" y="21986"/>
                  <a:pt x="8107680" y="0"/>
                </a:cubicBezTo>
                <a:cubicBezTo>
                  <a:pt x="8213695" y="-21986"/>
                  <a:pt x="8368419" y="30823"/>
                  <a:pt x="8570976" y="0"/>
                </a:cubicBezTo>
                <a:cubicBezTo>
                  <a:pt x="8773533" y="-30823"/>
                  <a:pt x="8839980" y="7229"/>
                  <a:pt x="8918448" y="0"/>
                </a:cubicBezTo>
                <a:cubicBezTo>
                  <a:pt x="8996916" y="-7229"/>
                  <a:pt x="9273469" y="5811"/>
                  <a:pt x="9381744" y="0"/>
                </a:cubicBezTo>
                <a:cubicBezTo>
                  <a:pt x="9490019" y="-5811"/>
                  <a:pt x="9919239" y="13765"/>
                  <a:pt x="10076688" y="0"/>
                </a:cubicBezTo>
                <a:cubicBezTo>
                  <a:pt x="10234137" y="-13765"/>
                  <a:pt x="10261076" y="23736"/>
                  <a:pt x="10424160" y="0"/>
                </a:cubicBezTo>
                <a:cubicBezTo>
                  <a:pt x="10587244" y="-23736"/>
                  <a:pt x="10578593" y="17217"/>
                  <a:pt x="10655808" y="0"/>
                </a:cubicBezTo>
                <a:cubicBezTo>
                  <a:pt x="10733023" y="-17217"/>
                  <a:pt x="11179670" y="6376"/>
                  <a:pt x="11582400" y="0"/>
                </a:cubicBezTo>
                <a:cubicBezTo>
                  <a:pt x="11602098" y="89535"/>
                  <a:pt x="11562028" y="275926"/>
                  <a:pt x="11582400" y="402601"/>
                </a:cubicBezTo>
                <a:cubicBezTo>
                  <a:pt x="11602772" y="529276"/>
                  <a:pt x="11538291" y="721471"/>
                  <a:pt x="11582400" y="805201"/>
                </a:cubicBezTo>
                <a:cubicBezTo>
                  <a:pt x="11626509" y="888931"/>
                  <a:pt x="11569408" y="1156612"/>
                  <a:pt x="11582400" y="1265316"/>
                </a:cubicBezTo>
                <a:cubicBezTo>
                  <a:pt x="11595392" y="1374021"/>
                  <a:pt x="11521640" y="1613799"/>
                  <a:pt x="11582400" y="1840460"/>
                </a:cubicBezTo>
                <a:cubicBezTo>
                  <a:pt x="11643160" y="2067121"/>
                  <a:pt x="11539616" y="2315155"/>
                  <a:pt x="11582400" y="2473117"/>
                </a:cubicBezTo>
                <a:cubicBezTo>
                  <a:pt x="11625184" y="2631079"/>
                  <a:pt x="11523798" y="2826105"/>
                  <a:pt x="11582400" y="2990747"/>
                </a:cubicBezTo>
                <a:cubicBezTo>
                  <a:pt x="11641002" y="3155389"/>
                  <a:pt x="11539790" y="3296833"/>
                  <a:pt x="11582400" y="3450862"/>
                </a:cubicBezTo>
                <a:cubicBezTo>
                  <a:pt x="11625010" y="3604891"/>
                  <a:pt x="11538579" y="3762726"/>
                  <a:pt x="11582400" y="3910976"/>
                </a:cubicBezTo>
                <a:cubicBezTo>
                  <a:pt x="11626221" y="4059226"/>
                  <a:pt x="11518181" y="4284586"/>
                  <a:pt x="11582400" y="4543634"/>
                </a:cubicBezTo>
                <a:cubicBezTo>
                  <a:pt x="11646619" y="4802682"/>
                  <a:pt x="11574258" y="4814753"/>
                  <a:pt x="11582400" y="4946235"/>
                </a:cubicBezTo>
                <a:cubicBezTo>
                  <a:pt x="11590542" y="5077717"/>
                  <a:pt x="11516775" y="5396582"/>
                  <a:pt x="11582400" y="5751436"/>
                </a:cubicBezTo>
                <a:cubicBezTo>
                  <a:pt x="11455717" y="5798506"/>
                  <a:pt x="11191872" y="5720934"/>
                  <a:pt x="11003280" y="5751436"/>
                </a:cubicBezTo>
                <a:cubicBezTo>
                  <a:pt x="10814688" y="5781938"/>
                  <a:pt x="10442074" y="5703293"/>
                  <a:pt x="10192512" y="5751436"/>
                </a:cubicBezTo>
                <a:cubicBezTo>
                  <a:pt x="9942950" y="5799579"/>
                  <a:pt x="9822937" y="5688114"/>
                  <a:pt x="9613392" y="5751436"/>
                </a:cubicBezTo>
                <a:cubicBezTo>
                  <a:pt x="9403847" y="5814758"/>
                  <a:pt x="9471424" y="5724434"/>
                  <a:pt x="9381744" y="5751436"/>
                </a:cubicBezTo>
                <a:cubicBezTo>
                  <a:pt x="9292064" y="5778438"/>
                  <a:pt x="9201014" y="5751012"/>
                  <a:pt x="9150096" y="5751436"/>
                </a:cubicBezTo>
                <a:cubicBezTo>
                  <a:pt x="9099178" y="5751860"/>
                  <a:pt x="8565406" y="5698193"/>
                  <a:pt x="8339328" y="5751436"/>
                </a:cubicBezTo>
                <a:cubicBezTo>
                  <a:pt x="8113250" y="5804679"/>
                  <a:pt x="8077284" y="5740457"/>
                  <a:pt x="7876032" y="5751436"/>
                </a:cubicBezTo>
                <a:cubicBezTo>
                  <a:pt x="7674780" y="5762415"/>
                  <a:pt x="7384506" y="5678701"/>
                  <a:pt x="7065264" y="5751436"/>
                </a:cubicBezTo>
                <a:cubicBezTo>
                  <a:pt x="6746022" y="5824171"/>
                  <a:pt x="6685778" y="5741257"/>
                  <a:pt x="6486144" y="5751436"/>
                </a:cubicBezTo>
                <a:cubicBezTo>
                  <a:pt x="6286510" y="5761615"/>
                  <a:pt x="6353144" y="5737413"/>
                  <a:pt x="6254496" y="5751436"/>
                </a:cubicBezTo>
                <a:cubicBezTo>
                  <a:pt x="6155848" y="5765459"/>
                  <a:pt x="6026007" y="5720091"/>
                  <a:pt x="5907024" y="5751436"/>
                </a:cubicBezTo>
                <a:cubicBezTo>
                  <a:pt x="5788041" y="5782781"/>
                  <a:pt x="5552355" y="5716964"/>
                  <a:pt x="5443728" y="5751436"/>
                </a:cubicBezTo>
                <a:cubicBezTo>
                  <a:pt x="5335101" y="5785908"/>
                  <a:pt x="5056622" y="5673697"/>
                  <a:pt x="4748784" y="5751436"/>
                </a:cubicBezTo>
                <a:cubicBezTo>
                  <a:pt x="4440946" y="5829175"/>
                  <a:pt x="4271054" y="5743760"/>
                  <a:pt x="4053840" y="5751436"/>
                </a:cubicBezTo>
                <a:cubicBezTo>
                  <a:pt x="3836626" y="5759112"/>
                  <a:pt x="3663481" y="5718728"/>
                  <a:pt x="3474720" y="5751436"/>
                </a:cubicBezTo>
                <a:cubicBezTo>
                  <a:pt x="3285959" y="5784144"/>
                  <a:pt x="3232327" y="5707017"/>
                  <a:pt x="3011424" y="5751436"/>
                </a:cubicBezTo>
                <a:cubicBezTo>
                  <a:pt x="2790521" y="5795855"/>
                  <a:pt x="2503071" y="5729633"/>
                  <a:pt x="2200656" y="5751436"/>
                </a:cubicBezTo>
                <a:cubicBezTo>
                  <a:pt x="1898241" y="5773239"/>
                  <a:pt x="1755049" y="5749173"/>
                  <a:pt x="1621536" y="5751436"/>
                </a:cubicBezTo>
                <a:cubicBezTo>
                  <a:pt x="1488023" y="5753699"/>
                  <a:pt x="1358488" y="5745603"/>
                  <a:pt x="1274064" y="5751436"/>
                </a:cubicBezTo>
                <a:cubicBezTo>
                  <a:pt x="1189640" y="5757269"/>
                  <a:pt x="1061851" y="5710227"/>
                  <a:pt x="926592" y="5751436"/>
                </a:cubicBezTo>
                <a:cubicBezTo>
                  <a:pt x="791333" y="5792645"/>
                  <a:pt x="760787" y="5729393"/>
                  <a:pt x="694944" y="5751436"/>
                </a:cubicBezTo>
                <a:cubicBezTo>
                  <a:pt x="629101" y="5773479"/>
                  <a:pt x="262728" y="5695265"/>
                  <a:pt x="0" y="5751436"/>
                </a:cubicBezTo>
                <a:cubicBezTo>
                  <a:pt x="-31522" y="5623596"/>
                  <a:pt x="13908" y="5503156"/>
                  <a:pt x="0" y="5291321"/>
                </a:cubicBezTo>
                <a:cubicBezTo>
                  <a:pt x="-13908" y="5079487"/>
                  <a:pt x="45428" y="5009046"/>
                  <a:pt x="0" y="4831206"/>
                </a:cubicBezTo>
                <a:cubicBezTo>
                  <a:pt x="-45428" y="4653366"/>
                  <a:pt x="71891" y="4435370"/>
                  <a:pt x="0" y="4198548"/>
                </a:cubicBezTo>
                <a:cubicBezTo>
                  <a:pt x="-71891" y="3961726"/>
                  <a:pt x="51777" y="3829780"/>
                  <a:pt x="0" y="3565890"/>
                </a:cubicBezTo>
                <a:cubicBezTo>
                  <a:pt x="-51777" y="3302000"/>
                  <a:pt x="22038" y="3147020"/>
                  <a:pt x="0" y="2933232"/>
                </a:cubicBezTo>
                <a:cubicBezTo>
                  <a:pt x="-22038" y="2719444"/>
                  <a:pt x="23040" y="2617389"/>
                  <a:pt x="0" y="2530632"/>
                </a:cubicBezTo>
                <a:cubicBezTo>
                  <a:pt x="-23040" y="2443875"/>
                  <a:pt x="29570" y="2230729"/>
                  <a:pt x="0" y="2070517"/>
                </a:cubicBezTo>
                <a:cubicBezTo>
                  <a:pt x="-29570" y="1910306"/>
                  <a:pt x="33268" y="1590469"/>
                  <a:pt x="0" y="1437859"/>
                </a:cubicBezTo>
                <a:cubicBezTo>
                  <a:pt x="-33268" y="1285249"/>
                  <a:pt x="35683" y="901829"/>
                  <a:pt x="0" y="747687"/>
                </a:cubicBezTo>
                <a:cubicBezTo>
                  <a:pt x="-35683" y="593545"/>
                  <a:pt x="64981" y="276741"/>
                  <a:pt x="0" y="0"/>
                </a:cubicBezTo>
                <a:close/>
              </a:path>
              <a:path w="11582400" h="5751436" stroke="0" extrusionOk="0">
                <a:moveTo>
                  <a:pt x="0" y="0"/>
                </a:moveTo>
                <a:cubicBezTo>
                  <a:pt x="129870" y="-27241"/>
                  <a:pt x="319419" y="12008"/>
                  <a:pt x="463296" y="0"/>
                </a:cubicBezTo>
                <a:cubicBezTo>
                  <a:pt x="607173" y="-12008"/>
                  <a:pt x="623530" y="3825"/>
                  <a:pt x="694944" y="0"/>
                </a:cubicBezTo>
                <a:cubicBezTo>
                  <a:pt x="766358" y="-3825"/>
                  <a:pt x="1160528" y="47790"/>
                  <a:pt x="1505712" y="0"/>
                </a:cubicBezTo>
                <a:cubicBezTo>
                  <a:pt x="1850896" y="-47790"/>
                  <a:pt x="1794717" y="15473"/>
                  <a:pt x="1969008" y="0"/>
                </a:cubicBezTo>
                <a:cubicBezTo>
                  <a:pt x="2143299" y="-15473"/>
                  <a:pt x="2281126" y="34150"/>
                  <a:pt x="2432304" y="0"/>
                </a:cubicBezTo>
                <a:cubicBezTo>
                  <a:pt x="2583482" y="-34150"/>
                  <a:pt x="3055191" y="34097"/>
                  <a:pt x="3243072" y="0"/>
                </a:cubicBezTo>
                <a:cubicBezTo>
                  <a:pt x="3430953" y="-34097"/>
                  <a:pt x="3480732" y="1081"/>
                  <a:pt x="3590544" y="0"/>
                </a:cubicBezTo>
                <a:cubicBezTo>
                  <a:pt x="3700356" y="-1081"/>
                  <a:pt x="3995993" y="15334"/>
                  <a:pt x="4401312" y="0"/>
                </a:cubicBezTo>
                <a:cubicBezTo>
                  <a:pt x="4806631" y="-15334"/>
                  <a:pt x="4956830" y="31955"/>
                  <a:pt x="5212080" y="0"/>
                </a:cubicBezTo>
                <a:cubicBezTo>
                  <a:pt x="5467330" y="-31955"/>
                  <a:pt x="5666241" y="38979"/>
                  <a:pt x="5791200" y="0"/>
                </a:cubicBezTo>
                <a:cubicBezTo>
                  <a:pt x="5916159" y="-38979"/>
                  <a:pt x="6284034" y="45911"/>
                  <a:pt x="6601968" y="0"/>
                </a:cubicBezTo>
                <a:cubicBezTo>
                  <a:pt x="6919902" y="-45911"/>
                  <a:pt x="6916660" y="53572"/>
                  <a:pt x="7065264" y="0"/>
                </a:cubicBezTo>
                <a:cubicBezTo>
                  <a:pt x="7213868" y="-53572"/>
                  <a:pt x="7314392" y="35140"/>
                  <a:pt x="7528560" y="0"/>
                </a:cubicBezTo>
                <a:cubicBezTo>
                  <a:pt x="7742728" y="-35140"/>
                  <a:pt x="7942695" y="57247"/>
                  <a:pt x="8223504" y="0"/>
                </a:cubicBezTo>
                <a:cubicBezTo>
                  <a:pt x="8504313" y="-57247"/>
                  <a:pt x="8479783" y="4683"/>
                  <a:pt x="8686800" y="0"/>
                </a:cubicBezTo>
                <a:cubicBezTo>
                  <a:pt x="8893817" y="-4683"/>
                  <a:pt x="9145337" y="59676"/>
                  <a:pt x="9497568" y="0"/>
                </a:cubicBezTo>
                <a:cubicBezTo>
                  <a:pt x="9849799" y="-59676"/>
                  <a:pt x="10062642" y="17415"/>
                  <a:pt x="10308336" y="0"/>
                </a:cubicBezTo>
                <a:cubicBezTo>
                  <a:pt x="10554030" y="-17415"/>
                  <a:pt x="10679353" y="45383"/>
                  <a:pt x="10887456" y="0"/>
                </a:cubicBezTo>
                <a:cubicBezTo>
                  <a:pt x="11095559" y="-45383"/>
                  <a:pt x="11332655" y="19169"/>
                  <a:pt x="11582400" y="0"/>
                </a:cubicBezTo>
                <a:cubicBezTo>
                  <a:pt x="11624191" y="137924"/>
                  <a:pt x="11559949" y="307038"/>
                  <a:pt x="11582400" y="402601"/>
                </a:cubicBezTo>
                <a:cubicBezTo>
                  <a:pt x="11604851" y="498164"/>
                  <a:pt x="11580853" y="660603"/>
                  <a:pt x="11582400" y="862715"/>
                </a:cubicBezTo>
                <a:cubicBezTo>
                  <a:pt x="11583947" y="1064827"/>
                  <a:pt x="11514591" y="1299367"/>
                  <a:pt x="11582400" y="1495373"/>
                </a:cubicBezTo>
                <a:cubicBezTo>
                  <a:pt x="11650209" y="1691379"/>
                  <a:pt x="11576464" y="1863445"/>
                  <a:pt x="11582400" y="2013003"/>
                </a:cubicBezTo>
                <a:cubicBezTo>
                  <a:pt x="11588336" y="2162561"/>
                  <a:pt x="11543800" y="2247216"/>
                  <a:pt x="11582400" y="2473117"/>
                </a:cubicBezTo>
                <a:cubicBezTo>
                  <a:pt x="11621000" y="2699018"/>
                  <a:pt x="11510058" y="2851347"/>
                  <a:pt x="11582400" y="3105775"/>
                </a:cubicBezTo>
                <a:cubicBezTo>
                  <a:pt x="11654742" y="3360203"/>
                  <a:pt x="11573160" y="3403722"/>
                  <a:pt x="11582400" y="3680919"/>
                </a:cubicBezTo>
                <a:cubicBezTo>
                  <a:pt x="11591640" y="3958116"/>
                  <a:pt x="11577493" y="4109298"/>
                  <a:pt x="11582400" y="4256063"/>
                </a:cubicBezTo>
                <a:cubicBezTo>
                  <a:pt x="11587307" y="4402828"/>
                  <a:pt x="11517083" y="4743303"/>
                  <a:pt x="11582400" y="4946235"/>
                </a:cubicBezTo>
                <a:cubicBezTo>
                  <a:pt x="11647717" y="5149167"/>
                  <a:pt x="11488182" y="5483397"/>
                  <a:pt x="11582400" y="5751436"/>
                </a:cubicBezTo>
                <a:cubicBezTo>
                  <a:pt x="11507320" y="5756983"/>
                  <a:pt x="11400260" y="5745763"/>
                  <a:pt x="11350752" y="5751436"/>
                </a:cubicBezTo>
                <a:cubicBezTo>
                  <a:pt x="11301244" y="5757109"/>
                  <a:pt x="10915501" y="5726300"/>
                  <a:pt x="10655808" y="5751436"/>
                </a:cubicBezTo>
                <a:cubicBezTo>
                  <a:pt x="10396115" y="5776572"/>
                  <a:pt x="10495169" y="5736910"/>
                  <a:pt x="10424160" y="5751436"/>
                </a:cubicBezTo>
                <a:cubicBezTo>
                  <a:pt x="10353151" y="5765962"/>
                  <a:pt x="9873412" y="5688332"/>
                  <a:pt x="9729216" y="5751436"/>
                </a:cubicBezTo>
                <a:cubicBezTo>
                  <a:pt x="9585020" y="5814540"/>
                  <a:pt x="9471006" y="5729445"/>
                  <a:pt x="9381744" y="5751436"/>
                </a:cubicBezTo>
                <a:cubicBezTo>
                  <a:pt x="9292482" y="5773427"/>
                  <a:pt x="9227467" y="5747315"/>
                  <a:pt x="9150096" y="5751436"/>
                </a:cubicBezTo>
                <a:cubicBezTo>
                  <a:pt x="9072725" y="5755557"/>
                  <a:pt x="8974218" y="5735362"/>
                  <a:pt x="8802624" y="5751436"/>
                </a:cubicBezTo>
                <a:cubicBezTo>
                  <a:pt x="8631030" y="5767510"/>
                  <a:pt x="8303125" y="5683640"/>
                  <a:pt x="8107680" y="5751436"/>
                </a:cubicBezTo>
                <a:cubicBezTo>
                  <a:pt x="7912235" y="5819232"/>
                  <a:pt x="7932061" y="5712432"/>
                  <a:pt x="7760208" y="5751436"/>
                </a:cubicBezTo>
                <a:cubicBezTo>
                  <a:pt x="7588355" y="5790440"/>
                  <a:pt x="7609409" y="5742263"/>
                  <a:pt x="7528560" y="5751436"/>
                </a:cubicBezTo>
                <a:cubicBezTo>
                  <a:pt x="7447711" y="5760609"/>
                  <a:pt x="7301242" y="5730192"/>
                  <a:pt x="7181088" y="5751436"/>
                </a:cubicBezTo>
                <a:cubicBezTo>
                  <a:pt x="7060934" y="5772680"/>
                  <a:pt x="6895085" y="5740117"/>
                  <a:pt x="6717792" y="5751436"/>
                </a:cubicBezTo>
                <a:cubicBezTo>
                  <a:pt x="6540499" y="5762755"/>
                  <a:pt x="6306072" y="5682436"/>
                  <a:pt x="6138672" y="5751436"/>
                </a:cubicBezTo>
                <a:cubicBezTo>
                  <a:pt x="5971272" y="5820436"/>
                  <a:pt x="5960826" y="5726414"/>
                  <a:pt x="5791200" y="5751436"/>
                </a:cubicBezTo>
                <a:cubicBezTo>
                  <a:pt x="5621574" y="5776458"/>
                  <a:pt x="5312962" y="5656180"/>
                  <a:pt x="4980432" y="5751436"/>
                </a:cubicBezTo>
                <a:cubicBezTo>
                  <a:pt x="4647902" y="5846692"/>
                  <a:pt x="4600179" y="5692819"/>
                  <a:pt x="4401312" y="5751436"/>
                </a:cubicBezTo>
                <a:cubicBezTo>
                  <a:pt x="4202445" y="5810053"/>
                  <a:pt x="3882312" y="5661808"/>
                  <a:pt x="3590544" y="5751436"/>
                </a:cubicBezTo>
                <a:cubicBezTo>
                  <a:pt x="3298776" y="5841064"/>
                  <a:pt x="3187804" y="5727571"/>
                  <a:pt x="2895600" y="5751436"/>
                </a:cubicBezTo>
                <a:cubicBezTo>
                  <a:pt x="2603396" y="5775301"/>
                  <a:pt x="2554238" y="5711701"/>
                  <a:pt x="2432304" y="5751436"/>
                </a:cubicBezTo>
                <a:cubicBezTo>
                  <a:pt x="2310370" y="5791171"/>
                  <a:pt x="2006717" y="5674755"/>
                  <a:pt x="1737360" y="5751436"/>
                </a:cubicBezTo>
                <a:cubicBezTo>
                  <a:pt x="1468003" y="5828117"/>
                  <a:pt x="1471284" y="5749692"/>
                  <a:pt x="1389888" y="5751436"/>
                </a:cubicBezTo>
                <a:cubicBezTo>
                  <a:pt x="1308492" y="5753180"/>
                  <a:pt x="1011835" y="5694709"/>
                  <a:pt x="810768" y="5751436"/>
                </a:cubicBezTo>
                <a:cubicBezTo>
                  <a:pt x="609701" y="5808163"/>
                  <a:pt x="626808" y="5747673"/>
                  <a:pt x="579120" y="5751436"/>
                </a:cubicBezTo>
                <a:cubicBezTo>
                  <a:pt x="531432" y="5755199"/>
                  <a:pt x="126860" y="5718982"/>
                  <a:pt x="0" y="5751436"/>
                </a:cubicBezTo>
                <a:cubicBezTo>
                  <a:pt x="-20315" y="5551189"/>
                  <a:pt x="45081" y="5426217"/>
                  <a:pt x="0" y="5176292"/>
                </a:cubicBezTo>
                <a:cubicBezTo>
                  <a:pt x="-45081" y="4926367"/>
                  <a:pt x="31148" y="4698658"/>
                  <a:pt x="0" y="4543634"/>
                </a:cubicBezTo>
                <a:cubicBezTo>
                  <a:pt x="-31148" y="4388610"/>
                  <a:pt x="42065" y="4055507"/>
                  <a:pt x="0" y="3910976"/>
                </a:cubicBezTo>
                <a:cubicBezTo>
                  <a:pt x="-42065" y="3766445"/>
                  <a:pt x="24607" y="3601456"/>
                  <a:pt x="0" y="3450862"/>
                </a:cubicBezTo>
                <a:cubicBezTo>
                  <a:pt x="-24607" y="3300268"/>
                  <a:pt x="1647" y="3061308"/>
                  <a:pt x="0" y="2760689"/>
                </a:cubicBezTo>
                <a:cubicBezTo>
                  <a:pt x="-1647" y="2460070"/>
                  <a:pt x="55419" y="2331315"/>
                  <a:pt x="0" y="2185546"/>
                </a:cubicBezTo>
                <a:cubicBezTo>
                  <a:pt x="-55419" y="2039777"/>
                  <a:pt x="47814" y="1874616"/>
                  <a:pt x="0" y="1782945"/>
                </a:cubicBezTo>
                <a:cubicBezTo>
                  <a:pt x="-47814" y="1691274"/>
                  <a:pt x="67251" y="1477744"/>
                  <a:pt x="0" y="1207802"/>
                </a:cubicBezTo>
                <a:cubicBezTo>
                  <a:pt x="-67251" y="937860"/>
                  <a:pt x="57017" y="851473"/>
                  <a:pt x="0" y="690172"/>
                </a:cubicBezTo>
                <a:cubicBezTo>
                  <a:pt x="-57017" y="528871"/>
                  <a:pt x="42033" y="32140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86CAC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DF2D4FEE-1442-964E-447C-3D162E935DC3}"/>
              </a:ext>
            </a:extLst>
          </p:cNvPr>
          <p:cNvSpPr/>
          <p:nvPr/>
        </p:nvSpPr>
        <p:spPr>
          <a:xfrm>
            <a:off x="4793511" y="361637"/>
            <a:ext cx="2604977" cy="776177"/>
          </a:xfrm>
          <a:prstGeom prst="roundRect">
            <a:avLst/>
          </a:prstGeom>
          <a:solidFill>
            <a:srgbClr val="7467A9"/>
          </a:solidFill>
          <a:ln>
            <a:solidFill>
              <a:srgbClr val="786CAC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教學提醒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FAA1419-EBC4-C6F2-2FAE-4FA61007A823}"/>
              </a:ext>
            </a:extLst>
          </p:cNvPr>
          <p:cNvSpPr/>
          <p:nvPr/>
        </p:nvSpPr>
        <p:spPr>
          <a:xfrm>
            <a:off x="763077" y="2382160"/>
            <a:ext cx="10621925" cy="7761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本模組「搭車小高手」為中年級乘客主題課程，共規畫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3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節課，包含：安全乘車我遵守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、安全逃生我知道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，以及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安全乘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車最行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8869CA3-12D7-3566-184E-B480138CCD0F}"/>
              </a:ext>
            </a:extLst>
          </p:cNvPr>
          <p:cNvSpPr/>
          <p:nvPr/>
        </p:nvSpPr>
        <p:spPr>
          <a:xfrm>
            <a:off x="763077" y="3289802"/>
            <a:ext cx="10621925" cy="10368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模組課程主要以學習並演練大客車安全的搭乘方法，以及交通事故的避難與逃生為目標，學習內容包含：</a:t>
            </a:r>
          </a:p>
          <a:p>
            <a:pPr marL="714375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WdWhitePlain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了解公共交通工具的特性與安全搭乘方法。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  <a:p>
            <a:pPr marL="714375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WdWhitePlain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學習並演練發生交通事故的避難與逃生方式。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5C83B1C-761F-7073-5345-FFACBF7250A8}"/>
              </a:ext>
            </a:extLst>
          </p:cNvPr>
          <p:cNvSpPr/>
          <p:nvPr/>
        </p:nvSpPr>
        <p:spPr>
          <a:xfrm>
            <a:off x="763078" y="1379234"/>
            <a:ext cx="10621925" cy="8914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defTabSz="914377">
              <a:buFont typeface="+mj-lt"/>
              <a:buAutoNum type="arabicPeriod"/>
              <a:defRPr/>
            </a:pP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本教學簡報依據交通部、教育部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112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年出版之「交通安全教案手冊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修訂版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」所編製。教師使用本簡報前請先至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  <a:hlinkClick r:id="rId3"/>
              </a:rPr>
              <a:t>https://tinyurl.com/273ncd3y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下載教案手冊電子檔，了解學習活動流程，另可從連結中下載學習單電子檔，供教學運用。</a:t>
            </a:r>
            <a:endParaRPr lang="en-US" altLang="zh-TW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D5B48C5-36E7-2109-6D59-55FCF9550FAD}"/>
              </a:ext>
            </a:extLst>
          </p:cNvPr>
          <p:cNvSpPr/>
          <p:nvPr/>
        </p:nvSpPr>
        <p:spPr>
          <a:xfrm>
            <a:off x="763075" y="5055175"/>
            <a:ext cx="10621925" cy="448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使用簡報前，請查看簡報備忘稿的提醒內容。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EBA6F76-132B-3160-B6C3-4ECAAEB4501E}"/>
              </a:ext>
            </a:extLst>
          </p:cNvPr>
          <p:cNvSpPr/>
          <p:nvPr/>
        </p:nvSpPr>
        <p:spPr>
          <a:xfrm>
            <a:off x="763076" y="4468968"/>
            <a:ext cx="10621925" cy="448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本簡報使用「微軟正黑體」，若教師無字體，請安裝後再開啟簡報。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4207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7D6CD1E5-84CA-6C0F-105F-5E08E65C122A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引起動機│活動一：遊覽車設備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73F843F-B1A8-E091-988F-B6291DCF5B01}"/>
              </a:ext>
            </a:extLst>
          </p:cNvPr>
          <p:cNvSpPr txBox="1"/>
          <p:nvPr/>
        </p:nvSpPr>
        <p:spPr>
          <a:xfrm>
            <a:off x="3787963" y="1959828"/>
            <a:ext cx="6098058" cy="3885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大客車的搭乘人數較多，</a:t>
            </a:r>
            <a:endParaRPr kumimoji="0" lang="en-US" altLang="zh-TW" sz="36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乘客要</a:t>
            </a:r>
            <a:r>
              <a:rPr kumimoji="0" lang="zh-TW" altLang="en-US" sz="3600" b="1" i="0" strike="noStrike" kern="1200" cap="none" spc="0" normalizeH="0" baseline="0" noProof="0" dirty="0">
                <a:ln>
                  <a:noFill/>
                </a:ln>
                <a:solidFill>
                  <a:srgbClr val="7467A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尊重他人乘坐的權利</a:t>
            </a:r>
            <a:r>
              <a:rPr kumimoji="0" lang="zh-TW" altLang="en-US" sz="3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endParaRPr kumimoji="0" lang="en-US" altLang="zh-TW" sz="36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strike="noStrike" kern="1200" cap="none" spc="0" normalizeH="0" baseline="0" noProof="0" dirty="0">
                <a:ln>
                  <a:noFill/>
                </a:ln>
                <a:solidFill>
                  <a:srgbClr val="7467A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保持安靜</a:t>
            </a:r>
            <a:r>
              <a:rPr kumimoji="0" lang="zh-TW" altLang="en-US" sz="3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的乘車空間，</a:t>
            </a:r>
            <a:endParaRPr kumimoji="0" lang="en-US" altLang="zh-TW" sz="36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也要共同</a:t>
            </a:r>
            <a:r>
              <a:rPr kumimoji="0" lang="zh-TW" altLang="en-US" sz="3600" b="1" i="0" strike="noStrike" kern="1200" cap="none" spc="0" normalizeH="0" baseline="0" noProof="0" dirty="0">
                <a:ln>
                  <a:noFill/>
                </a:ln>
                <a:solidFill>
                  <a:srgbClr val="7467A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遵守乘車規定</a:t>
            </a:r>
            <a:r>
              <a:rPr kumimoji="0" lang="zh-TW" altLang="en-US" sz="3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endParaRPr kumimoji="0" lang="en-US" altLang="zh-TW" sz="36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並</a:t>
            </a:r>
            <a:r>
              <a:rPr kumimoji="0" lang="zh-TW" altLang="en-US" sz="3600" b="1" i="0" strike="noStrike" kern="1200" cap="none" spc="0" normalizeH="0" baseline="0" noProof="0" dirty="0">
                <a:ln>
                  <a:noFill/>
                </a:ln>
                <a:solidFill>
                  <a:srgbClr val="7467A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遵從駕駛的指示或提醒</a:t>
            </a:r>
            <a:r>
              <a:rPr kumimoji="0" lang="zh-TW" altLang="en-US" sz="3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endParaRPr kumimoji="0" lang="en-US" altLang="zh-TW" sz="36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共同維護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乘車</a:t>
            </a:r>
            <a:r>
              <a:rPr kumimoji="0" lang="zh-TW" altLang="en-US" sz="3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安全。</a:t>
            </a:r>
            <a:endParaRPr kumimoji="0" lang="zh-TW" alt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556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7D6CD1E5-84CA-6C0F-105F-5E08E65C122A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發展活動│活動二：安全設備放大鏡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DC5E26F-8712-F826-A553-7F79D4578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8" y="2114020"/>
            <a:ext cx="3818929" cy="4932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id="{803B6272-0E26-0BF1-27A6-0796B549405C}"/>
              </a:ext>
            </a:extLst>
          </p:cNvPr>
          <p:cNvSpPr/>
          <p:nvPr/>
        </p:nvSpPr>
        <p:spPr>
          <a:xfrm>
            <a:off x="4534761" y="1132358"/>
            <a:ext cx="5610136" cy="2327534"/>
          </a:xfrm>
          <a:prstGeom prst="wedgeRoundRectCallout">
            <a:avLst>
              <a:gd name="adj1" fmla="val -63945"/>
              <a:gd name="adj2" fmla="val 15197"/>
              <a:gd name="adj3" fmla="val 16667"/>
            </a:avLst>
          </a:prstGeom>
          <a:solidFill>
            <a:srgbClr val="EBE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遇到緊急事件時，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為了讓乘客能安全避難，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大客車內有許多逃生設備，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你知道有哪些嗎？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947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E091AC21-E0CE-1F2E-DA61-7BB2BE60B478}"/>
              </a:ext>
            </a:extLst>
          </p:cNvPr>
          <p:cNvSpPr txBox="1"/>
          <p:nvPr/>
        </p:nvSpPr>
        <p:spPr>
          <a:xfrm>
            <a:off x="9149318" y="132288"/>
            <a:ext cx="3042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發展活動│活動二：安全設備放大鏡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</a:p>
        </p:txBody>
      </p:sp>
      <p:sp>
        <p:nvSpPr>
          <p:cNvPr id="6" name="圓角矩形圖說文字 1">
            <a:extLst>
              <a:ext uri="{FF2B5EF4-FFF2-40B4-BE49-F238E27FC236}">
                <a16:creationId xmlns:a16="http://schemas.microsoft.com/office/drawing/2014/main" id="{6D3D249B-A47E-27D0-2C7D-531B44DBABA3}"/>
              </a:ext>
            </a:extLst>
          </p:cNvPr>
          <p:cNvSpPr/>
          <p:nvPr/>
        </p:nvSpPr>
        <p:spPr>
          <a:xfrm>
            <a:off x="5647036" y="951917"/>
            <a:ext cx="5385501" cy="797437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7467A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「設備放大鏡」分組活動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-1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FF39574-B84B-E6BA-6481-C89F8F5E330B}"/>
              </a:ext>
            </a:extLst>
          </p:cNvPr>
          <p:cNvSpPr txBox="1"/>
          <p:nvPr/>
        </p:nvSpPr>
        <p:spPr>
          <a:xfrm>
            <a:off x="5647036" y="2094276"/>
            <a:ext cx="580207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全班最多分為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小組先合作進行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「分組學習任務一」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，觀察公共汽車透視圖，找出逃生的安全設備以及所在位置。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如果小組有想到其他逃生設備，但透視圖中卻沒有，請先寫在空白處。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4E63BF7-5DCC-5E5D-C25F-1C92FA6F9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7"/>
          <a:stretch/>
        </p:blipFill>
        <p:spPr>
          <a:xfrm>
            <a:off x="742885" y="518984"/>
            <a:ext cx="4100964" cy="5862401"/>
          </a:xfrm>
          <a:prstGeom prst="rect">
            <a:avLst/>
          </a:prstGeom>
          <a:effectLst>
            <a:glow rad="101600">
              <a:srgbClr val="7467A9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111041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3"/>
            <a:extLst>
              <a:ext uri="{FF2B5EF4-FFF2-40B4-BE49-F238E27FC236}">
                <a16:creationId xmlns:a16="http://schemas.microsoft.com/office/drawing/2014/main" id="{DE6FD4DD-B6BA-45B0-C7E6-040047B75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99" y="2124304"/>
            <a:ext cx="5953535" cy="3362096"/>
          </a:xfrm>
          <a:prstGeom prst="rect">
            <a:avLst/>
          </a:prstGeom>
        </p:spPr>
      </p:pic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A4F8D26-AD4D-17F9-AE98-A7B2507DBE7C}"/>
              </a:ext>
            </a:extLst>
          </p:cNvPr>
          <p:cNvSpPr/>
          <p:nvPr/>
        </p:nvSpPr>
        <p:spPr>
          <a:xfrm>
            <a:off x="6953693" y="2468596"/>
            <a:ext cx="4720856" cy="2773255"/>
          </a:xfrm>
          <a:prstGeom prst="roundRect">
            <a:avLst/>
          </a:prstGeom>
          <a:solidFill>
            <a:schemeClr val="bg1"/>
          </a:solidFill>
          <a:ln>
            <a:solidFill>
              <a:srgbClr val="7467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圓角矩形圖說文字 1">
            <a:extLst>
              <a:ext uri="{FF2B5EF4-FFF2-40B4-BE49-F238E27FC236}">
                <a16:creationId xmlns:a16="http://schemas.microsoft.com/office/drawing/2014/main" id="{6D3D249B-A47E-27D0-2C7D-531B44DBABA3}"/>
              </a:ext>
            </a:extLst>
          </p:cNvPr>
          <p:cNvSpPr/>
          <p:nvPr/>
        </p:nvSpPr>
        <p:spPr>
          <a:xfrm>
            <a:off x="1889534" y="574283"/>
            <a:ext cx="8232366" cy="859513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DDDAE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一起來看看大客車內，有哪些逃生設備吧！</a:t>
            </a:r>
            <a:endParaRPr kumimoji="0" lang="en-US" altLang="zh-TW" sz="32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DC81CD1B-49F0-7842-6338-86F4AA533EB0}"/>
              </a:ext>
            </a:extLst>
          </p:cNvPr>
          <p:cNvGrpSpPr/>
          <p:nvPr/>
        </p:nvGrpSpPr>
        <p:grpSpPr>
          <a:xfrm>
            <a:off x="2896090" y="3148814"/>
            <a:ext cx="1576919" cy="1062006"/>
            <a:chOff x="3243094" y="5267994"/>
            <a:chExt cx="914400" cy="615820"/>
          </a:xfrm>
        </p:grpSpPr>
        <p:sp>
          <p:nvSpPr>
            <p:cNvPr id="10" name="Google Shape;94;p1">
              <a:hlinkClick r:id="rId3"/>
              <a:extLst>
                <a:ext uri="{FF2B5EF4-FFF2-40B4-BE49-F238E27FC236}">
                  <a16:creationId xmlns:a16="http://schemas.microsoft.com/office/drawing/2014/main" id="{641EC80D-60BB-AF9C-7E49-DEA56E60D256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5;p1">
              <a:hlinkClick r:id="rId3"/>
              <a:extLst>
                <a:ext uri="{FF2B5EF4-FFF2-40B4-BE49-F238E27FC236}">
                  <a16:creationId xmlns:a16="http://schemas.microsoft.com/office/drawing/2014/main" id="{52708539-CBA0-F668-CFB3-4089FCF1CEB4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圓角矩形圖說文字 5">
            <a:extLst>
              <a:ext uri="{FF2B5EF4-FFF2-40B4-BE49-F238E27FC236}">
                <a16:creationId xmlns:a16="http://schemas.microsoft.com/office/drawing/2014/main" id="{77307FC5-8F06-FFFB-652B-D10B6CAFE6CB}"/>
              </a:ext>
            </a:extLst>
          </p:cNvPr>
          <p:cNvSpPr/>
          <p:nvPr/>
        </p:nvSpPr>
        <p:spPr>
          <a:xfrm>
            <a:off x="7673407" y="2157608"/>
            <a:ext cx="3281426" cy="614656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7467A9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看一看、想一想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BD996FA-1762-9BC1-9F7C-7C23A66466F8}"/>
              </a:ext>
            </a:extLst>
          </p:cNvPr>
          <p:cNvSpPr txBox="1"/>
          <p:nvPr/>
        </p:nvSpPr>
        <p:spPr>
          <a:xfrm>
            <a:off x="7215941" y="3083252"/>
            <a:ext cx="43156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影片中介紹的逃生設備，和我們小組討論的結果一樣嗎？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93A2AB0-0E94-F3AC-E308-C19701E1FF92}"/>
              </a:ext>
            </a:extLst>
          </p:cNvPr>
          <p:cNvSpPr txBox="1"/>
          <p:nvPr/>
        </p:nvSpPr>
        <p:spPr>
          <a:xfrm>
            <a:off x="9149318" y="132288"/>
            <a:ext cx="3042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發展活動│活動二：安全設備放大鏡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6CFAB76-6CE9-424B-91B2-5B6C89B3E7C0}"/>
              </a:ext>
            </a:extLst>
          </p:cNvPr>
          <p:cNvSpPr txBox="1"/>
          <p:nvPr/>
        </p:nvSpPr>
        <p:spPr>
          <a:xfrm>
            <a:off x="680350" y="5440159"/>
            <a:ext cx="58680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點選上方播放鈕播放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2693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E79E1A8-F325-88C3-5AB3-00FCB7B88A05}"/>
              </a:ext>
            </a:extLst>
          </p:cNvPr>
          <p:cNvSpPr/>
          <p:nvPr/>
        </p:nvSpPr>
        <p:spPr>
          <a:xfrm>
            <a:off x="6082522" y="-3"/>
            <a:ext cx="6108406" cy="6858001"/>
          </a:xfrm>
          <a:prstGeom prst="rect">
            <a:avLst/>
          </a:prstGeom>
          <a:solidFill>
            <a:srgbClr val="DDD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643F98A-3180-0579-C985-C7C8F0F0E92E}"/>
              </a:ext>
            </a:extLst>
          </p:cNvPr>
          <p:cNvSpPr/>
          <p:nvPr/>
        </p:nvSpPr>
        <p:spPr>
          <a:xfrm>
            <a:off x="-12406" y="-2"/>
            <a:ext cx="6120812" cy="6858001"/>
          </a:xfrm>
          <a:prstGeom prst="rect">
            <a:avLst/>
          </a:prstGeom>
          <a:solidFill>
            <a:srgbClr val="C8C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8A1B5B7-7BC1-F224-0A89-7FE66E3CD7A6}"/>
              </a:ext>
            </a:extLst>
          </p:cNvPr>
          <p:cNvSpPr/>
          <p:nvPr/>
        </p:nvSpPr>
        <p:spPr>
          <a:xfrm>
            <a:off x="977900" y="1050126"/>
            <a:ext cx="4059516" cy="543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n w="3175">
                  <a:noFill/>
                </a:ln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安全門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11BD03B-2BB2-A494-5003-FB471FFA133E}"/>
              </a:ext>
            </a:extLst>
          </p:cNvPr>
          <p:cNvSpPr/>
          <p:nvPr/>
        </p:nvSpPr>
        <p:spPr>
          <a:xfrm>
            <a:off x="7107503" y="1038381"/>
            <a:ext cx="4059516" cy="543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n w="3175">
                  <a:noFill/>
                </a:ln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車門緊急開關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DF4B76D4-3306-854A-5B39-CB5B67DE672E}"/>
              </a:ext>
            </a:extLst>
          </p:cNvPr>
          <p:cNvSpPr txBox="1"/>
          <p:nvPr/>
        </p:nvSpPr>
        <p:spPr>
          <a:xfrm>
            <a:off x="3533537" y="292466"/>
            <a:ext cx="51612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solidFill>
                  <a:srgbClr val="B5456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大客車的逃生設備</a:t>
            </a:r>
            <a:endParaRPr lang="zh-TW" altLang="en-US" sz="4400" b="1" dirty="0">
              <a:solidFill>
                <a:srgbClr val="B54560"/>
              </a:solidFill>
              <a:effectLst>
                <a:glow rad="1270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13C1D90-FA22-9B90-38F4-248967090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169" y="1708123"/>
            <a:ext cx="2558891" cy="3494243"/>
          </a:xfrm>
          <a:prstGeom prst="rect">
            <a:avLst/>
          </a:prstGeom>
          <a:effectLst>
            <a:glow rad="127000">
              <a:schemeClr val="bg1">
                <a:alpha val="60000"/>
              </a:schemeClr>
            </a:glow>
          </a:effectLst>
        </p:spPr>
      </p:pic>
      <p:grpSp>
        <p:nvGrpSpPr>
          <p:cNvPr id="31" name="群組 30">
            <a:extLst>
              <a:ext uri="{FF2B5EF4-FFF2-40B4-BE49-F238E27FC236}">
                <a16:creationId xmlns:a16="http://schemas.microsoft.com/office/drawing/2014/main" id="{C051B001-7717-FB4F-AD01-3DD536512D98}"/>
              </a:ext>
            </a:extLst>
          </p:cNvPr>
          <p:cNvGrpSpPr/>
          <p:nvPr/>
        </p:nvGrpSpPr>
        <p:grpSpPr>
          <a:xfrm>
            <a:off x="838199" y="5443462"/>
            <a:ext cx="4283292" cy="998160"/>
            <a:chOff x="761999" y="5481562"/>
            <a:chExt cx="4283292" cy="998160"/>
          </a:xfrm>
        </p:grpSpPr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7E5C2304-7A00-148D-4FF2-EAE4C8219C01}"/>
                </a:ext>
              </a:extLst>
            </p:cNvPr>
            <p:cNvSpPr txBox="1"/>
            <p:nvPr/>
          </p:nvSpPr>
          <p:spPr>
            <a:xfrm>
              <a:off x="762000" y="5506962"/>
              <a:ext cx="19415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B545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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按下按鈕</a:t>
              </a: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B6537C6F-05DB-7FFA-96CD-94264F7E63D6}"/>
                </a:ext>
              </a:extLst>
            </p:cNvPr>
            <p:cNvSpPr txBox="1"/>
            <p:nvPr/>
          </p:nvSpPr>
          <p:spPr>
            <a:xfrm>
              <a:off x="3095859" y="5481562"/>
              <a:ext cx="19415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B545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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下拉外蓋</a:t>
              </a:r>
              <a:endPara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98D97E80-4029-80F1-84A6-F7B4E2A55813}"/>
                </a:ext>
              </a:extLst>
            </p:cNvPr>
            <p:cNvSpPr txBox="1"/>
            <p:nvPr/>
          </p:nvSpPr>
          <p:spPr>
            <a:xfrm>
              <a:off x="761999" y="5956502"/>
              <a:ext cx="19415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B545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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拉下拉柄</a:t>
              </a:r>
              <a:endPara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270F3F4D-FE8F-DEC3-6845-19FE2F36D69A}"/>
                </a:ext>
              </a:extLst>
            </p:cNvPr>
            <p:cNvSpPr txBox="1"/>
            <p:nvPr/>
          </p:nvSpPr>
          <p:spPr>
            <a:xfrm>
              <a:off x="3103734" y="5946270"/>
              <a:ext cx="19415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B545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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往外推開</a:t>
              </a:r>
              <a:endPara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35" name="圖片 34">
            <a:extLst>
              <a:ext uri="{FF2B5EF4-FFF2-40B4-BE49-F238E27FC236}">
                <a16:creationId xmlns:a16="http://schemas.microsoft.com/office/drawing/2014/main" id="{9B1E4A76-676F-10DC-EDCE-D546E1709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011" y="1724835"/>
            <a:ext cx="4897615" cy="3477531"/>
          </a:xfrm>
          <a:prstGeom prst="rect">
            <a:avLst/>
          </a:prstGeom>
          <a:effectLst>
            <a:glow rad="127000">
              <a:schemeClr val="bg1">
                <a:alpha val="60000"/>
              </a:schemeClr>
            </a:glow>
          </a:effectLst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3EC68EFB-BE61-175A-FD9D-12F2FD3F9DC8}"/>
              </a:ext>
            </a:extLst>
          </p:cNvPr>
          <p:cNvGrpSpPr/>
          <p:nvPr/>
        </p:nvGrpSpPr>
        <p:grpSpPr>
          <a:xfrm>
            <a:off x="7018603" y="5445930"/>
            <a:ext cx="4283292" cy="998160"/>
            <a:chOff x="761999" y="5481562"/>
            <a:chExt cx="4283292" cy="998160"/>
          </a:xfrm>
        </p:grpSpPr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EA98FBE3-7246-812F-5FB0-9BE8F961802F}"/>
                </a:ext>
              </a:extLst>
            </p:cNvPr>
            <p:cNvSpPr txBox="1"/>
            <p:nvPr/>
          </p:nvSpPr>
          <p:spPr>
            <a:xfrm>
              <a:off x="762000" y="5506962"/>
              <a:ext cx="19415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B545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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壓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下按鈕</a:t>
              </a: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2A5BAE24-C337-EBB0-6D48-AE90AA0989C7}"/>
                </a:ext>
              </a:extLst>
            </p:cNvPr>
            <p:cNvSpPr txBox="1"/>
            <p:nvPr/>
          </p:nvSpPr>
          <p:spPr>
            <a:xfrm>
              <a:off x="3095859" y="5481562"/>
              <a:ext cx="19415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B545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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外蓋彈開</a:t>
              </a:r>
              <a:endPara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93D586DE-706C-BF95-CDC8-49529F35AC8D}"/>
                </a:ext>
              </a:extLst>
            </p:cNvPr>
            <p:cNvSpPr txBox="1"/>
            <p:nvPr/>
          </p:nvSpPr>
          <p:spPr>
            <a:xfrm>
              <a:off x="761999" y="5956502"/>
              <a:ext cx="19415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B545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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旋轉按鈕</a:t>
              </a:r>
              <a:endPara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65873915-66E7-AB3C-1C18-0BCA6BF7881B}"/>
                </a:ext>
              </a:extLst>
            </p:cNvPr>
            <p:cNvSpPr txBox="1"/>
            <p:nvPr/>
          </p:nvSpPr>
          <p:spPr>
            <a:xfrm>
              <a:off x="3103734" y="5946270"/>
              <a:ext cx="19415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rgbClr val="B545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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推開車門</a:t>
              </a:r>
              <a:endPara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E40248A1-A9EE-59BE-BC52-BD844726B61F}"/>
              </a:ext>
            </a:extLst>
          </p:cNvPr>
          <p:cNvSpPr txBox="1"/>
          <p:nvPr/>
        </p:nvSpPr>
        <p:spPr>
          <a:xfrm>
            <a:off x="9149318" y="132288"/>
            <a:ext cx="3042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發展活動│活動二：安全設備放大鏡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100218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E79E1A8-F325-88C3-5AB3-00FCB7B88A05}"/>
              </a:ext>
            </a:extLst>
          </p:cNvPr>
          <p:cNvSpPr/>
          <p:nvPr/>
        </p:nvSpPr>
        <p:spPr>
          <a:xfrm>
            <a:off x="6082522" y="-3"/>
            <a:ext cx="6108406" cy="6858001"/>
          </a:xfrm>
          <a:prstGeom prst="rect">
            <a:avLst/>
          </a:prstGeom>
          <a:solidFill>
            <a:srgbClr val="DDD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643F98A-3180-0579-C985-C7C8F0F0E92E}"/>
              </a:ext>
            </a:extLst>
          </p:cNvPr>
          <p:cNvSpPr/>
          <p:nvPr/>
        </p:nvSpPr>
        <p:spPr>
          <a:xfrm>
            <a:off x="-12406" y="-2"/>
            <a:ext cx="6120812" cy="6858001"/>
          </a:xfrm>
          <a:prstGeom prst="rect">
            <a:avLst/>
          </a:prstGeom>
          <a:solidFill>
            <a:srgbClr val="C8C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8A1B5B7-7BC1-F224-0A89-7FE66E3CD7A6}"/>
              </a:ext>
            </a:extLst>
          </p:cNvPr>
          <p:cNvSpPr/>
          <p:nvPr/>
        </p:nvSpPr>
        <p:spPr>
          <a:xfrm>
            <a:off x="977900" y="1050126"/>
            <a:ext cx="4059516" cy="543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安全</a:t>
            </a:r>
            <a:r>
              <a:rPr lang="zh-TW" altLang="en-US" sz="3200" b="1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窗</a:t>
            </a:r>
            <a:endParaRPr kumimoji="0" lang="zh-TW" altLang="en-US" sz="3200" b="1" i="0" u="none" strike="noStrike" kern="1200" cap="none" spc="0" normalizeH="0" baseline="0" noProof="0" dirty="0">
              <a:ln w="3175"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11BD03B-2BB2-A494-5003-FB471FFA133E}"/>
              </a:ext>
            </a:extLst>
          </p:cNvPr>
          <p:cNvSpPr/>
          <p:nvPr/>
        </p:nvSpPr>
        <p:spPr>
          <a:xfrm>
            <a:off x="7107503" y="1038381"/>
            <a:ext cx="4059516" cy="543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車</a:t>
            </a:r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窗擊破器</a:t>
            </a:r>
            <a:endParaRPr kumimoji="0" lang="zh-TW" altLang="en-US" sz="3200" b="1" i="0" u="none" strike="noStrike" kern="1200" cap="none" spc="0" normalizeH="0" baseline="0" noProof="0" dirty="0">
              <a:ln w="3175"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E5C2304-7A00-148D-4FF2-EAE4C8219C01}"/>
              </a:ext>
            </a:extLst>
          </p:cNvPr>
          <p:cNvSpPr txBox="1"/>
          <p:nvPr/>
        </p:nvSpPr>
        <p:spPr>
          <a:xfrm>
            <a:off x="381000" y="5951462"/>
            <a:ext cx="1941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545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 panose="05020102010507070707" pitchFamily="18" charset="2"/>
              </a:rPr>
              <a:t>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按下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卡扣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6537C6F-05DB-7FFA-96CD-94264F7E63D6}"/>
              </a:ext>
            </a:extLst>
          </p:cNvPr>
          <p:cNvSpPr txBox="1"/>
          <p:nvPr/>
        </p:nvSpPr>
        <p:spPr>
          <a:xfrm>
            <a:off x="2714859" y="5926062"/>
            <a:ext cx="3018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545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 panose="05020102010507070707" pitchFamily="18" charset="2"/>
              </a:rPr>
              <a:t>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向左或向右推窗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3EC68EFB-BE61-175A-FD9D-12F2FD3F9DC8}"/>
              </a:ext>
            </a:extLst>
          </p:cNvPr>
          <p:cNvGrpSpPr/>
          <p:nvPr/>
        </p:nvGrpSpPr>
        <p:grpSpPr>
          <a:xfrm>
            <a:off x="6751904" y="5890430"/>
            <a:ext cx="4980861" cy="548620"/>
            <a:chOff x="774700" y="5481562"/>
            <a:chExt cx="4980861" cy="548620"/>
          </a:xfrm>
        </p:grpSpPr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EA98FBE3-7246-812F-5FB0-9BE8F961802F}"/>
                </a:ext>
              </a:extLst>
            </p:cNvPr>
            <p:cNvSpPr txBox="1"/>
            <p:nvPr/>
          </p:nvSpPr>
          <p:spPr>
            <a:xfrm>
              <a:off x="774700" y="5506962"/>
              <a:ext cx="19415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5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 2" panose="05020102010507070707" pitchFamily="18" charset="2"/>
                </a:rPr>
                <a:t></a:t>
              </a:r>
              <a:r>
                <a:rPr lang="zh-TW" altLang="en-US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取下擊鎚</a:t>
              </a:r>
              <a:endPara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2A5BAE24-C337-EBB0-6D48-AE90AA0989C7}"/>
                </a:ext>
              </a:extLst>
            </p:cNvPr>
            <p:cNvSpPr txBox="1"/>
            <p:nvPr/>
          </p:nvSpPr>
          <p:spPr>
            <a:xfrm>
              <a:off x="3095859" y="5481562"/>
              <a:ext cx="26597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5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 2" panose="05020102010507070707" pitchFamily="18" charset="2"/>
                </a:rPr>
                <a:t></a:t>
              </a:r>
              <a:r>
                <a:rPr lang="zh-TW" altLang="en-US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敲擊車窗四角</a:t>
              </a:r>
              <a:endPara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995CC8A3-5D81-2BA1-790B-CAC009B3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59" y="1812106"/>
            <a:ext cx="2986268" cy="213552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25777E1-7ACF-B555-3DAF-EB216359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52" y="3763138"/>
            <a:ext cx="2986268" cy="19619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321A7776-D851-FB51-E0FD-CE3AA55DBE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330" y="2024754"/>
            <a:ext cx="5072811" cy="338187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4E0B2E5E-C632-984F-8CA1-DEB10B2606F7}"/>
              </a:ext>
            </a:extLst>
          </p:cNvPr>
          <p:cNvSpPr txBox="1"/>
          <p:nvPr/>
        </p:nvSpPr>
        <p:spPr>
          <a:xfrm>
            <a:off x="3533537" y="292466"/>
            <a:ext cx="51612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solidFill>
                  <a:srgbClr val="B5456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大客車的逃生設備</a:t>
            </a:r>
            <a:endParaRPr lang="zh-TW" altLang="en-US" sz="4400" b="1" dirty="0">
              <a:solidFill>
                <a:srgbClr val="B54560"/>
              </a:solidFill>
              <a:effectLst>
                <a:glow rad="1270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EC5749E-429B-E655-CB03-E1E162DC9793}"/>
              </a:ext>
            </a:extLst>
          </p:cNvPr>
          <p:cNvSpPr txBox="1"/>
          <p:nvPr/>
        </p:nvSpPr>
        <p:spPr>
          <a:xfrm>
            <a:off x="9149318" y="132288"/>
            <a:ext cx="3042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發展活動│活動二：安全設備放大鏡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42282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E79E1A8-F325-88C3-5AB3-00FCB7B88A05}"/>
              </a:ext>
            </a:extLst>
          </p:cNvPr>
          <p:cNvSpPr/>
          <p:nvPr/>
        </p:nvSpPr>
        <p:spPr>
          <a:xfrm>
            <a:off x="6082522" y="-3"/>
            <a:ext cx="6108406" cy="6858001"/>
          </a:xfrm>
          <a:prstGeom prst="rect">
            <a:avLst/>
          </a:prstGeom>
          <a:solidFill>
            <a:srgbClr val="DDD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643F98A-3180-0579-C985-C7C8F0F0E92E}"/>
              </a:ext>
            </a:extLst>
          </p:cNvPr>
          <p:cNvSpPr/>
          <p:nvPr/>
        </p:nvSpPr>
        <p:spPr>
          <a:xfrm>
            <a:off x="-12406" y="-2"/>
            <a:ext cx="6120812" cy="6858001"/>
          </a:xfrm>
          <a:prstGeom prst="rect">
            <a:avLst/>
          </a:prstGeom>
          <a:solidFill>
            <a:srgbClr val="C8C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8A1B5B7-7BC1-F224-0A89-7FE66E3CD7A6}"/>
              </a:ext>
            </a:extLst>
          </p:cNvPr>
          <p:cNvSpPr/>
          <p:nvPr/>
        </p:nvSpPr>
        <p:spPr>
          <a:xfrm>
            <a:off x="1016000" y="1050126"/>
            <a:ext cx="4059516" cy="543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車頂逃生出口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11BD03B-2BB2-A494-5003-FB471FFA133E}"/>
              </a:ext>
            </a:extLst>
          </p:cNvPr>
          <p:cNvSpPr/>
          <p:nvPr/>
        </p:nvSpPr>
        <p:spPr>
          <a:xfrm>
            <a:off x="7107503" y="1038381"/>
            <a:ext cx="4059516" cy="543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滅火器</a:t>
            </a:r>
            <a:endParaRPr kumimoji="0" lang="zh-TW" altLang="en-US" sz="3200" b="1" i="0" u="none" strike="noStrike" kern="1200" cap="none" spc="0" normalizeH="0" baseline="0" noProof="0" dirty="0">
              <a:ln w="3175"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C051B001-7717-FB4F-AD01-3DD536512D98}"/>
              </a:ext>
            </a:extLst>
          </p:cNvPr>
          <p:cNvGrpSpPr/>
          <p:nvPr/>
        </p:nvGrpSpPr>
        <p:grpSpPr>
          <a:xfrm>
            <a:off x="190499" y="5471330"/>
            <a:ext cx="5499279" cy="970292"/>
            <a:chOff x="761999" y="5481562"/>
            <a:chExt cx="5740580" cy="998160"/>
          </a:xfrm>
        </p:grpSpPr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7E5C2304-7A00-148D-4FF2-EAE4C8219C01}"/>
                </a:ext>
              </a:extLst>
            </p:cNvPr>
            <p:cNvSpPr txBox="1"/>
            <p:nvPr/>
          </p:nvSpPr>
          <p:spPr>
            <a:xfrm>
              <a:off x="762000" y="5506962"/>
              <a:ext cx="15824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5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 2" panose="05020102010507070707" pitchFamily="18" charset="2"/>
                </a:rPr>
                <a:t></a:t>
              </a:r>
              <a:r>
                <a:rPr lang="zh-TW" altLang="en-US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向上推</a:t>
              </a:r>
              <a:endPara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B6537C6F-05DB-7FFA-96CD-94264F7E63D6}"/>
                </a:ext>
              </a:extLst>
            </p:cNvPr>
            <p:cNvSpPr txBox="1"/>
            <p:nvPr/>
          </p:nvSpPr>
          <p:spPr>
            <a:xfrm>
              <a:off x="2765659" y="5481562"/>
              <a:ext cx="37369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5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 2" panose="05020102010507070707" pitchFamily="18" charset="2"/>
                </a:rPr>
                <a:t></a:t>
              </a:r>
              <a:r>
                <a:rPr lang="zh-TW" altLang="en-US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將箭頭轉至開啟位置</a:t>
              </a:r>
              <a:endPara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98D97E80-4029-80F1-84A6-F7B4E2A55813}"/>
                </a:ext>
              </a:extLst>
            </p:cNvPr>
            <p:cNvSpPr txBox="1"/>
            <p:nvPr/>
          </p:nvSpPr>
          <p:spPr>
            <a:xfrm>
              <a:off x="761999" y="5956502"/>
              <a:ext cx="30187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5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 2" panose="05020102010507070707" pitchFamily="18" charset="2"/>
                </a:rPr>
                <a:t></a:t>
              </a:r>
              <a:r>
                <a:rPr lang="zh-TW" altLang="en-US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將開關向上推出</a:t>
              </a:r>
              <a:endPara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270F3F4D-FE8F-DEC3-6845-19FE2F36D69A}"/>
                </a:ext>
              </a:extLst>
            </p:cNvPr>
            <p:cNvSpPr txBox="1"/>
            <p:nvPr/>
          </p:nvSpPr>
          <p:spPr>
            <a:xfrm>
              <a:off x="3840334" y="5946270"/>
              <a:ext cx="26597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5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 2" panose="05020102010507070707" pitchFamily="18" charset="2"/>
                </a:rPr>
                <a:t></a:t>
              </a:r>
              <a:r>
                <a:rPr lang="zh-TW" altLang="en-US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打開天窗逃生</a:t>
              </a:r>
              <a:endPara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3EC68EFB-BE61-175A-FD9D-12F2FD3F9DC8}"/>
              </a:ext>
            </a:extLst>
          </p:cNvPr>
          <p:cNvGrpSpPr/>
          <p:nvPr/>
        </p:nvGrpSpPr>
        <p:grpSpPr>
          <a:xfrm>
            <a:off x="6167703" y="5445930"/>
            <a:ext cx="5931806" cy="967383"/>
            <a:chOff x="761999" y="5481562"/>
            <a:chExt cx="5931806" cy="967383"/>
          </a:xfrm>
        </p:grpSpPr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EA98FBE3-7246-812F-5FB0-9BE8F961802F}"/>
                </a:ext>
              </a:extLst>
            </p:cNvPr>
            <p:cNvSpPr txBox="1"/>
            <p:nvPr/>
          </p:nvSpPr>
          <p:spPr>
            <a:xfrm>
              <a:off x="762000" y="5506962"/>
              <a:ext cx="248337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B545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 2" panose="05020102010507070707" pitchFamily="18" charset="2"/>
                </a:rPr>
                <a:t></a:t>
              </a:r>
              <a:r>
                <a:rPr lang="zh-TW" altLang="en-US" sz="2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拉開安全插梢</a:t>
              </a:r>
              <a:endPara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2A5BAE24-C337-EBB0-6D48-AE90AA0989C7}"/>
                </a:ext>
              </a:extLst>
            </p:cNvPr>
            <p:cNvSpPr txBox="1"/>
            <p:nvPr/>
          </p:nvSpPr>
          <p:spPr>
            <a:xfrm>
              <a:off x="3210159" y="5481562"/>
              <a:ext cx="348364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B545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 2" panose="05020102010507070707" pitchFamily="18" charset="2"/>
                </a:rPr>
                <a:t></a:t>
              </a:r>
              <a:r>
                <a:rPr lang="zh-TW" altLang="en-US" sz="2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拉著皮管，朝向火苗</a:t>
              </a:r>
              <a:endPara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93D586DE-706C-BF95-CDC8-49529F35AC8D}"/>
                </a:ext>
              </a:extLst>
            </p:cNvPr>
            <p:cNvSpPr txBox="1"/>
            <p:nvPr/>
          </p:nvSpPr>
          <p:spPr>
            <a:xfrm>
              <a:off x="761999" y="5956502"/>
              <a:ext cx="481734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B545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 2" panose="05020102010507070707" pitchFamily="18" charset="2"/>
                </a:rPr>
                <a:t></a:t>
              </a:r>
              <a:r>
                <a:rPr lang="zh-TW" altLang="en-US" sz="2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壓住手壓柄，朝火苗根部噴灑</a:t>
              </a:r>
              <a:endPara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F28F64EF-B9C3-11BF-34E0-01E14C89E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83" y="1711623"/>
            <a:ext cx="4749118" cy="3541543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56A14A7-9687-C4CE-77D4-1E5E9D906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079" y="1632372"/>
            <a:ext cx="2721176" cy="37000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93C28863-A9C7-D44D-A41A-16C1AD0FD788}"/>
              </a:ext>
            </a:extLst>
          </p:cNvPr>
          <p:cNvSpPr txBox="1"/>
          <p:nvPr/>
        </p:nvSpPr>
        <p:spPr>
          <a:xfrm>
            <a:off x="3533537" y="292466"/>
            <a:ext cx="51612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solidFill>
                  <a:srgbClr val="B5456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大客車的逃生設備</a:t>
            </a:r>
            <a:endParaRPr lang="zh-TW" altLang="en-US" sz="4400" b="1" dirty="0">
              <a:solidFill>
                <a:srgbClr val="B54560"/>
              </a:solidFill>
              <a:effectLst>
                <a:glow rad="1270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88EEA44-BBBC-D871-0CAF-7B2B73D9AB87}"/>
              </a:ext>
            </a:extLst>
          </p:cNvPr>
          <p:cNvSpPr txBox="1"/>
          <p:nvPr/>
        </p:nvSpPr>
        <p:spPr>
          <a:xfrm>
            <a:off x="9149318" y="132288"/>
            <a:ext cx="3042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發展活動│活動二：安全設備放大鏡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208182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7D6CD1E5-84CA-6C0F-105F-5E08E65C122A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發展活動│活動二：安全設備放大鏡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DC5E26F-8712-F826-A553-7F79D4578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8" y="2114020"/>
            <a:ext cx="3818929" cy="4932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id="{803B6272-0E26-0BF1-27A6-0796B549405C}"/>
              </a:ext>
            </a:extLst>
          </p:cNvPr>
          <p:cNvSpPr/>
          <p:nvPr/>
        </p:nvSpPr>
        <p:spPr>
          <a:xfrm>
            <a:off x="3920647" y="1101466"/>
            <a:ext cx="7555522" cy="3406366"/>
          </a:xfrm>
          <a:prstGeom prst="wedgeRoundRectCallout">
            <a:avLst>
              <a:gd name="adj1" fmla="val -63520"/>
              <a:gd name="adj2" fmla="val -22008"/>
              <a:gd name="adj3" fmla="val 16667"/>
            </a:avLst>
          </a:prstGeom>
          <a:solidFill>
            <a:srgbClr val="EBE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大客車的車型不同，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逃生設備的位置或使用操作也有所不同。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我們可以利用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545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乘車護身口訣「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B545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12345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545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」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記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住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這些跟我們安全相關的重要設備。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323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群組 33">
            <a:extLst>
              <a:ext uri="{FF2B5EF4-FFF2-40B4-BE49-F238E27FC236}">
                <a16:creationId xmlns:a16="http://schemas.microsoft.com/office/drawing/2014/main" id="{276950AA-7598-1FF2-E68A-1302E92BDF43}"/>
              </a:ext>
            </a:extLst>
          </p:cNvPr>
          <p:cNvGrpSpPr/>
          <p:nvPr/>
        </p:nvGrpSpPr>
        <p:grpSpPr>
          <a:xfrm>
            <a:off x="842537" y="5596777"/>
            <a:ext cx="3916037" cy="777603"/>
            <a:chOff x="842537" y="5596777"/>
            <a:chExt cx="3916037" cy="777603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079F80B7-BC6C-6849-ACFB-FFB2C74C21E9}"/>
                </a:ext>
              </a:extLst>
            </p:cNvPr>
            <p:cNvSpPr/>
            <p:nvPr/>
          </p:nvSpPr>
          <p:spPr>
            <a:xfrm>
              <a:off x="842537" y="5596777"/>
              <a:ext cx="3916037" cy="77760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545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665AA088-E643-D25D-2B6C-389D6C62E185}"/>
                </a:ext>
              </a:extLst>
            </p:cNvPr>
            <p:cNvSpPr txBox="1"/>
            <p:nvPr/>
          </p:nvSpPr>
          <p:spPr>
            <a:xfrm>
              <a:off x="1415088" y="5780634"/>
              <a:ext cx="2882595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altLang="zh-TW" sz="2800" b="1" dirty="0">
                  <a:solidFill>
                    <a:srgbClr val="B545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個逃生出口</a:t>
              </a: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5754CF3E-2D73-1FA2-693A-AFA011D8E6DF}"/>
              </a:ext>
            </a:extLst>
          </p:cNvPr>
          <p:cNvGrpSpPr/>
          <p:nvPr/>
        </p:nvGrpSpPr>
        <p:grpSpPr>
          <a:xfrm>
            <a:off x="829136" y="4648017"/>
            <a:ext cx="3916037" cy="777603"/>
            <a:chOff x="829136" y="4648017"/>
            <a:chExt cx="3916037" cy="777603"/>
          </a:xfrm>
        </p:grpSpPr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B20309EA-2861-11BE-DACE-06521F8FF5E4}"/>
                </a:ext>
              </a:extLst>
            </p:cNvPr>
            <p:cNvSpPr/>
            <p:nvPr/>
          </p:nvSpPr>
          <p:spPr>
            <a:xfrm>
              <a:off x="829136" y="4648017"/>
              <a:ext cx="3916037" cy="77760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545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67F069CE-E285-41DF-9C1C-ADAEDF3CBE47}"/>
                </a:ext>
              </a:extLst>
            </p:cNvPr>
            <p:cNvSpPr txBox="1"/>
            <p:nvPr/>
          </p:nvSpPr>
          <p:spPr>
            <a:xfrm>
              <a:off x="1374982" y="4847916"/>
              <a:ext cx="3370191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擊破安全窗</a:t>
              </a:r>
              <a:r>
                <a:rPr lang="en-US" altLang="zh-TW" sz="2800" b="1" dirty="0">
                  <a:solidFill>
                    <a:srgbClr val="B545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個角落</a:t>
              </a: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A5BE2998-FFFC-000E-4994-83645C99BCE4}"/>
              </a:ext>
            </a:extLst>
          </p:cNvPr>
          <p:cNvGrpSpPr/>
          <p:nvPr/>
        </p:nvGrpSpPr>
        <p:grpSpPr>
          <a:xfrm>
            <a:off x="834515" y="3695790"/>
            <a:ext cx="3916037" cy="777603"/>
            <a:chOff x="834515" y="3695790"/>
            <a:chExt cx="3916037" cy="777603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76751E79-2484-62F2-6188-397B554A18BC}"/>
                </a:ext>
              </a:extLst>
            </p:cNvPr>
            <p:cNvSpPr/>
            <p:nvPr/>
          </p:nvSpPr>
          <p:spPr>
            <a:xfrm>
              <a:off x="834515" y="3695790"/>
              <a:ext cx="3916037" cy="77760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545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D7196C75-AC0D-3C35-7332-6B25F8D859BA}"/>
                </a:ext>
              </a:extLst>
            </p:cNvPr>
            <p:cNvSpPr txBox="1"/>
            <p:nvPr/>
          </p:nvSpPr>
          <p:spPr>
            <a:xfrm>
              <a:off x="1395534" y="3933172"/>
              <a:ext cx="29021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altLang="zh-TW" sz="2800" b="1" dirty="0">
                  <a:solidFill>
                    <a:srgbClr val="B545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支車窗擊破器</a:t>
              </a: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2ECA5BB3-F08A-32D9-5032-B36B02A3592B}"/>
              </a:ext>
            </a:extLst>
          </p:cNvPr>
          <p:cNvGrpSpPr/>
          <p:nvPr/>
        </p:nvGrpSpPr>
        <p:grpSpPr>
          <a:xfrm>
            <a:off x="834515" y="2717879"/>
            <a:ext cx="3916037" cy="777603"/>
            <a:chOff x="834515" y="2717879"/>
            <a:chExt cx="3916037" cy="777603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0EE247E0-7E07-5985-86F2-8FED45210C5D}"/>
                </a:ext>
              </a:extLst>
            </p:cNvPr>
            <p:cNvSpPr/>
            <p:nvPr/>
          </p:nvSpPr>
          <p:spPr>
            <a:xfrm>
              <a:off x="834515" y="2717879"/>
              <a:ext cx="3916037" cy="77760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545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CF672622-CA12-417C-17A8-2881EABFD7D2}"/>
                </a:ext>
              </a:extLst>
            </p:cNvPr>
            <p:cNvSpPr txBox="1"/>
            <p:nvPr/>
          </p:nvSpPr>
          <p:spPr>
            <a:xfrm>
              <a:off x="1374982" y="2920758"/>
              <a:ext cx="21396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altLang="zh-TW" sz="2800" b="1" dirty="0">
                  <a:solidFill>
                    <a:srgbClr val="B545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支滅火器</a:t>
              </a: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E727A4F3-340B-73A6-3329-D1DB683CACB7}"/>
              </a:ext>
            </a:extLst>
          </p:cNvPr>
          <p:cNvGrpSpPr/>
          <p:nvPr/>
        </p:nvGrpSpPr>
        <p:grpSpPr>
          <a:xfrm>
            <a:off x="834515" y="1731687"/>
            <a:ext cx="3916037" cy="777603"/>
            <a:chOff x="834515" y="1731687"/>
            <a:chExt cx="3916037" cy="777603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2E400063-C866-3DAF-96F6-C1EAB9E26A8A}"/>
                </a:ext>
              </a:extLst>
            </p:cNvPr>
            <p:cNvSpPr/>
            <p:nvPr/>
          </p:nvSpPr>
          <p:spPr>
            <a:xfrm>
              <a:off x="834515" y="1731687"/>
              <a:ext cx="3916037" cy="77760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545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E92A07A9-B219-33C1-7B8B-D935CB73F161}"/>
                </a:ext>
              </a:extLst>
            </p:cNvPr>
            <p:cNvSpPr txBox="1"/>
            <p:nvPr/>
          </p:nvSpPr>
          <p:spPr>
            <a:xfrm>
              <a:off x="1374982" y="1929180"/>
              <a:ext cx="22920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altLang="zh-TW" sz="2800" b="1" dirty="0">
                  <a:solidFill>
                    <a:srgbClr val="B545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條安全帶</a:t>
              </a:r>
            </a:p>
          </p:txBody>
        </p:sp>
      </p:grpSp>
      <p:sp>
        <p:nvSpPr>
          <p:cNvPr id="20" name="橢圓 19">
            <a:extLst>
              <a:ext uri="{FF2B5EF4-FFF2-40B4-BE49-F238E27FC236}">
                <a16:creationId xmlns:a16="http://schemas.microsoft.com/office/drawing/2014/main" id="{A4DE4030-6F19-0B0D-DE3E-0A94C0897083}"/>
              </a:ext>
            </a:extLst>
          </p:cNvPr>
          <p:cNvSpPr/>
          <p:nvPr/>
        </p:nvSpPr>
        <p:spPr>
          <a:xfrm>
            <a:off x="553459" y="5596368"/>
            <a:ext cx="781419" cy="781419"/>
          </a:xfrm>
          <a:prstGeom prst="ellipse">
            <a:avLst/>
          </a:prstGeom>
          <a:solidFill>
            <a:srgbClr val="B54560">
              <a:alpha val="99000"/>
            </a:srgbClr>
          </a:solidFill>
          <a:ln w="19050">
            <a:solidFill>
              <a:srgbClr val="B545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B71B9C44-0CAB-164B-800C-0CBC49710A25}"/>
              </a:ext>
            </a:extLst>
          </p:cNvPr>
          <p:cNvSpPr/>
          <p:nvPr/>
        </p:nvSpPr>
        <p:spPr>
          <a:xfrm>
            <a:off x="540058" y="4647608"/>
            <a:ext cx="781419" cy="781419"/>
          </a:xfrm>
          <a:prstGeom prst="ellipse">
            <a:avLst/>
          </a:prstGeom>
          <a:solidFill>
            <a:srgbClr val="B54560">
              <a:alpha val="99000"/>
            </a:srgbClr>
          </a:solidFill>
          <a:ln w="19050">
            <a:solidFill>
              <a:srgbClr val="B545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65D82791-B4CD-F855-3677-BB89388B5C1B}"/>
              </a:ext>
            </a:extLst>
          </p:cNvPr>
          <p:cNvSpPr/>
          <p:nvPr/>
        </p:nvSpPr>
        <p:spPr>
          <a:xfrm>
            <a:off x="545437" y="3695381"/>
            <a:ext cx="781419" cy="781419"/>
          </a:xfrm>
          <a:prstGeom prst="ellipse">
            <a:avLst/>
          </a:prstGeom>
          <a:solidFill>
            <a:srgbClr val="B54560">
              <a:alpha val="99000"/>
            </a:srgbClr>
          </a:solidFill>
          <a:ln w="19050">
            <a:solidFill>
              <a:srgbClr val="B545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F81DC732-1008-562E-B04E-B6DD7AD2631C}"/>
              </a:ext>
            </a:extLst>
          </p:cNvPr>
          <p:cNvSpPr/>
          <p:nvPr/>
        </p:nvSpPr>
        <p:spPr>
          <a:xfrm>
            <a:off x="545437" y="2717470"/>
            <a:ext cx="781419" cy="781419"/>
          </a:xfrm>
          <a:prstGeom prst="ellipse">
            <a:avLst/>
          </a:prstGeom>
          <a:solidFill>
            <a:srgbClr val="B54560">
              <a:alpha val="99000"/>
            </a:srgbClr>
          </a:solidFill>
          <a:ln w="19050">
            <a:solidFill>
              <a:srgbClr val="B545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D6CD1E5-84CA-6C0F-105F-5E08E65C122A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發展活動│活動二：安全設備放大鏡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CCE3B74E-EB2E-2C8B-3586-32734DA89815}"/>
              </a:ext>
            </a:extLst>
          </p:cNvPr>
          <p:cNvSpPr/>
          <p:nvPr/>
        </p:nvSpPr>
        <p:spPr>
          <a:xfrm>
            <a:off x="545437" y="1731278"/>
            <a:ext cx="781419" cy="781419"/>
          </a:xfrm>
          <a:prstGeom prst="ellipse">
            <a:avLst/>
          </a:prstGeom>
          <a:solidFill>
            <a:srgbClr val="B54560">
              <a:alpha val="99000"/>
            </a:srgbClr>
          </a:solidFill>
          <a:ln w="19050">
            <a:solidFill>
              <a:srgbClr val="B545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圓角矩形圖說文字 5">
            <a:extLst>
              <a:ext uri="{FF2B5EF4-FFF2-40B4-BE49-F238E27FC236}">
                <a16:creationId xmlns:a16="http://schemas.microsoft.com/office/drawing/2014/main" id="{3A5F0F96-16A3-F5E0-9582-FBFCA4C46053}"/>
              </a:ext>
            </a:extLst>
          </p:cNvPr>
          <p:cNvSpPr/>
          <p:nvPr/>
        </p:nvSpPr>
        <p:spPr>
          <a:xfrm>
            <a:off x="3325997" y="409286"/>
            <a:ext cx="5497161" cy="922210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7467A9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乘車護身口訣「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12345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6E2388D7-77B0-E19B-10AF-AC0490030EE9}"/>
              </a:ext>
            </a:extLst>
          </p:cNvPr>
          <p:cNvSpPr/>
          <p:nvPr/>
        </p:nvSpPr>
        <p:spPr>
          <a:xfrm>
            <a:off x="4993266" y="1755751"/>
            <a:ext cx="6781640" cy="77760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B545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0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乘坐大客車一定要繫好安全帶。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B422C2A1-5EE0-18A0-C869-E93BC5DF8115}"/>
              </a:ext>
            </a:extLst>
          </p:cNvPr>
          <p:cNvSpPr/>
          <p:nvPr/>
        </p:nvSpPr>
        <p:spPr>
          <a:xfrm>
            <a:off x="4989095" y="2711233"/>
            <a:ext cx="6781640" cy="77760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B545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rtlCol="0" anchor="ctr"/>
          <a:lstStyle/>
          <a:p>
            <a:pPr>
              <a:lnSpc>
                <a:spcPts val="30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滅火器放置於車輛前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駕駛旁邊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0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後各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支，確保數量、時效及功能正常。</a:t>
            </a: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CC4F803D-0584-04E1-503F-2E6707EE5C74}"/>
              </a:ext>
            </a:extLst>
          </p:cNvPr>
          <p:cNvSpPr/>
          <p:nvPr/>
        </p:nvSpPr>
        <p:spPr>
          <a:xfrm>
            <a:off x="4985245" y="3703536"/>
            <a:ext cx="6781640" cy="77760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B545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rtlCol="0" anchor="ctr"/>
          <a:lstStyle/>
          <a:p>
            <a:pPr>
              <a:lnSpc>
                <a:spcPts val="30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車窗擊破器放置於駕駛旁、前後車身或車身。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至少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5650C362-A521-97CD-916C-D3938BBBD333}"/>
              </a:ext>
            </a:extLst>
          </p:cNvPr>
          <p:cNvSpPr/>
          <p:nvPr/>
        </p:nvSpPr>
        <p:spPr>
          <a:xfrm>
            <a:off x="4981074" y="4645955"/>
            <a:ext cx="6781640" cy="77760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B545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rtlCol="0" anchor="ctr"/>
          <a:lstStyle/>
          <a:p>
            <a:pPr>
              <a:lnSpc>
                <a:spcPts val="30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車窗擊破器用於擊破安全窗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個角落，作為逃生出口。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FA69080D-EF93-FB6D-1A36-59C00971FCBD}"/>
              </a:ext>
            </a:extLst>
          </p:cNvPr>
          <p:cNvSpPr/>
          <p:nvPr/>
        </p:nvSpPr>
        <p:spPr>
          <a:xfrm>
            <a:off x="4981073" y="5596994"/>
            <a:ext cx="6781640" cy="77760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B545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0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車門、安全窗、安全門、車頂逃生口及駕駛座車門是車內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個逃生出口位置，要能正常開啟。</a:t>
            </a:r>
          </a:p>
        </p:txBody>
      </p:sp>
    </p:spTree>
    <p:extLst>
      <p:ext uri="{BB962C8B-B14F-4D97-AF65-F5344CB8AC3E}">
        <p14:creationId xmlns:p14="http://schemas.microsoft.com/office/powerpoint/2010/main" val="22906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E091AC21-E0CE-1F2E-DA61-7BB2BE60B478}"/>
              </a:ext>
            </a:extLst>
          </p:cNvPr>
          <p:cNvSpPr txBox="1"/>
          <p:nvPr/>
        </p:nvSpPr>
        <p:spPr>
          <a:xfrm>
            <a:off x="9149318" y="132288"/>
            <a:ext cx="3042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統整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活動│活動三：安全上車總體檢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</a:p>
        </p:txBody>
      </p:sp>
      <p:sp>
        <p:nvSpPr>
          <p:cNvPr id="6" name="圓角矩形圖說文字 1">
            <a:extLst>
              <a:ext uri="{FF2B5EF4-FFF2-40B4-BE49-F238E27FC236}">
                <a16:creationId xmlns:a16="http://schemas.microsoft.com/office/drawing/2014/main" id="{6D3D249B-A47E-27D0-2C7D-531B44DBABA3}"/>
              </a:ext>
            </a:extLst>
          </p:cNvPr>
          <p:cNvSpPr/>
          <p:nvPr/>
        </p:nvSpPr>
        <p:spPr>
          <a:xfrm>
            <a:off x="5647036" y="951917"/>
            <a:ext cx="5385501" cy="797437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7467A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「設備放大鏡」分組活動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-2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FF39574-B84B-E6BA-6481-C89F8F5E330B}"/>
              </a:ext>
            </a:extLst>
          </p:cNvPr>
          <p:cNvSpPr txBox="1"/>
          <p:nvPr/>
        </p:nvSpPr>
        <p:spPr>
          <a:xfrm>
            <a:off x="5647036" y="2094276"/>
            <a:ext cx="58020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維持跟前面一樣的分組，小組進行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「分組學習任務二」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組員輪流擔任各種安全設備的解說員，向小組同學解說設備的位置及使用方式。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其他聆聽的同學，針對解說員的表現給予評價。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4E63BF7-5DCC-5E5D-C25F-1C92FA6F9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7"/>
          <a:stretch/>
        </p:blipFill>
        <p:spPr>
          <a:xfrm>
            <a:off x="742885" y="518984"/>
            <a:ext cx="4100964" cy="5862401"/>
          </a:xfrm>
          <a:prstGeom prst="rect">
            <a:avLst/>
          </a:prstGeom>
          <a:effectLst>
            <a:glow rad="101600">
              <a:srgbClr val="7467A9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961771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2B2C1B8E-3002-5CD1-3DDB-60490A1B2F5D}"/>
              </a:ext>
            </a:extLst>
          </p:cNvPr>
          <p:cNvSpPr/>
          <p:nvPr/>
        </p:nvSpPr>
        <p:spPr>
          <a:xfrm>
            <a:off x="3088888" y="1285461"/>
            <a:ext cx="5977053" cy="2327534"/>
          </a:xfrm>
          <a:prstGeom prst="wedgeRoundRectCallout">
            <a:avLst>
              <a:gd name="adj1" fmla="val -28097"/>
              <a:gd name="adj2" fmla="val 79399"/>
              <a:gd name="adj3" fmla="val 16667"/>
            </a:avLst>
          </a:prstGeom>
          <a:solidFill>
            <a:srgbClr val="EBE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73A6F77-81F9-0D9E-ED95-65B7B3D0EEA1}"/>
              </a:ext>
            </a:extLst>
          </p:cNvPr>
          <p:cNvSpPr txBox="1"/>
          <p:nvPr/>
        </p:nvSpPr>
        <p:spPr>
          <a:xfrm>
            <a:off x="4028767" y="1725953"/>
            <a:ext cx="41344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第一節</a:t>
            </a:r>
            <a:endParaRPr lang="en-US" altLang="zh-TW" sz="4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安全乘車我遵守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470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2B2C1B8E-3002-5CD1-3DDB-60490A1B2F5D}"/>
              </a:ext>
            </a:extLst>
          </p:cNvPr>
          <p:cNvSpPr/>
          <p:nvPr/>
        </p:nvSpPr>
        <p:spPr>
          <a:xfrm>
            <a:off x="3088888" y="1285461"/>
            <a:ext cx="5977053" cy="2327534"/>
          </a:xfrm>
          <a:prstGeom prst="wedgeRoundRectCallout">
            <a:avLst>
              <a:gd name="adj1" fmla="val -28097"/>
              <a:gd name="adj2" fmla="val 79399"/>
              <a:gd name="adj3" fmla="val 16667"/>
            </a:avLst>
          </a:prstGeom>
          <a:solidFill>
            <a:srgbClr val="EBE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73A6F77-81F9-0D9E-ED95-65B7B3D0EEA1}"/>
              </a:ext>
            </a:extLst>
          </p:cNvPr>
          <p:cNvSpPr txBox="1"/>
          <p:nvPr/>
        </p:nvSpPr>
        <p:spPr>
          <a:xfrm>
            <a:off x="4028767" y="1725953"/>
            <a:ext cx="41344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第三節</a:t>
            </a:r>
          </a:p>
          <a:p>
            <a:pPr lvl="0" algn="ctr"/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安全乘車我最行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0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A4F8D26-AD4D-17F9-AE98-A7B2507DBE7C}"/>
              </a:ext>
            </a:extLst>
          </p:cNvPr>
          <p:cNvSpPr/>
          <p:nvPr/>
        </p:nvSpPr>
        <p:spPr>
          <a:xfrm>
            <a:off x="6689001" y="2853611"/>
            <a:ext cx="4720856" cy="1748322"/>
          </a:xfrm>
          <a:prstGeom prst="roundRect">
            <a:avLst/>
          </a:prstGeom>
          <a:solidFill>
            <a:schemeClr val="bg1"/>
          </a:solidFill>
          <a:ln>
            <a:solidFill>
              <a:srgbClr val="7467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圓角矩形圖說文字 1">
            <a:extLst>
              <a:ext uri="{FF2B5EF4-FFF2-40B4-BE49-F238E27FC236}">
                <a16:creationId xmlns:a16="http://schemas.microsoft.com/office/drawing/2014/main" id="{6D3D249B-A47E-27D0-2C7D-531B44DBABA3}"/>
              </a:ext>
            </a:extLst>
          </p:cNvPr>
          <p:cNvSpPr/>
          <p:nvPr/>
        </p:nvSpPr>
        <p:spPr>
          <a:xfrm>
            <a:off x="505329" y="564780"/>
            <a:ext cx="11110495" cy="1748322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DDDAE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大客車行駛的過程中，可能因為路況或人為疏失而發生事故，其中以緊急煞車、車輛起火或車輛受撞擊，造成乘客傷亡的情況最普遍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1040BE3-A41F-5C6C-846B-A538A7BB763D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引起動機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│活動一：大客車事故知多少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圓角矩形圖說文字 5">
            <a:extLst>
              <a:ext uri="{FF2B5EF4-FFF2-40B4-BE49-F238E27FC236}">
                <a16:creationId xmlns:a16="http://schemas.microsoft.com/office/drawing/2014/main" id="{77307FC5-8F06-FFFB-652B-D10B6CAFE6CB}"/>
              </a:ext>
            </a:extLst>
          </p:cNvPr>
          <p:cNvSpPr/>
          <p:nvPr/>
        </p:nvSpPr>
        <p:spPr>
          <a:xfrm>
            <a:off x="7856615" y="2542622"/>
            <a:ext cx="2448507" cy="614656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7467A9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想一想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BD996FA-1762-9BC1-9F7C-7C23A66466F8}"/>
              </a:ext>
            </a:extLst>
          </p:cNvPr>
          <p:cNvSpPr txBox="1"/>
          <p:nvPr/>
        </p:nvSpPr>
        <p:spPr>
          <a:xfrm>
            <a:off x="6975309" y="3359980"/>
            <a:ext cx="43156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如果自己是事件中的乘客，要如何逃生呢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？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Picture 2" descr="台史上最慘火燒車陸客團全遇難事件整理｜大紀元時報香港｜獨立敢言的良心媒體">
            <a:extLst>
              <a:ext uri="{FF2B5EF4-FFF2-40B4-BE49-F238E27FC236}">
                <a16:creationId xmlns:a16="http://schemas.microsoft.com/office/drawing/2014/main" id="{A0F677A7-E918-75AD-683B-913566752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1" y="2664905"/>
            <a:ext cx="5358222" cy="301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884BA72-8DD4-93BB-F7C1-04371749D992}"/>
              </a:ext>
            </a:extLst>
          </p:cNvPr>
          <p:cNvSpPr txBox="1"/>
          <p:nvPr/>
        </p:nvSpPr>
        <p:spPr>
          <a:xfrm>
            <a:off x="6578592" y="4912922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B545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多一分準備，少一分傷害！</a:t>
            </a:r>
          </a:p>
        </p:txBody>
      </p:sp>
    </p:spTree>
    <p:extLst>
      <p:ext uri="{BB962C8B-B14F-4D97-AF65-F5344CB8AC3E}">
        <p14:creationId xmlns:p14="http://schemas.microsoft.com/office/powerpoint/2010/main" val="396757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A4F8D26-AD4D-17F9-AE98-A7B2507DBE7C}"/>
              </a:ext>
            </a:extLst>
          </p:cNvPr>
          <p:cNvSpPr/>
          <p:nvPr/>
        </p:nvSpPr>
        <p:spPr>
          <a:xfrm>
            <a:off x="6689001" y="2853610"/>
            <a:ext cx="4720856" cy="2356063"/>
          </a:xfrm>
          <a:prstGeom prst="roundRect">
            <a:avLst/>
          </a:prstGeom>
          <a:solidFill>
            <a:schemeClr val="bg1"/>
          </a:solidFill>
          <a:ln>
            <a:solidFill>
              <a:srgbClr val="7467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圓角矩形圖說文字 1">
            <a:extLst>
              <a:ext uri="{FF2B5EF4-FFF2-40B4-BE49-F238E27FC236}">
                <a16:creationId xmlns:a16="http://schemas.microsoft.com/office/drawing/2014/main" id="{6D3D249B-A47E-27D0-2C7D-531B44DBABA3}"/>
              </a:ext>
            </a:extLst>
          </p:cNvPr>
          <p:cNvSpPr/>
          <p:nvPr/>
        </p:nvSpPr>
        <p:spPr>
          <a:xfrm>
            <a:off x="505329" y="564780"/>
            <a:ext cx="11110495" cy="1748322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DDDAE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萱萱的學校要舉行校外教學，出發前幾天，學校舉辦一場校外教學的行前教育及安全宣導，讓大家學習車輛發生緊急事故時，要如何逃生與避難。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1040BE3-A41F-5C6C-846B-A538A7BB763D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發展活動│活動二：逃生演練動起來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圓角矩形圖說文字 5">
            <a:extLst>
              <a:ext uri="{FF2B5EF4-FFF2-40B4-BE49-F238E27FC236}">
                <a16:creationId xmlns:a16="http://schemas.microsoft.com/office/drawing/2014/main" id="{77307FC5-8F06-FFFB-652B-D10B6CAFE6CB}"/>
              </a:ext>
            </a:extLst>
          </p:cNvPr>
          <p:cNvSpPr/>
          <p:nvPr/>
        </p:nvSpPr>
        <p:spPr>
          <a:xfrm>
            <a:off x="7303161" y="2542622"/>
            <a:ext cx="3553242" cy="573557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7467A9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看一看、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想一想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BD996FA-1762-9BC1-9F7C-7C23A66466F8}"/>
              </a:ext>
            </a:extLst>
          </p:cNvPr>
          <p:cNvSpPr txBox="1"/>
          <p:nvPr/>
        </p:nvSpPr>
        <p:spPr>
          <a:xfrm>
            <a:off x="6883868" y="3359980"/>
            <a:ext cx="43156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你覺得實地演練逃生和避難的方式重要嗎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？為什麼？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>
            <a:hlinkClick r:id="rId3"/>
            <a:extLst>
              <a:ext uri="{FF2B5EF4-FFF2-40B4-BE49-F238E27FC236}">
                <a16:creationId xmlns:a16="http://schemas.microsoft.com/office/drawing/2014/main" id="{87A768A8-0A82-BC6F-DCC7-988B6FBCA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85" y="2542622"/>
            <a:ext cx="5737617" cy="3126088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DBECB000-B0FA-3629-3DC7-3AE3D1E3A266}"/>
              </a:ext>
            </a:extLst>
          </p:cNvPr>
          <p:cNvGrpSpPr/>
          <p:nvPr/>
        </p:nvGrpSpPr>
        <p:grpSpPr>
          <a:xfrm>
            <a:off x="2896090" y="3269134"/>
            <a:ext cx="1576919" cy="1062006"/>
            <a:chOff x="3243094" y="5267994"/>
            <a:chExt cx="914400" cy="615820"/>
          </a:xfrm>
        </p:grpSpPr>
        <p:sp>
          <p:nvSpPr>
            <p:cNvPr id="8" name="Google Shape;94;p1">
              <a:hlinkClick r:id="rId3"/>
              <a:extLst>
                <a:ext uri="{FF2B5EF4-FFF2-40B4-BE49-F238E27FC236}">
                  <a16:creationId xmlns:a16="http://schemas.microsoft.com/office/drawing/2014/main" id="{A298672A-FDDD-4936-C68C-7DBD64E6C372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95;p1">
              <a:hlinkClick r:id="rId3"/>
              <a:extLst>
                <a:ext uri="{FF2B5EF4-FFF2-40B4-BE49-F238E27FC236}">
                  <a16:creationId xmlns:a16="http://schemas.microsoft.com/office/drawing/2014/main" id="{8B872D20-1E3D-9F7D-3F8B-62B1690342D8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275ED606-7F7A-8D8F-7B52-D95F12CC2DB9}"/>
              </a:ext>
            </a:extLst>
          </p:cNvPr>
          <p:cNvSpPr txBox="1"/>
          <p:nvPr/>
        </p:nvSpPr>
        <p:spPr>
          <a:xfrm>
            <a:off x="653885" y="5668710"/>
            <a:ext cx="5737617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點選上方播放鈕播放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8635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圖說文字 1">
            <a:extLst>
              <a:ext uri="{FF2B5EF4-FFF2-40B4-BE49-F238E27FC236}">
                <a16:creationId xmlns:a16="http://schemas.microsoft.com/office/drawing/2014/main" id="{6D3D249B-A47E-27D0-2C7D-531B44DBABA3}"/>
              </a:ext>
            </a:extLst>
          </p:cNvPr>
          <p:cNvSpPr/>
          <p:nvPr/>
        </p:nvSpPr>
        <p:spPr>
          <a:xfrm>
            <a:off x="4030579" y="564780"/>
            <a:ext cx="4078707" cy="640752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7467A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室內模擬演練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9516E8B-0D7E-82FA-1E52-B1F28FF96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6" y="1572100"/>
            <a:ext cx="7807806" cy="4540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5A46C926-8487-932E-E2DB-1301EDAE8F01}"/>
              </a:ext>
            </a:extLst>
          </p:cNvPr>
          <p:cNvSpPr/>
          <p:nvPr/>
        </p:nvSpPr>
        <p:spPr>
          <a:xfrm>
            <a:off x="8051580" y="2478510"/>
            <a:ext cx="3775464" cy="2562725"/>
          </a:xfrm>
          <a:prstGeom prst="roundRect">
            <a:avLst/>
          </a:prstGeom>
          <a:solidFill>
            <a:schemeClr val="bg1"/>
          </a:solidFill>
          <a:ln>
            <a:solidFill>
              <a:srgbClr val="7467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利用教室桌椅，合作布置成大客車座位，並標示逃生設備及出口位置，作為逃生路線參考。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28241CD-4F9A-408A-0845-39C61024D247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發展活動│活動二：逃生演練動起來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833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hlinkClick r:id="rId3"/>
            <a:extLst>
              <a:ext uri="{FF2B5EF4-FFF2-40B4-BE49-F238E27FC236}">
                <a16:creationId xmlns:a16="http://schemas.microsoft.com/office/drawing/2014/main" id="{E3959BEB-36BA-BE5E-9958-EAFB26C44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593" y="1985484"/>
            <a:ext cx="6912228" cy="3666984"/>
          </a:xfrm>
          <a:prstGeom prst="rect">
            <a:avLst/>
          </a:prstGeom>
        </p:spPr>
      </p:pic>
      <p:sp>
        <p:nvSpPr>
          <p:cNvPr id="6" name="圓角矩形圖說文字 1">
            <a:extLst>
              <a:ext uri="{FF2B5EF4-FFF2-40B4-BE49-F238E27FC236}">
                <a16:creationId xmlns:a16="http://schemas.microsoft.com/office/drawing/2014/main" id="{6D3D249B-A47E-27D0-2C7D-531B44DBABA3}"/>
              </a:ext>
            </a:extLst>
          </p:cNvPr>
          <p:cNvSpPr/>
          <p:nvPr/>
        </p:nvSpPr>
        <p:spPr>
          <a:xfrm>
            <a:off x="1467857" y="564780"/>
            <a:ext cx="9300400" cy="1118326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DDDAE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模擬演練前，先一起來看看大客車的逃生資訊吧！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BECB000-B0FA-3629-3DC7-3AE3D1E3A266}"/>
              </a:ext>
            </a:extLst>
          </p:cNvPr>
          <p:cNvGrpSpPr/>
          <p:nvPr/>
        </p:nvGrpSpPr>
        <p:grpSpPr>
          <a:xfrm>
            <a:off x="5053756" y="3136784"/>
            <a:ext cx="1576919" cy="1062006"/>
            <a:chOff x="3243094" y="5267994"/>
            <a:chExt cx="914400" cy="615820"/>
          </a:xfrm>
        </p:grpSpPr>
        <p:sp>
          <p:nvSpPr>
            <p:cNvPr id="8" name="Google Shape;94;p1">
              <a:hlinkClick r:id="rId5"/>
              <a:extLst>
                <a:ext uri="{FF2B5EF4-FFF2-40B4-BE49-F238E27FC236}">
                  <a16:creationId xmlns:a16="http://schemas.microsoft.com/office/drawing/2014/main" id="{A298672A-FDDD-4936-C68C-7DBD64E6C372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95;p1">
              <a:hlinkClick r:id="rId5"/>
              <a:extLst>
                <a:ext uri="{FF2B5EF4-FFF2-40B4-BE49-F238E27FC236}">
                  <a16:creationId xmlns:a16="http://schemas.microsoft.com/office/drawing/2014/main" id="{8B872D20-1E3D-9F7D-3F8B-62B1690342D8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7D7B9A15-282B-0859-55C5-41565F615E11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發展活動│活動二：逃生演練動起來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65124C6-AB36-1049-D39C-6AD37E5866D4}"/>
              </a:ext>
            </a:extLst>
          </p:cNvPr>
          <p:cNvSpPr txBox="1"/>
          <p:nvPr/>
        </p:nvSpPr>
        <p:spPr>
          <a:xfrm>
            <a:off x="2544593" y="5629413"/>
            <a:ext cx="6912228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點選上方播放鈕播放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7835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FCC7426A-8F6A-F43C-B092-FCDCA3038341}"/>
              </a:ext>
            </a:extLst>
          </p:cNvPr>
          <p:cNvGrpSpPr/>
          <p:nvPr/>
        </p:nvGrpSpPr>
        <p:grpSpPr>
          <a:xfrm>
            <a:off x="-12406" y="-2387"/>
            <a:ext cx="12204405" cy="6860387"/>
            <a:chOff x="-12406" y="-2387"/>
            <a:chExt cx="12204405" cy="6860387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6643F98A-3180-0579-C985-C7C8F0F0E92E}"/>
                </a:ext>
              </a:extLst>
            </p:cNvPr>
            <p:cNvSpPr/>
            <p:nvPr/>
          </p:nvSpPr>
          <p:spPr>
            <a:xfrm>
              <a:off x="-12406" y="-2"/>
              <a:ext cx="4072270" cy="6858001"/>
            </a:xfrm>
            <a:prstGeom prst="rect">
              <a:avLst/>
            </a:prstGeom>
            <a:solidFill>
              <a:srgbClr val="BCB7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5237CF2-4D75-2400-DBF5-4E949EC937A7}"/>
                </a:ext>
              </a:extLst>
            </p:cNvPr>
            <p:cNvSpPr/>
            <p:nvPr/>
          </p:nvSpPr>
          <p:spPr>
            <a:xfrm>
              <a:off x="4059864" y="-2387"/>
              <a:ext cx="4072270" cy="6860387"/>
            </a:xfrm>
            <a:prstGeom prst="rect">
              <a:avLst/>
            </a:prstGeom>
            <a:solidFill>
              <a:srgbClr val="DDDA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03E730A2-C78D-6741-ED99-0A7922E33ACE}"/>
                </a:ext>
              </a:extLst>
            </p:cNvPr>
            <p:cNvSpPr/>
            <p:nvPr/>
          </p:nvSpPr>
          <p:spPr>
            <a:xfrm>
              <a:off x="8119729" y="-2387"/>
              <a:ext cx="4072270" cy="6860387"/>
            </a:xfrm>
            <a:prstGeom prst="rect">
              <a:avLst/>
            </a:prstGeom>
            <a:solidFill>
              <a:srgbClr val="BCB7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E8A1B5B7-7BC1-F224-0A89-7FE66E3CD7A6}"/>
              </a:ext>
            </a:extLst>
          </p:cNvPr>
          <p:cNvSpPr/>
          <p:nvPr/>
        </p:nvSpPr>
        <p:spPr>
          <a:xfrm>
            <a:off x="589547" y="1029402"/>
            <a:ext cx="2913954" cy="1665669"/>
          </a:xfrm>
          <a:prstGeom prst="rect">
            <a:avLst/>
          </a:prstGeom>
          <a:solidFill>
            <a:srgbClr val="BCB7D3"/>
          </a:solidFill>
          <a:ln w="317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狀況一</a:t>
            </a:r>
            <a:endParaRPr lang="en-US" altLang="zh-TW" sz="3200" b="1" dirty="0">
              <a:ln w="3175"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車輛突然煞車</a:t>
            </a:r>
            <a:endParaRPr kumimoji="0" lang="en-US" altLang="zh-TW" sz="3200" b="1" i="0" u="none" strike="noStrike" kern="1200" cap="none" spc="0" normalizeH="0" baseline="0" noProof="0" dirty="0">
              <a:ln w="3175"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kumimoji="0" lang="zh-TW" alt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遭外力撞擊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11BD03B-2BB2-A494-5003-FB471FFA133E}"/>
              </a:ext>
            </a:extLst>
          </p:cNvPr>
          <p:cNvSpPr/>
          <p:nvPr/>
        </p:nvSpPr>
        <p:spPr>
          <a:xfrm>
            <a:off x="4616227" y="1017657"/>
            <a:ext cx="2947139" cy="1677414"/>
          </a:xfrm>
          <a:prstGeom prst="rect">
            <a:avLst/>
          </a:prstGeom>
          <a:solidFill>
            <a:srgbClr val="DDDAEA"/>
          </a:solidFill>
          <a:ln w="317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狀況二</a:t>
            </a:r>
            <a:endParaRPr lang="en-US" altLang="zh-TW" sz="3200" b="1" dirty="0">
              <a:ln w="3175"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車內發生火災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5836754-EEF2-FAF8-C0F2-F291F469D18C}"/>
              </a:ext>
            </a:extLst>
          </p:cNvPr>
          <p:cNvSpPr/>
          <p:nvPr/>
        </p:nvSpPr>
        <p:spPr>
          <a:xfrm>
            <a:off x="8686802" y="1017656"/>
            <a:ext cx="2936430" cy="1677415"/>
          </a:xfrm>
          <a:prstGeom prst="rect">
            <a:avLst/>
          </a:prstGeom>
          <a:solidFill>
            <a:srgbClr val="BCB7D3"/>
          </a:solidFill>
          <a:ln w="317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狀況三</a:t>
            </a:r>
            <a:endParaRPr lang="en-US" altLang="zh-TW" sz="3200" b="1" dirty="0">
              <a:ln w="3175"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車外避難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DF4B76D4-3306-854A-5B39-CB5B67DE672E}"/>
              </a:ext>
            </a:extLst>
          </p:cNvPr>
          <p:cNvSpPr txBox="1"/>
          <p:nvPr/>
        </p:nvSpPr>
        <p:spPr>
          <a:xfrm>
            <a:off x="4059864" y="167979"/>
            <a:ext cx="42119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b="1" dirty="0">
                <a:solidFill>
                  <a:srgbClr val="B54560"/>
                </a:solidFill>
                <a:effectLst>
                  <a:glow rad="1270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緊急狀況怎麼辦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B54560"/>
              </a:solidFill>
              <a:effectLst>
                <a:glow rad="1270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C92AED1-320F-3FE2-D893-F2B9689D1078}"/>
              </a:ext>
            </a:extLst>
          </p:cNvPr>
          <p:cNvSpPr txBox="1"/>
          <p:nvPr/>
        </p:nvSpPr>
        <p:spPr>
          <a:xfrm>
            <a:off x="436519" y="2915760"/>
            <a:ext cx="3319202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8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先抓往握環或扶把穩定身體，保護身體勿受傷，再依照駕駛指示確定是否要下車。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F9457A8-BA9A-AF8A-4D17-2B846FCA4B5B}"/>
              </a:ext>
            </a:extLst>
          </p:cNvPr>
          <p:cNvSpPr txBox="1"/>
          <p:nvPr/>
        </p:nvSpPr>
        <p:spPr>
          <a:xfrm>
            <a:off x="4616227" y="2953893"/>
            <a:ext cx="3319202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8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大聲呼叫靠近滅火器者滅火，其他乘客同步利用逃生安全設備，打開逃生口逃至車外。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63DA205-CD03-9A5D-E807-10C806C3F43D}"/>
              </a:ext>
            </a:extLst>
          </p:cNvPr>
          <p:cNvSpPr txBox="1"/>
          <p:nvPr/>
        </p:nvSpPr>
        <p:spPr>
          <a:xfrm>
            <a:off x="8676092" y="2953893"/>
            <a:ext cx="33192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8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逃出車外後，移動至安相對全的地方等待，並演練通報流程。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37304C4-76E3-E1FB-F320-8BD8358FD88E}"/>
              </a:ext>
            </a:extLst>
          </p:cNvPr>
          <p:cNvSpPr txBox="1"/>
          <p:nvPr/>
        </p:nvSpPr>
        <p:spPr>
          <a:xfrm>
            <a:off x="4360926" y="5054053"/>
            <a:ext cx="35706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rgbClr val="B545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如果車內的大人無法指揮時，要先判斷狀況選擇適合的逃生方式，以位置就近的緊急出口、車門、車窗，盡速逃至車外。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DC43D03-920B-2D0B-7C61-821D881D1F10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發展活動│活動二：逃生演練動起來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04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DC5E26F-8712-F826-A553-7F79D4578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8" y="2114020"/>
            <a:ext cx="3818929" cy="4932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id="{803B6272-0E26-0BF1-27A6-0796B549405C}"/>
              </a:ext>
            </a:extLst>
          </p:cNvPr>
          <p:cNvSpPr/>
          <p:nvPr/>
        </p:nvSpPr>
        <p:spPr>
          <a:xfrm>
            <a:off x="4534761" y="1132358"/>
            <a:ext cx="5610136" cy="2327534"/>
          </a:xfrm>
          <a:prstGeom prst="wedgeRoundRectCallout">
            <a:avLst>
              <a:gd name="adj1" fmla="val -63945"/>
              <a:gd name="adj2" fmla="val 15197"/>
              <a:gd name="adj3" fmla="val 16667"/>
            </a:avLst>
          </a:prstGeom>
          <a:solidFill>
            <a:srgbClr val="EBE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一起來演練吧！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917BF86-4FCB-7755-8F04-B38998EEF71A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發展活動│活動二：逃生演練動起來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707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81040BE3-A41F-5C6C-846B-A538A7BB763D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統整活動│活動三：逃生路線我知道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圓角矩形圖說文字 1">
            <a:extLst>
              <a:ext uri="{FF2B5EF4-FFF2-40B4-BE49-F238E27FC236}">
                <a16:creationId xmlns:a16="http://schemas.microsoft.com/office/drawing/2014/main" id="{5D595ECC-E2B0-EE1A-C79A-BA619EA72024}"/>
              </a:ext>
            </a:extLst>
          </p:cNvPr>
          <p:cNvSpPr/>
          <p:nvPr/>
        </p:nvSpPr>
        <p:spPr>
          <a:xfrm>
            <a:off x="890338" y="544288"/>
            <a:ext cx="10395280" cy="1661062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DDDAE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如果坐在 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1-5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號位置時，當車輛著火、車內充滿濃煙時，逃生路線如何規劃，要判斷哪些原因？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請小組分享你們的想法。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3706C72-E00F-55BD-0C21-C2F4B7448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541" y="2253754"/>
            <a:ext cx="8992918" cy="448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66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973F843F-B1A8-E091-988F-B6291DCF5B01}"/>
              </a:ext>
            </a:extLst>
          </p:cNvPr>
          <p:cNvSpPr txBox="1"/>
          <p:nvPr/>
        </p:nvSpPr>
        <p:spPr>
          <a:xfrm>
            <a:off x="3075689" y="2068110"/>
            <a:ext cx="8823543" cy="2927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indent="3175">
              <a:lnSpc>
                <a:spcPts val="4500"/>
              </a:lnSpc>
            </a:pP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發生交通事故時，</a:t>
            </a:r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6213" indent="3175">
              <a:lnSpc>
                <a:spcPts val="4500"/>
              </a:lnSpc>
            </a:pPr>
            <a:r>
              <a:rPr lang="zh-TW" altLang="en-US" sz="3200" b="1" dirty="0">
                <a:solidFill>
                  <a:srgbClr val="7467A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聽從駕駛或隨車導遊的指示逃生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6213" indent="3175">
              <a:lnSpc>
                <a:spcPts val="4500"/>
              </a:lnSpc>
            </a:pP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如果無人可以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導，要先</a:t>
            </a:r>
            <a:r>
              <a:rPr lang="zh-TW" altLang="en-US" sz="3200" b="1" dirty="0">
                <a:solidFill>
                  <a:srgbClr val="7467A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冷靜觀察車內外狀況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200" b="1" dirty="0">
                <a:solidFill>
                  <a:srgbClr val="7467A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善用各項逃生設備和正確的操作方式進行逃生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，「多一分準備，多一分安全」。</a:t>
            </a:r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626033B-5FAF-8A00-9EE8-AEAB5B829D19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統整活動│活動三：逃生路線我知道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755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5A3402C-7077-8C1A-5010-B9188E3FB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03" y="2149892"/>
            <a:ext cx="5610729" cy="3156035"/>
          </a:xfrm>
          <a:prstGeom prst="rect">
            <a:avLst/>
          </a:prstGeom>
        </p:spPr>
      </p:pic>
      <p:sp>
        <p:nvSpPr>
          <p:cNvPr id="6" name="圓角矩形圖說文字 1">
            <a:extLst>
              <a:ext uri="{FF2B5EF4-FFF2-40B4-BE49-F238E27FC236}">
                <a16:creationId xmlns:a16="http://schemas.microsoft.com/office/drawing/2014/main" id="{73E7EE4E-B49A-2897-4FDF-4AC60C047683}"/>
              </a:ext>
            </a:extLst>
          </p:cNvPr>
          <p:cNvSpPr/>
          <p:nvPr/>
        </p:nvSpPr>
        <p:spPr>
          <a:xfrm>
            <a:off x="4030579" y="564780"/>
            <a:ext cx="4078707" cy="818250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7467A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補充影片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3C0E7D3-D406-7A86-701A-D6E2D4142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544" y="2149892"/>
            <a:ext cx="5610729" cy="3156035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DDDC11E6-F4BC-3276-5497-A6366CB98E65}"/>
              </a:ext>
            </a:extLst>
          </p:cNvPr>
          <p:cNvGrpSpPr/>
          <p:nvPr/>
        </p:nvGrpSpPr>
        <p:grpSpPr>
          <a:xfrm>
            <a:off x="2537882" y="3317258"/>
            <a:ext cx="1148500" cy="773479"/>
            <a:chOff x="3243094" y="5267994"/>
            <a:chExt cx="914400" cy="615820"/>
          </a:xfrm>
        </p:grpSpPr>
        <p:sp>
          <p:nvSpPr>
            <p:cNvPr id="10" name="Google Shape;94;p1">
              <a:hlinkClick r:id="rId5"/>
              <a:extLst>
                <a:ext uri="{FF2B5EF4-FFF2-40B4-BE49-F238E27FC236}">
                  <a16:creationId xmlns:a16="http://schemas.microsoft.com/office/drawing/2014/main" id="{2B74170D-E60F-E85B-BAB6-FBBE243A5A4D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5;p1">
              <a:hlinkClick r:id="rId5"/>
              <a:extLst>
                <a:ext uri="{FF2B5EF4-FFF2-40B4-BE49-F238E27FC236}">
                  <a16:creationId xmlns:a16="http://schemas.microsoft.com/office/drawing/2014/main" id="{F4824A83-9E7D-E163-8EE0-90E8B3305A2D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E2CAC2C-399C-7323-02B1-47001A3BD5E7}"/>
              </a:ext>
            </a:extLst>
          </p:cNvPr>
          <p:cNvGrpSpPr/>
          <p:nvPr/>
        </p:nvGrpSpPr>
        <p:grpSpPr>
          <a:xfrm>
            <a:off x="8533658" y="3317257"/>
            <a:ext cx="1148500" cy="773479"/>
            <a:chOff x="3243094" y="5267994"/>
            <a:chExt cx="914400" cy="615820"/>
          </a:xfrm>
        </p:grpSpPr>
        <p:sp>
          <p:nvSpPr>
            <p:cNvPr id="13" name="Google Shape;94;p1">
              <a:hlinkClick r:id="rId6"/>
              <a:extLst>
                <a:ext uri="{FF2B5EF4-FFF2-40B4-BE49-F238E27FC236}">
                  <a16:creationId xmlns:a16="http://schemas.microsoft.com/office/drawing/2014/main" id="{A2EC0BBA-5127-CCC3-E480-8CFF2963CF7C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95;p1">
              <a:hlinkClick r:id="rId6"/>
              <a:extLst>
                <a:ext uri="{FF2B5EF4-FFF2-40B4-BE49-F238E27FC236}">
                  <a16:creationId xmlns:a16="http://schemas.microsoft.com/office/drawing/2014/main" id="{A399F00A-1235-8F2E-F3D1-CBE0359A2989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929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86DB2A21-5C4A-E40A-B916-ED360DFD624F}"/>
              </a:ext>
            </a:extLst>
          </p:cNvPr>
          <p:cNvGrpSpPr/>
          <p:nvPr/>
        </p:nvGrpSpPr>
        <p:grpSpPr>
          <a:xfrm>
            <a:off x="2012092" y="1728597"/>
            <a:ext cx="8167816" cy="4426079"/>
            <a:chOff x="2012092" y="1728597"/>
            <a:chExt cx="8167816" cy="4426079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3A5B0BA-993D-0D45-DA27-1D1DDF2818B0}"/>
                </a:ext>
              </a:extLst>
            </p:cNvPr>
            <p:cNvSpPr/>
            <p:nvPr/>
          </p:nvSpPr>
          <p:spPr>
            <a:xfrm>
              <a:off x="2012092" y="1728597"/>
              <a:ext cx="8167816" cy="44260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AFE18419-A844-B616-9D4D-2C3FC129199A}"/>
                </a:ext>
              </a:extLst>
            </p:cNvPr>
            <p:cNvSpPr txBox="1"/>
            <p:nvPr/>
          </p:nvSpPr>
          <p:spPr>
            <a:xfrm>
              <a:off x="2557848" y="1986198"/>
              <a:ext cx="7622059" cy="15971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4000"/>
                </a:lnSpc>
              </a:pPr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大客車包含公車、遊覽車，</a:t>
              </a:r>
              <a:endPara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endParaRPr>
            </a:p>
            <a:p>
              <a:pPr lvl="0">
                <a:lnSpc>
                  <a:spcPts val="4000"/>
                </a:lnSpc>
              </a:pPr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公車是</a:t>
              </a:r>
              <a:r>
                <a:rPr lang="en-US" altLang="zh-TW" sz="3200" b="1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22</a:t>
              </a:r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縣市都有的大眾運輸工具，</a:t>
              </a:r>
              <a:endPara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endParaRPr>
            </a:p>
            <a:p>
              <a:pPr lvl="0">
                <a:lnSpc>
                  <a:spcPts val="4000"/>
                </a:lnSpc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具有以下特性：</a:t>
              </a:r>
              <a:endParaRPr kumimoji="0" lang="en-US" altLang="zh-TW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6C945DC9-F014-23D0-D9E7-322B0025428D}"/>
                </a:ext>
              </a:extLst>
            </p:cNvPr>
            <p:cNvSpPr txBox="1"/>
            <p:nvPr/>
          </p:nvSpPr>
          <p:spPr>
            <a:xfrm>
              <a:off x="2661064" y="3655628"/>
              <a:ext cx="5029200" cy="21101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lvl="0" indent="-45720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zh-TW" altLang="en-US" sz="3200" b="1" dirty="0">
                  <a:solidFill>
                    <a:srgbClr val="7467A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承載人數多</a:t>
              </a:r>
              <a:endParaRPr lang="en-US" altLang="zh-TW" sz="3200" b="1" dirty="0">
                <a:solidFill>
                  <a:srgbClr val="7467A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endParaRPr>
            </a:p>
            <a:p>
              <a:pPr marL="457200" lvl="0" indent="-45720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zh-TW" altLang="en-US" sz="3200" b="1" dirty="0">
                  <a:solidFill>
                    <a:srgbClr val="7467A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收費便宜</a:t>
              </a:r>
              <a:endParaRPr lang="en-US" altLang="zh-TW" sz="3200" b="1" dirty="0">
                <a:solidFill>
                  <a:srgbClr val="7467A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endParaRPr>
            </a:p>
            <a:p>
              <a:pPr marL="457200" lvl="0" indent="-45720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zh-TW" altLang="en-US" sz="3200" b="1" dirty="0">
                  <a:solidFill>
                    <a:srgbClr val="7467A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安全性高</a:t>
              </a:r>
              <a:endParaRPr lang="en-US" altLang="zh-TW" sz="3200" b="1" dirty="0">
                <a:solidFill>
                  <a:srgbClr val="7467A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endParaRPr>
            </a:p>
            <a:p>
              <a:pPr marL="457200" lvl="0" indent="-457200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zh-TW" altLang="en-US" sz="3200" b="1" dirty="0">
                  <a:solidFill>
                    <a:srgbClr val="7467A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環保</a:t>
              </a:r>
              <a:endParaRPr lang="en-US" altLang="zh-TW" sz="3200" b="1" dirty="0">
                <a:solidFill>
                  <a:srgbClr val="7467A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endParaRPr>
            </a:p>
          </p:txBody>
        </p:sp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E091AC21-E0CE-1F2E-DA61-7BB2BE60B478}"/>
              </a:ext>
            </a:extLst>
          </p:cNvPr>
          <p:cNvSpPr txBox="1"/>
          <p:nvPr/>
        </p:nvSpPr>
        <p:spPr>
          <a:xfrm>
            <a:off x="9574700" y="132287"/>
            <a:ext cx="2617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引起動機│活動一：公車真便利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圓角矩形圖說文字 1">
            <a:extLst>
              <a:ext uri="{FF2B5EF4-FFF2-40B4-BE49-F238E27FC236}">
                <a16:creationId xmlns:a16="http://schemas.microsoft.com/office/drawing/2014/main" id="{6D3D249B-A47E-27D0-2C7D-531B44DBABA3}"/>
              </a:ext>
            </a:extLst>
          </p:cNvPr>
          <p:cNvSpPr/>
          <p:nvPr/>
        </p:nvSpPr>
        <p:spPr>
          <a:xfrm>
            <a:off x="1188720" y="620497"/>
            <a:ext cx="9810206" cy="1107528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DDDAE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你有搭乘過大客車嗎？大客車具備哪些特性呢？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96FACE93-F6F3-BF26-8912-B0F4CAA63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74682" y="3841541"/>
            <a:ext cx="4915445" cy="2324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035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B3A5B0BA-993D-0D45-DA27-1D1DDF2818B0}"/>
              </a:ext>
            </a:extLst>
          </p:cNvPr>
          <p:cNvSpPr/>
          <p:nvPr/>
        </p:nvSpPr>
        <p:spPr>
          <a:xfrm>
            <a:off x="1177498" y="1393569"/>
            <a:ext cx="10314286" cy="49330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FE18419-A844-B616-9D4D-2C3FC129199A}"/>
              </a:ext>
            </a:extLst>
          </p:cNvPr>
          <p:cNvSpPr txBox="1"/>
          <p:nvPr/>
        </p:nvSpPr>
        <p:spPr>
          <a:xfrm>
            <a:off x="1636757" y="2277570"/>
            <a:ext cx="4887611" cy="2110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 panose="05020102010507070707" pitchFamily="18" charset="2"/>
              </a:rPr>
              <a:t>行經路線和時刻表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Wingdings 2" panose="05020102010507070707" pitchFamily="18" charset="2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 panose="05020102010507070707" pitchFamily="18" charset="2"/>
              </a:rPr>
              <a:t>上車和下車站名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Wingdings 2" panose="05020102010507070707" pitchFamily="18" charset="2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 panose="05020102010507070707" pitchFamily="18" charset="2"/>
              </a:rPr>
              <a:t>搭乘費用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 panose="05020102010507070707" pitchFamily="18" charset="2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 panose="05020102010507070707" pitchFamily="18" charset="2"/>
              </a:rPr>
              <a:t>若無法使用或忘記攜帶交通票卡時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 panose="05020102010507070707" pitchFamily="18" charset="2"/>
              </a:rPr>
              <a:t>)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Wingdings 2" panose="05020102010507070707" pitchFamily="18" charset="2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091AC21-E0CE-1F2E-DA61-7BB2BE60B478}"/>
              </a:ext>
            </a:extLst>
          </p:cNvPr>
          <p:cNvSpPr txBox="1"/>
          <p:nvPr/>
        </p:nvSpPr>
        <p:spPr>
          <a:xfrm>
            <a:off x="9574700" y="132287"/>
            <a:ext cx="2617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引起動機│活動一：公車真便利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圖說文字 1">
            <a:extLst>
              <a:ext uri="{FF2B5EF4-FFF2-40B4-BE49-F238E27FC236}">
                <a16:creationId xmlns:a16="http://schemas.microsoft.com/office/drawing/2014/main" id="{6D3D249B-A47E-27D0-2C7D-531B44DBABA3}"/>
              </a:ext>
            </a:extLst>
          </p:cNvPr>
          <p:cNvSpPr/>
          <p:nvPr/>
        </p:nvSpPr>
        <p:spPr>
          <a:xfrm>
            <a:off x="2849131" y="620496"/>
            <a:ext cx="7418275" cy="1284848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DDDAE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如果今天你在外縣市搭公車，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搭乘公車前要先知道哪些資訊呢？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E200B6C-1E1B-02CC-C876-4C6D85250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838" y="2248946"/>
            <a:ext cx="2019588" cy="301108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17F5FD7-25EB-596B-D33A-02CA0D1C0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9318" y="2248946"/>
            <a:ext cx="1734032" cy="3011088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67C081E-8622-296E-19BB-1CA918FC0569}"/>
              </a:ext>
            </a:extLst>
          </p:cNvPr>
          <p:cNvSpPr txBox="1"/>
          <p:nvPr/>
        </p:nvSpPr>
        <p:spPr>
          <a:xfrm>
            <a:off x="1324867" y="5528912"/>
            <a:ext cx="10399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467A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 panose="05020102010507070707" pitchFamily="18" charset="2"/>
              </a:rPr>
              <a:t>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467A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掌握搭乘公車資訊，也能降低趕公車或搭錯車的風險。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467A9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68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E091AC21-E0CE-1F2E-DA61-7BB2BE60B478}"/>
              </a:ext>
            </a:extLst>
          </p:cNvPr>
          <p:cNvSpPr txBox="1"/>
          <p:nvPr/>
        </p:nvSpPr>
        <p:spPr>
          <a:xfrm>
            <a:off x="9574700" y="132287"/>
            <a:ext cx="2617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引起動機│活動一：公車真便利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圖說文字 1">
            <a:extLst>
              <a:ext uri="{FF2B5EF4-FFF2-40B4-BE49-F238E27FC236}">
                <a16:creationId xmlns:a16="http://schemas.microsoft.com/office/drawing/2014/main" id="{6D3D249B-A47E-27D0-2C7D-531B44DBABA3}"/>
              </a:ext>
            </a:extLst>
          </p:cNvPr>
          <p:cNvSpPr/>
          <p:nvPr/>
        </p:nvSpPr>
        <p:spPr>
          <a:xfrm>
            <a:off x="1190368" y="662154"/>
            <a:ext cx="9399373" cy="1793664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DDDAE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為了維護乘客的搭乘安全，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公車會在定點的候車亭或站牌讓大眾搭乘，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乘客要避免任意站在車道上產生的危險。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CD375ADF-949D-18D7-9304-F0F72A71BD27}"/>
              </a:ext>
            </a:extLst>
          </p:cNvPr>
          <p:cNvGrpSpPr/>
          <p:nvPr/>
        </p:nvGrpSpPr>
        <p:grpSpPr>
          <a:xfrm>
            <a:off x="1190368" y="2858039"/>
            <a:ext cx="4454696" cy="3341022"/>
            <a:chOff x="1190368" y="2858039"/>
            <a:chExt cx="4454696" cy="3341022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3C0A2E12-600A-DCEC-E23C-3E2E45BA8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368" y="2858039"/>
              <a:ext cx="4454696" cy="3341022"/>
            </a:xfrm>
            <a:prstGeom prst="rect">
              <a:avLst/>
            </a:prstGeom>
            <a:effectLst>
              <a:glow rad="190500">
                <a:srgbClr val="7467A9">
                  <a:alpha val="60000"/>
                </a:srgbClr>
              </a:glow>
            </a:effectLst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F5620B-24B1-E3DC-2E16-B4B7E61705C5}"/>
                </a:ext>
              </a:extLst>
            </p:cNvPr>
            <p:cNvSpPr/>
            <p:nvPr/>
          </p:nvSpPr>
          <p:spPr>
            <a:xfrm>
              <a:off x="1190368" y="5404066"/>
              <a:ext cx="4454696" cy="54369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臺北市公車站牌</a:t>
              </a: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33B8EFE8-2649-B6E6-97CD-D4DD32268F48}"/>
              </a:ext>
            </a:extLst>
          </p:cNvPr>
          <p:cNvGrpSpPr/>
          <p:nvPr/>
        </p:nvGrpSpPr>
        <p:grpSpPr>
          <a:xfrm>
            <a:off x="6314303" y="2858039"/>
            <a:ext cx="4275438" cy="3337807"/>
            <a:chOff x="6314303" y="2858039"/>
            <a:chExt cx="4275438" cy="3337807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A70D7B50-41F4-0634-66A2-D8408B1B3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6"/>
            <a:stretch/>
          </p:blipFill>
          <p:spPr>
            <a:xfrm>
              <a:off x="6314303" y="2858039"/>
              <a:ext cx="4275438" cy="3337807"/>
            </a:xfrm>
            <a:prstGeom prst="rect">
              <a:avLst/>
            </a:prstGeom>
            <a:effectLst>
              <a:glow rad="190500">
                <a:srgbClr val="7467A9">
                  <a:alpha val="60000"/>
                </a:srgbClr>
              </a:glow>
            </a:effectLst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CFAA674-FA50-3306-2DBB-04682D3B57C0}"/>
                </a:ext>
              </a:extLst>
            </p:cNvPr>
            <p:cNvSpPr/>
            <p:nvPr/>
          </p:nvSpPr>
          <p:spPr>
            <a:xfrm>
              <a:off x="6314303" y="5373241"/>
              <a:ext cx="4275438" cy="54369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高雄市公車站牌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515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E091AC21-E0CE-1F2E-DA61-7BB2BE60B478}"/>
              </a:ext>
            </a:extLst>
          </p:cNvPr>
          <p:cNvSpPr txBox="1"/>
          <p:nvPr/>
        </p:nvSpPr>
        <p:spPr>
          <a:xfrm>
            <a:off x="9574700" y="132287"/>
            <a:ext cx="2617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引起動機│活動一：公車真便利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圖說文字 1">
            <a:extLst>
              <a:ext uri="{FF2B5EF4-FFF2-40B4-BE49-F238E27FC236}">
                <a16:creationId xmlns:a16="http://schemas.microsoft.com/office/drawing/2014/main" id="{6D3D249B-A47E-27D0-2C7D-531B44DBABA3}"/>
              </a:ext>
            </a:extLst>
          </p:cNvPr>
          <p:cNvSpPr/>
          <p:nvPr/>
        </p:nvSpPr>
        <p:spPr>
          <a:xfrm>
            <a:off x="577468" y="574282"/>
            <a:ext cx="11113785" cy="1698655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DDDAE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下面兩張圖片中，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大客車周邊各有綠色、黃色及紅色三種顏色的框線，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請問你認為這三種顏色框起來的區域，是什麼意思呢？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6914376-5FC7-D05B-4C7F-EA0B948BB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04" y="2427801"/>
            <a:ext cx="3884398" cy="27538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F464C3C-E33E-963B-5185-AA3B1280B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05" y="2427801"/>
            <a:ext cx="3884399" cy="27538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52FE09F-D837-28AF-3975-40EB95CA9B8F}"/>
              </a:ext>
            </a:extLst>
          </p:cNvPr>
          <p:cNvSpPr txBox="1"/>
          <p:nvPr/>
        </p:nvSpPr>
        <p:spPr>
          <a:xfrm>
            <a:off x="0" y="5460701"/>
            <a:ext cx="12191999" cy="1077218"/>
          </a:xfrm>
          <a:prstGeom prst="rect">
            <a:avLst/>
          </a:prstGeom>
          <a:solidFill>
            <a:srgbClr val="7467A9"/>
          </a:solidFill>
        </p:spPr>
        <p:txBody>
          <a:bodyPr wrap="square" rIns="360000" rtlCol="0">
            <a:spAutoFit/>
          </a:bodyPr>
          <a:lstStyle/>
          <a:p>
            <a:pPr marL="449263" lvl="0"/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公車停靠時，站在綠色的安全區域等候，不靠近危險的紅色和黃色區域。在候車亭或站牌等公車時，要遠離汽、機車車道。</a:t>
            </a:r>
          </a:p>
        </p:txBody>
      </p:sp>
    </p:spTree>
    <p:extLst>
      <p:ext uri="{BB962C8B-B14F-4D97-AF65-F5344CB8AC3E}">
        <p14:creationId xmlns:p14="http://schemas.microsoft.com/office/powerpoint/2010/main" val="122329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4E05420-579B-DD15-2EA9-0B1FCD708E2E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活動│活動二：乘車安全三部曲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圖說文字 1">
            <a:extLst>
              <a:ext uri="{FF2B5EF4-FFF2-40B4-BE49-F238E27FC236}">
                <a16:creationId xmlns:a16="http://schemas.microsoft.com/office/drawing/2014/main" id="{625FA9E9-1DDC-D018-FCCD-E004F0AB78C4}"/>
              </a:ext>
            </a:extLst>
          </p:cNvPr>
          <p:cNvSpPr/>
          <p:nvPr/>
        </p:nvSpPr>
        <p:spPr>
          <a:xfrm>
            <a:off x="607485" y="629908"/>
            <a:ext cx="11162757" cy="1125983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108000" rtlCol="0" anchor="ctr" anchorCtr="0"/>
          <a:lstStyle/>
          <a:p>
            <a:pPr marR="0" lvl="0" algn="l" defTabSz="914400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說一說，你有獨自搭乘公車的經驗嗎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0" lvl="0" algn="l" defTabSz="914400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你會表現哪些安全的搭乘行為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6D858F37-0B68-0F91-2D1B-0D3B36AE7B8F}"/>
              </a:ext>
            </a:extLst>
          </p:cNvPr>
          <p:cNvSpPr/>
          <p:nvPr/>
        </p:nvSpPr>
        <p:spPr>
          <a:xfrm>
            <a:off x="746238" y="2059147"/>
            <a:ext cx="3209074" cy="705931"/>
          </a:xfrm>
          <a:prstGeom prst="roundRect">
            <a:avLst/>
          </a:prstGeom>
          <a:solidFill>
            <a:srgbClr val="74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>
              <a:lnSpc>
                <a:spcPts val="35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候車時，我會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3FAC803B-BB8F-AD5C-308B-077BF9E70CA0}"/>
              </a:ext>
            </a:extLst>
          </p:cNvPr>
          <p:cNvSpPr/>
          <p:nvPr/>
        </p:nvSpPr>
        <p:spPr>
          <a:xfrm>
            <a:off x="4237261" y="2059146"/>
            <a:ext cx="3630831" cy="705931"/>
          </a:xfrm>
          <a:prstGeom prst="roundRect">
            <a:avLst/>
          </a:prstGeom>
          <a:solidFill>
            <a:srgbClr val="74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>
              <a:lnSpc>
                <a:spcPts val="35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在車內時，我會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7670BBBD-734D-6168-EBE1-5B61CA3F2709}"/>
              </a:ext>
            </a:extLst>
          </p:cNvPr>
          <p:cNvSpPr/>
          <p:nvPr/>
        </p:nvSpPr>
        <p:spPr>
          <a:xfrm>
            <a:off x="8139411" y="2059145"/>
            <a:ext cx="3306351" cy="705931"/>
          </a:xfrm>
          <a:prstGeom prst="roundRect">
            <a:avLst/>
          </a:prstGeom>
          <a:solidFill>
            <a:srgbClr val="74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>
              <a:lnSpc>
                <a:spcPts val="35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下車時，我會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2490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BE9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A4F8D26-AD4D-17F9-AE98-A7B2507DBE7C}"/>
              </a:ext>
            </a:extLst>
          </p:cNvPr>
          <p:cNvSpPr/>
          <p:nvPr/>
        </p:nvSpPr>
        <p:spPr>
          <a:xfrm>
            <a:off x="6953693" y="2468596"/>
            <a:ext cx="4720856" cy="3344375"/>
          </a:xfrm>
          <a:prstGeom prst="roundRect">
            <a:avLst/>
          </a:prstGeom>
          <a:solidFill>
            <a:schemeClr val="bg1"/>
          </a:solidFill>
          <a:ln>
            <a:solidFill>
              <a:srgbClr val="7467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圓角矩形圖說文字 1">
            <a:extLst>
              <a:ext uri="{FF2B5EF4-FFF2-40B4-BE49-F238E27FC236}">
                <a16:creationId xmlns:a16="http://schemas.microsoft.com/office/drawing/2014/main" id="{6D3D249B-A47E-27D0-2C7D-531B44DBABA3}"/>
              </a:ext>
            </a:extLst>
          </p:cNvPr>
          <p:cNvSpPr/>
          <p:nvPr/>
        </p:nvSpPr>
        <p:spPr>
          <a:xfrm>
            <a:off x="943232" y="574283"/>
            <a:ext cx="10305535" cy="826209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DDDAE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萱萱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是一位國小中年級的學生，她要自己搭公車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…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1040BE3-A41F-5C6C-846B-A538A7BB763D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活動│活動二：乘車安全三部曲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圖片 7">
            <a:hlinkClick r:id="rId3"/>
            <a:extLst>
              <a:ext uri="{FF2B5EF4-FFF2-40B4-BE49-F238E27FC236}">
                <a16:creationId xmlns:a16="http://schemas.microsoft.com/office/drawing/2014/main" id="{447E73F2-6E43-09AB-D30C-574B68AED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05" y="2157608"/>
            <a:ext cx="5795178" cy="3084243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DC81CD1B-49F0-7842-6338-86F4AA533EB0}"/>
              </a:ext>
            </a:extLst>
          </p:cNvPr>
          <p:cNvGrpSpPr/>
          <p:nvPr/>
        </p:nvGrpSpPr>
        <p:grpSpPr>
          <a:xfrm>
            <a:off x="2517263" y="3148814"/>
            <a:ext cx="1576919" cy="1062006"/>
            <a:chOff x="3243094" y="5267994"/>
            <a:chExt cx="914400" cy="615820"/>
          </a:xfrm>
        </p:grpSpPr>
        <p:sp>
          <p:nvSpPr>
            <p:cNvPr id="10" name="Google Shape;94;p1">
              <a:hlinkClick r:id="rId5"/>
              <a:extLst>
                <a:ext uri="{FF2B5EF4-FFF2-40B4-BE49-F238E27FC236}">
                  <a16:creationId xmlns:a16="http://schemas.microsoft.com/office/drawing/2014/main" id="{641EC80D-60BB-AF9C-7E49-DEA56E60D256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5;p1">
              <a:hlinkClick r:id="rId5"/>
              <a:extLst>
                <a:ext uri="{FF2B5EF4-FFF2-40B4-BE49-F238E27FC236}">
                  <a16:creationId xmlns:a16="http://schemas.microsoft.com/office/drawing/2014/main" id="{52708539-CBA0-F668-CFB3-4089FCF1CEB4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圓角矩形圖說文字 5">
            <a:extLst>
              <a:ext uri="{FF2B5EF4-FFF2-40B4-BE49-F238E27FC236}">
                <a16:creationId xmlns:a16="http://schemas.microsoft.com/office/drawing/2014/main" id="{77307FC5-8F06-FFFB-652B-D10B6CAFE6CB}"/>
              </a:ext>
            </a:extLst>
          </p:cNvPr>
          <p:cNvSpPr/>
          <p:nvPr/>
        </p:nvSpPr>
        <p:spPr>
          <a:xfrm>
            <a:off x="7673407" y="2157608"/>
            <a:ext cx="3281426" cy="614656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7467A9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看一看、想一想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BD996FA-1762-9BC1-9F7C-7C23A66466F8}"/>
              </a:ext>
            </a:extLst>
          </p:cNvPr>
          <p:cNvSpPr txBox="1"/>
          <p:nvPr/>
        </p:nvSpPr>
        <p:spPr>
          <a:xfrm>
            <a:off x="7063541" y="3083252"/>
            <a:ext cx="450115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請觀察</a:t>
            </a:r>
            <a:r>
              <a:rPr lang="zh-TW" altLang="en-US" sz="3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萱萱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搭乘公車前、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進公車時和下車時的行為，哪些是剛才大家發表時沒有提出來的？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C330D20-4C87-41BF-D2DF-DFA4B3B33D44}"/>
              </a:ext>
            </a:extLst>
          </p:cNvPr>
          <p:cNvSpPr txBox="1"/>
          <p:nvPr/>
        </p:nvSpPr>
        <p:spPr>
          <a:xfrm>
            <a:off x="564405" y="5218795"/>
            <a:ext cx="5795178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點選上方播放鈕播放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4063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6915</TotalTime>
  <Words>3443</Words>
  <Application>Microsoft Office PowerPoint</Application>
  <PresentationFormat>寬螢幕</PresentationFormat>
  <Paragraphs>326</Paragraphs>
  <Slides>39</Slides>
  <Notes>35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39</vt:i4>
      </vt:variant>
    </vt:vector>
  </HeadingPairs>
  <TitlesOfParts>
    <vt:vector size="49" baseType="lpstr">
      <vt:lpstr>Helvetica-Light</vt:lpstr>
      <vt:lpstr>Calibri Light</vt:lpstr>
      <vt:lpstr>NotoSansCJKtc-Medium</vt:lpstr>
      <vt:lpstr>Arial</vt:lpstr>
      <vt:lpstr>Helvetica-Bold</vt:lpstr>
      <vt:lpstr>Calibri</vt:lpstr>
      <vt:lpstr>Wingdings</vt:lpstr>
      <vt:lpstr>微軟正黑體</vt:lpstr>
      <vt:lpstr>Office 佈景主題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交通安全課程模組PPT</dc:title>
  <dc:creator>User</dc:creator>
  <cp:lastModifiedBy>syuuyucc@outlook.com</cp:lastModifiedBy>
  <cp:revision>126</cp:revision>
  <dcterms:created xsi:type="dcterms:W3CDTF">2023-01-18T09:54:33Z</dcterms:created>
  <dcterms:modified xsi:type="dcterms:W3CDTF">2023-12-26T07:13:09Z</dcterms:modified>
</cp:coreProperties>
</file>