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66"/>
  </p:notesMasterIdLst>
  <p:sldIdLst>
    <p:sldId id="309" r:id="rId3"/>
    <p:sldId id="337" r:id="rId4"/>
    <p:sldId id="338" r:id="rId5"/>
    <p:sldId id="346" r:id="rId6"/>
    <p:sldId id="347" r:id="rId7"/>
    <p:sldId id="361" r:id="rId8"/>
    <p:sldId id="263" r:id="rId9"/>
    <p:sldId id="362" r:id="rId10"/>
    <p:sldId id="269" r:id="rId11"/>
    <p:sldId id="272" r:id="rId12"/>
    <p:sldId id="363" r:id="rId13"/>
    <p:sldId id="365" r:id="rId14"/>
    <p:sldId id="276" r:id="rId15"/>
    <p:sldId id="277" r:id="rId16"/>
    <p:sldId id="278" r:id="rId17"/>
    <p:sldId id="279" r:id="rId18"/>
    <p:sldId id="366" r:id="rId19"/>
    <p:sldId id="370" r:id="rId20"/>
    <p:sldId id="371" r:id="rId21"/>
    <p:sldId id="372" r:id="rId22"/>
    <p:sldId id="360" r:id="rId23"/>
    <p:sldId id="285" r:id="rId24"/>
    <p:sldId id="374" r:id="rId25"/>
    <p:sldId id="375" r:id="rId26"/>
    <p:sldId id="376" r:id="rId27"/>
    <p:sldId id="377" r:id="rId28"/>
    <p:sldId id="452" r:id="rId29"/>
    <p:sldId id="289" r:id="rId30"/>
    <p:sldId id="290" r:id="rId31"/>
    <p:sldId id="378" r:id="rId32"/>
    <p:sldId id="379" r:id="rId33"/>
    <p:sldId id="293" r:id="rId34"/>
    <p:sldId id="380" r:id="rId35"/>
    <p:sldId id="381" r:id="rId36"/>
    <p:sldId id="382" r:id="rId37"/>
    <p:sldId id="383" r:id="rId38"/>
    <p:sldId id="298" r:id="rId39"/>
    <p:sldId id="384" r:id="rId40"/>
    <p:sldId id="300" r:id="rId41"/>
    <p:sldId id="303" r:id="rId42"/>
    <p:sldId id="302" r:id="rId43"/>
    <p:sldId id="301" r:id="rId44"/>
    <p:sldId id="385" r:id="rId45"/>
    <p:sldId id="386" r:id="rId46"/>
    <p:sldId id="387" r:id="rId47"/>
    <p:sldId id="389" r:id="rId48"/>
    <p:sldId id="390" r:id="rId49"/>
    <p:sldId id="328" r:id="rId50"/>
    <p:sldId id="355" r:id="rId51"/>
    <p:sldId id="388" r:id="rId52"/>
    <p:sldId id="391" r:id="rId53"/>
    <p:sldId id="393" r:id="rId54"/>
    <p:sldId id="394" r:id="rId55"/>
    <p:sldId id="395" r:id="rId56"/>
    <p:sldId id="396" r:id="rId57"/>
    <p:sldId id="397" r:id="rId58"/>
    <p:sldId id="398" r:id="rId59"/>
    <p:sldId id="399" r:id="rId60"/>
    <p:sldId id="400" r:id="rId61"/>
    <p:sldId id="401" r:id="rId62"/>
    <p:sldId id="392" r:id="rId63"/>
    <p:sldId id="403" r:id="rId64"/>
    <p:sldId id="451" r:id="rId65"/>
  </p:sldIdLst>
  <p:sldSz cx="12192000" cy="6858000"/>
  <p:notesSz cx="6858000" cy="9144000"/>
  <p:embeddedFontLst>
    <p:embeddedFont>
      <p:font typeface="王漢宗中楷體注音" panose="040B0700000000000000" pitchFamily="82" charset="-120"/>
      <p:regular r:id="rId67"/>
    </p:embeddedFont>
    <p:embeddedFont>
      <p:font typeface="王漢宗中楷體破音一" panose="040B0700000000000000" pitchFamily="82" charset="-120"/>
      <p:regular r:id="rId68"/>
    </p:embeddedFont>
    <p:embeddedFont>
      <p:font typeface="王漢宗中楷體破音二" panose="040B0700000000000000" pitchFamily="82" charset="-120"/>
      <p:regular r:id="rId69"/>
    </p:embeddedFont>
    <p:embeddedFont>
      <p:font typeface="王漢宗中楷體破音三" panose="040B0700000000000000" pitchFamily="82" charset="-120"/>
      <p:regular r:id="rId70"/>
    </p:embeddedFont>
    <p:embeddedFont>
      <p:font typeface="微軟正黑體" panose="020B0604030504040204" pitchFamily="34" charset="-120"/>
      <p:regular r:id="rId71"/>
      <p:bold r:id="rId72"/>
    </p:embeddedFont>
    <p:embeddedFont>
      <p:font typeface="標楷體" panose="03000509000000000000" pitchFamily="65" charset="-120"/>
      <p:regular r:id="rId73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、教學提醒" id="{18702AA7-E88D-407E-915F-0C0E659B80E9}">
          <p14:sldIdLst>
            <p14:sldId id="309"/>
            <p14:sldId id="337"/>
          </p14:sldIdLst>
        </p14:section>
        <p14:section name="【第四節】交通安全停看聽-1" id="{AC2BDF66-0B89-4FBA-845F-C864CBC11387}">
          <p14:sldIdLst>
            <p14:sldId id="338"/>
            <p14:sldId id="346"/>
            <p14:sldId id="347"/>
            <p14:sldId id="361"/>
            <p14:sldId id="263"/>
            <p14:sldId id="362"/>
            <p14:sldId id="269"/>
            <p14:sldId id="272"/>
            <p14:sldId id="363"/>
            <p14:sldId id="365"/>
            <p14:sldId id="276"/>
            <p14:sldId id="277"/>
            <p14:sldId id="278"/>
            <p14:sldId id="279"/>
            <p14:sldId id="366"/>
            <p14:sldId id="370"/>
            <p14:sldId id="371"/>
            <p14:sldId id="372"/>
            <p14:sldId id="360"/>
            <p14:sldId id="285"/>
            <p14:sldId id="374"/>
            <p14:sldId id="375"/>
            <p14:sldId id="376"/>
            <p14:sldId id="377"/>
            <p14:sldId id="452"/>
            <p14:sldId id="289"/>
            <p14:sldId id="290"/>
            <p14:sldId id="378"/>
            <p14:sldId id="379"/>
            <p14:sldId id="293"/>
            <p14:sldId id="380"/>
            <p14:sldId id="381"/>
            <p14:sldId id="382"/>
            <p14:sldId id="383"/>
            <p14:sldId id="298"/>
            <p14:sldId id="384"/>
            <p14:sldId id="300"/>
            <p14:sldId id="303"/>
            <p14:sldId id="302"/>
            <p14:sldId id="301"/>
            <p14:sldId id="385"/>
          </p14:sldIdLst>
        </p14:section>
        <p14:section name="【第五節】交通安全停看聽-2" id="{1CE530C8-14ED-4A9E-B7CF-6D31271B5008}">
          <p14:sldIdLst>
            <p14:sldId id="386"/>
            <p14:sldId id="387"/>
            <p14:sldId id="389"/>
            <p14:sldId id="390"/>
            <p14:sldId id="328"/>
            <p14:sldId id="355"/>
            <p14:sldId id="388"/>
            <p14:sldId id="391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392"/>
            <p14:sldId id="403"/>
          </p14:sldIdLst>
        </p14:section>
        <p14:section name="【補充影片】" id="{0377A859-9F27-43DD-8EB7-258EB83A68FA}">
          <p14:sldIdLst>
            <p14:sldId id="45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A55E"/>
    <a:srgbClr val="FDEDE3"/>
    <a:srgbClr val="DC4347"/>
    <a:srgbClr val="D15A11"/>
    <a:srgbClr val="F7E9C5"/>
    <a:srgbClr val="FBDBC1"/>
    <a:srgbClr val="C55A11"/>
    <a:srgbClr val="E76F51"/>
    <a:srgbClr val="F4A261"/>
    <a:srgbClr val="E8C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5" autoAdjust="0"/>
    <p:restoredTop sz="84314" autoAdjust="0"/>
  </p:normalViewPr>
  <p:slideViewPr>
    <p:cSldViewPr snapToGrid="0">
      <p:cViewPr varScale="1">
        <p:scale>
          <a:sx n="51" d="100"/>
          <a:sy n="51" d="100"/>
        </p:scale>
        <p:origin x="11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font" Target="fonts/font2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3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4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20BE1-4412-44E1-A4C3-8177A4D918E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7A48F-5AB4-463F-BE28-879FAC5D9F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118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本簡報內容為「第四節：交通安全停看聽</a:t>
            </a:r>
            <a:r>
              <a:rPr lang="en-US" altLang="zh-TW" dirty="0"/>
              <a:t>-1</a:t>
            </a:r>
            <a:r>
              <a:rPr lang="zh-TW" altLang="en-US" dirty="0"/>
              <a:t>」、「第五節：交通安全停看聽</a:t>
            </a:r>
            <a:r>
              <a:rPr lang="en-US" altLang="zh-TW" dirty="0"/>
              <a:t>-2</a:t>
            </a:r>
            <a:r>
              <a:rPr lang="zh-TW" altLang="en-US" dirty="0"/>
              <a:t>」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A48F-5AB4-463F-BE28-879FAC5D9F6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4246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618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816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教師講述：生活中有一些「交通安全小幫手」可以幫助行人安全行走，它們就是「交通標誌、號誌和標線」，現在我們就一起來認識它們吧！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各校環境差異大，以下有關交通設施</a:t>
            </a:r>
            <a:r>
              <a:rPr lang="en-US" altLang="zh-TW" dirty="0"/>
              <a:t>(</a:t>
            </a:r>
            <a:r>
              <a:rPr lang="zh-TW" altLang="en-US" dirty="0"/>
              <a:t>號誌、標線及標誌</a:t>
            </a:r>
            <a:r>
              <a:rPr lang="en-US" altLang="zh-TW" dirty="0"/>
              <a:t>)</a:t>
            </a:r>
            <a:r>
              <a:rPr lang="zh-TW" altLang="en-US" dirty="0"/>
              <a:t>的簡報內容， 教師僅需選用學校或社區設有的設施進行教學即可，不必教學所有內容。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540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569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教師可請學生口頭回答行人專用號誌的三種變化</a:t>
            </a:r>
            <a:r>
              <a:rPr lang="en-US" altLang="zh-TW" dirty="0"/>
              <a:t>(</a:t>
            </a:r>
            <a:r>
              <a:rPr lang="zh-TW" altLang="en-US" dirty="0"/>
              <a:t>秒數充足、秒數倒數、小紅人</a:t>
            </a:r>
            <a:r>
              <a:rPr lang="en-US" altLang="zh-TW" dirty="0"/>
              <a:t>)</a:t>
            </a:r>
            <a:r>
              <a:rPr lang="zh-TW" altLang="en-US" dirty="0"/>
              <a:t>，也可請學生在黑板或白板上畫出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083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師生探究三種小綠人的樣式及代表的意義後，教師可延續前面紅黃綠色給人的感覺及意義，加強學生對於三種小綠人的認知。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BAC00-15AF-45FD-A5CC-166EF81A157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947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BAC00-15AF-45FD-A5CC-166EF81A157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5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BAC00-15AF-45FD-A5CC-166EF81A157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683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BAC00-15AF-45FD-A5CC-166EF81A157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781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BAC00-15AF-45FD-A5CC-166EF81A157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819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602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18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011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489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師生探究三種燈號的意義後，教師可延續前面紅黃綠色給人的感覺及意義，加強學生對於紅綠燈的認知。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BAC00-15AF-45FD-A5CC-166EF81A157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3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008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468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410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871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其他與行人相關的號誌，教師可依各校實際環境選擇介紹。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BAC00-15AF-45FD-A5CC-166EF81A1571}" type="slidenum">
              <a:rPr lang="zh-TW" altLang="en-US" smtClean="0">
                <a:solidFill>
                  <a:prstClr val="black"/>
                </a:solidFill>
              </a:rPr>
              <a:pPr/>
              <a:t>29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787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其他與行人相關的號誌，教師可依各校實際環境選擇介紹。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BAC00-15AF-45FD-A5CC-166EF81A157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229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A48F-5AB4-463F-BE28-879FAC5D9F6B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8442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本課程考量學生生活經驗及認知能力，僅示意與行人最相關的標線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6899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BAC00-15AF-45FD-A5CC-166EF81A1571}" type="slidenum">
              <a:rPr lang="zh-TW" altLang="en-US" smtClean="0">
                <a:solidFill>
                  <a:prstClr val="black"/>
                </a:solidFill>
              </a:rPr>
              <a:pPr/>
              <a:t>32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518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BAC00-15AF-45FD-A5CC-166EF81A157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7385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BAC00-15AF-45FD-A5CC-166EF81A157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7204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BAC00-15AF-45FD-A5CC-166EF81A157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4171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教師可依各校實際周遭環境，挑選需要介紹的標誌。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8106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教師可依各校實際環境選擇介紹。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BAC00-15AF-45FD-A5CC-166EF81A1571}" type="slidenum">
              <a:rPr lang="zh-TW" altLang="en-US" smtClean="0">
                <a:solidFill>
                  <a:prstClr val="black"/>
                </a:solidFill>
              </a:rPr>
              <a:pPr/>
              <a:t>37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407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教師可依各校實際環境選擇介紹。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BAC00-15AF-45FD-A5CC-166EF81A157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0251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教師可依各校實際環境選擇介紹。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BAC00-15AF-45FD-A5CC-166EF81A1571}" type="slidenum">
              <a:rPr lang="zh-TW" altLang="en-US" smtClean="0">
                <a:solidFill>
                  <a:prstClr val="black"/>
                </a:solidFill>
              </a:rPr>
              <a:pPr/>
              <a:t>39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108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教師可依各校實際環境選擇介紹。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BAC00-15AF-45FD-A5CC-166EF81A1571}" type="slidenum">
              <a:rPr lang="zh-TW" altLang="en-US" smtClean="0">
                <a:solidFill>
                  <a:prstClr val="black"/>
                </a:solidFill>
              </a:rPr>
              <a:pPr/>
              <a:t>40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4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教師點選左側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播放「生活中的紅黃綠」有聲故事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r>
              <a:rPr lang="en-US" altLang="zh-TW" dirty="0"/>
              <a:t>https://youtu.be/I3C335pJntI?si=hpy9NQxHRT13ehOO</a:t>
            </a: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9122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教師可依各校實際環境選擇介紹。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BAC00-15AF-45FD-A5CC-166EF81A1571}" type="slidenum">
              <a:rPr lang="zh-TW" altLang="en-US" smtClean="0">
                <a:solidFill>
                  <a:prstClr val="black"/>
                </a:solidFill>
              </a:rPr>
              <a:pPr/>
              <a:t>41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153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教師可依各校實際環境選擇介紹。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BAC00-15AF-45FD-A5CC-166EF81A1571}" type="slidenum">
              <a:rPr lang="zh-TW" altLang="en-US" smtClean="0">
                <a:solidFill>
                  <a:prstClr val="black"/>
                </a:solidFill>
              </a:rPr>
              <a:pPr/>
              <a:t>42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982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534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7A48F-5AB4-463F-BE28-879FAC5D9F6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4796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教師點選左側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播放「過馬路危險多」有聲故事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r>
              <a:rPr lang="en-US" altLang="zh-TW" dirty="0"/>
              <a:t>https://youtu.be/wX-U4H1bx_M?si=j7olcBhRdUJGqDVf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聽完故事後跳至簡報第</a:t>
            </a:r>
            <a:r>
              <a:rPr lang="en-US" altLang="zh-TW" dirty="0"/>
              <a:t>47</a:t>
            </a:r>
            <a:r>
              <a:rPr lang="zh-TW" altLang="en-US" dirty="0"/>
              <a:t>頁</a:t>
            </a: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5844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3630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2941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9626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338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36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教師可讓學生自由回答，分享生活中觀察到的紅色、黃色、綠色物品。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教師亦可跳至下頁投影片，使用範例中的圖片引導學生覺察。</a:t>
            </a: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8325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TW" altLang="en-US" dirty="0"/>
              <a:t>教師依據學生回答，歸納並補充過馬路的原則「停看聽想」四字口訣的重點與內涵。</a:t>
            </a: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0963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TW" altLang="en-US" dirty="0"/>
              <a:t>教師可展示學區周邊相關照片補充說明</a:t>
            </a: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7144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6890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2175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簡報中提供四種聲音，教師播放後可詢問學生「這是什麼聲音呢？」、「聽到時要怎麼做呢</a:t>
            </a:r>
            <a:r>
              <a:rPr lang="en-US" altLang="zh-TW" dirty="0"/>
              <a:t>?</a:t>
            </a:r>
            <a:r>
              <a:rPr lang="zh-TW" altLang="en-US" dirty="0"/>
              <a:t>」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教師點選簡報中的聲音按鈕可連結至</a:t>
            </a:r>
            <a:r>
              <a:rPr lang="en-US" altLang="zh-TW" dirty="0" err="1"/>
              <a:t>youube</a:t>
            </a:r>
            <a:r>
              <a:rPr lang="zh-TW" altLang="en-US" dirty="0"/>
              <a:t>頻道播放聲音檔</a:t>
            </a:r>
            <a:r>
              <a:rPr lang="en-US" altLang="zh-TW" dirty="0"/>
              <a:t>https://youtube.com/playlist?list=PLTIqZR9MAbCCoD12oQeDEwjL005roln5O&amp;feature=shared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由於</a:t>
            </a:r>
            <a:r>
              <a:rPr lang="en-US" altLang="zh-TW" dirty="0" err="1"/>
              <a:t>youtube</a:t>
            </a:r>
            <a:r>
              <a:rPr lang="zh-TW" altLang="en-US" dirty="0"/>
              <a:t>聲音檔畫面中會揭示音效名稱，學生透過投影畫面可能會先看到答案，建議教師可用手機播放。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TW" altLang="en-US" dirty="0"/>
              <a:t>音效說明：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altLang="zh-TW" dirty="0"/>
              <a:t>(1)</a:t>
            </a:r>
            <a:r>
              <a:rPr lang="zh-TW" altLang="en-US" dirty="0"/>
              <a:t>聲音一：交通人員指揮聲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altLang="zh-TW" dirty="0"/>
              <a:t>(2)</a:t>
            </a:r>
            <a:r>
              <a:rPr lang="zh-TW" altLang="en-US" dirty="0"/>
              <a:t>聲音二：車輛喇叭聲</a:t>
            </a:r>
            <a:endParaRPr lang="en-US" altLang="zh-TW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altLang="zh-TW" dirty="0"/>
              <a:t>(3)</a:t>
            </a:r>
            <a:r>
              <a:rPr lang="zh-TW" altLang="en-US" dirty="0"/>
              <a:t>聲音三：消防車鳴笛聲</a:t>
            </a:r>
            <a:endParaRPr lang="en-US" altLang="zh-TW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altLang="zh-TW" dirty="0"/>
              <a:t>(4)</a:t>
            </a:r>
            <a:r>
              <a:rPr lang="zh-TW" altLang="en-US" dirty="0"/>
              <a:t>聲音四：救護車鳴笛聲</a:t>
            </a: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8446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dirty="0"/>
              <a:t>接下來，教師可依各校實際交通狀況和教學需要，自行調整和「選用」以下提問，並非全部都需運用。</a:t>
            </a: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706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011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29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5438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296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2630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TW" altLang="en-US" dirty="0"/>
              <a:t>教師可運用簡單的樂器或拍手的方式，增加誦讀的節奏性。</a:t>
            </a: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556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教師點選左側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紅框白色箭頭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)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至</a:t>
            </a:r>
            <a:r>
              <a:rPr kumimoji="0" lang="en-US" altLang="zh-TW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youtube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播放影片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若影片超連結失效，可複製網址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https://youtu.be/nqhF0sjWb8I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師生可共同創作，設計符合歌詞含義的動作。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0729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提供教育部委託公共電視，依據本模組所製作的</a:t>
            </a:r>
            <a:r>
              <a:rPr lang="en-US" altLang="zh-TW" dirty="0"/>
              <a:t>【</a:t>
            </a:r>
            <a:r>
              <a:rPr lang="zh-TW" altLang="en-US" dirty="0"/>
              <a:t>交通安全</a:t>
            </a:r>
            <a:r>
              <a:rPr lang="en-US" altLang="zh-TW" dirty="0"/>
              <a:t>X</a:t>
            </a:r>
            <a:r>
              <a:rPr lang="zh-TW" altLang="en-US" dirty="0"/>
              <a:t>妖果小學</a:t>
            </a:r>
            <a:r>
              <a:rPr lang="en-US" altLang="zh-TW" dirty="0"/>
              <a:t>】</a:t>
            </a:r>
            <a:r>
              <a:rPr lang="zh-TW" altLang="en-US" dirty="0"/>
              <a:t>國小低年級版</a:t>
            </a:r>
            <a:r>
              <a:rPr lang="en-US" altLang="zh-TW" dirty="0"/>
              <a:t>EP01</a:t>
            </a:r>
            <a:r>
              <a:rPr lang="zh-TW" altLang="en-US" dirty="0"/>
              <a:t>魔神封印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左邊為劇情正片、右邊為具有複習、統整的教學影片。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點選播放鈕即可播放影片，若影片連結失效，請複製以下網址</a:t>
            </a:r>
            <a:endParaRPr lang="en-US" altLang="zh-TW" dirty="0"/>
          </a:p>
          <a:p>
            <a:pPr marL="0" indent="0">
              <a:buFont typeface="+mj-lt"/>
              <a:buNone/>
            </a:pPr>
            <a:r>
              <a:rPr lang="en-US" altLang="zh-TW" dirty="0"/>
              <a:t>(1)</a:t>
            </a:r>
            <a:r>
              <a:rPr lang="zh-TW" altLang="en-US" dirty="0"/>
              <a:t>劇情正片</a:t>
            </a:r>
            <a:r>
              <a:rPr lang="en-US" altLang="zh-TW" dirty="0"/>
              <a:t>https://youtu.be/hFZUUdNPHK0?feature=shared</a:t>
            </a:r>
          </a:p>
          <a:p>
            <a:pPr marL="0" indent="0">
              <a:buFont typeface="+mj-lt"/>
              <a:buNone/>
            </a:pPr>
            <a:r>
              <a:rPr lang="en-US" altLang="zh-TW" dirty="0"/>
              <a:t>(2)</a:t>
            </a:r>
            <a:r>
              <a:rPr lang="zh-TW" altLang="en-US" dirty="0"/>
              <a:t>教學影片</a:t>
            </a:r>
            <a:r>
              <a:rPr lang="en-US" altLang="zh-TW" dirty="0"/>
              <a:t>https://youtu.be/pTf6v4wC30Q?feature=shared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837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教師可依據學生的回答，修正本頁內容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A48F-5AB4-463F-BE28-879FAC5D9F6B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828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師依據學生的回答，歸納重點：在生活中，小朋友可以多觀察，許多紅色的交通設施，如紅燈、閃紅燈、三角錐、紅色的標誌，都是在告訴我們「不可以」或「很危險」；黃色的交通設施，如：黃燈、閃黃燈，都是在提醒我們「有危險」或「要注意」；而綠色的交通設施，如綠燈、標線型人行道，通常是表示「允許」或「相對比較安全」的時間或區域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722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點選播放鈕播放影片</a:t>
            </a:r>
          </a:p>
          <a:p>
            <a:r>
              <a:rPr lang="en-US" altLang="zh-TW" dirty="0"/>
              <a:t>2.</a:t>
            </a:r>
            <a:r>
              <a:rPr lang="zh-TW" altLang="en-US" dirty="0"/>
              <a:t>若影片超連結失效，可複製網址</a:t>
            </a:r>
            <a:r>
              <a:rPr lang="en-US" altLang="zh-TW" dirty="0"/>
              <a:t>https://www.youtube.com/watch?v=10tFMldEEFw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264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F2C2-A88A-4D6A-984F-687A128F5E9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2AF4-A41A-4190-A82B-E8821A9B3A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8092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F2C2-A88A-4D6A-984F-687A128F5E9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2AF4-A41A-4190-A82B-E8821A9B3A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6385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F2C2-A88A-4D6A-984F-687A128F5E9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2AF4-A41A-4190-A82B-E8821A9B3A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7379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409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285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9757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3510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6284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0103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765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7413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F2C2-A88A-4D6A-984F-687A128F5E9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2AF4-A41A-4190-A82B-E8821A9B3A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4276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3759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7316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549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F2C2-A88A-4D6A-984F-687A128F5E9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2AF4-A41A-4190-A82B-E8821A9B3A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142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F2C2-A88A-4D6A-984F-687A128F5E9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2AF4-A41A-4190-A82B-E8821A9B3A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1335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F2C2-A88A-4D6A-984F-687A128F5E9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2AF4-A41A-4190-A82B-E8821A9B3A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4900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F2C2-A88A-4D6A-984F-687A128F5E9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2AF4-A41A-4190-A82B-E8821A9B3A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9831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F2C2-A88A-4D6A-984F-687A128F5E9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2AF4-A41A-4190-A82B-E8821A9B3A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095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F2C2-A88A-4D6A-984F-687A128F5E9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2AF4-A41A-4190-A82B-E8821A9B3A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330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F2C2-A88A-4D6A-984F-687A128F5E9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2AF4-A41A-4190-A82B-E8821A9B3A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9926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1F2C2-A88A-4D6A-984F-687A128F5E90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32AF4-A41A-4190-A82B-E8821A9B3A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649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7334B-8964-4A4A-ABD4-02254D07AEE3}" type="datetimeFigureOut">
              <a:rPr lang="zh-TW" altLang="en-US" smtClean="0"/>
              <a:t>2024/1/9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639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0tFMldEEF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0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Relationship Id="rId9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273ncd3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Relationship Id="rId14" Type="http://schemas.openxmlformats.org/officeDocument/2006/relationships/image" Target="../media/image8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youtu.be/I3C335pJntI?si=hpy9NQxHRT13ehOO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s://tinyurl.com/26v2yn5m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X-U4H1bx_M?si=FpnreIs2VSYJqs9O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hyperlink" Target="https://youtu.be/wX-U4H1bx_M?si=j7olcBhRdUJGqDVf" TargetMode="External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7.png"/><Relationship Id="rId4" Type="http://schemas.openxmlformats.org/officeDocument/2006/relationships/image" Target="../media/image106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7.png"/><Relationship Id="rId4" Type="http://schemas.openxmlformats.org/officeDocument/2006/relationships/image" Target="../media/image106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cbljiy8SJxo?feature=shared" TargetMode="External"/><Relationship Id="rId3" Type="http://schemas.openxmlformats.org/officeDocument/2006/relationships/image" Target="../media/image108.png"/><Relationship Id="rId7" Type="http://schemas.openxmlformats.org/officeDocument/2006/relationships/hyperlink" Target="https://youtu.be/dog-2uOZsVU?feature=shared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youtu.be/0VgJPaQpLPQ?feature=shared" TargetMode="External"/><Relationship Id="rId5" Type="http://schemas.openxmlformats.org/officeDocument/2006/relationships/hyperlink" Target="https://youtu.be/QP9rX8y2hmY?feature=shared" TargetMode="External"/><Relationship Id="rId4" Type="http://schemas.openxmlformats.org/officeDocument/2006/relationships/image" Target="../media/image109.svg"/><Relationship Id="rId9" Type="http://schemas.openxmlformats.org/officeDocument/2006/relationships/image" Target="../media/image1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emf"/><Relationship Id="rId14" Type="http://schemas.openxmlformats.org/officeDocument/2006/relationships/image" Target="../media/image1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2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10" Type="http://schemas.openxmlformats.org/officeDocument/2006/relationships/image" Target="../media/image112.svg"/><Relationship Id="rId4" Type="http://schemas.openxmlformats.org/officeDocument/2006/relationships/image" Target="../media/image103.svg"/><Relationship Id="rId9" Type="http://schemas.openxmlformats.org/officeDocument/2006/relationships/image" Target="../media/image1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qhF0sjWb8I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youtu.be/pTf6v4wC30Q?feature=shared" TargetMode="External"/><Relationship Id="rId5" Type="http://schemas.openxmlformats.org/officeDocument/2006/relationships/hyperlink" Target="https://youtu.be/hFZUUdNPHK0?feature=shared" TargetMode="External"/><Relationship Id="rId4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0.emf"/><Relationship Id="rId10" Type="http://schemas.openxmlformats.org/officeDocument/2006/relationships/image" Target="../media/image23.png"/><Relationship Id="rId4" Type="http://schemas.openxmlformats.org/officeDocument/2006/relationships/image" Target="../media/image19.emf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112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圖說文字 1">
            <a:extLst>
              <a:ext uri="{FF2B5EF4-FFF2-40B4-BE49-F238E27FC236}">
                <a16:creationId xmlns:a16="http://schemas.microsoft.com/office/drawing/2014/main" id="{8E81186F-B4C2-601D-DF98-F4F254FD0887}"/>
              </a:ext>
            </a:extLst>
          </p:cNvPr>
          <p:cNvSpPr/>
          <p:nvPr/>
        </p:nvSpPr>
        <p:spPr>
          <a:xfrm>
            <a:off x="481093" y="715126"/>
            <a:ext cx="11229814" cy="1922522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認識交通中的「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4347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紅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黃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7A170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綠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」之後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在道路上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我們最常看到的交通設施就是</a:t>
            </a:r>
            <a:r>
              <a:rPr lang="zh-TW" altLang="en-US" sz="28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紅綠燈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28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斑馬線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它們通常出現在哪裡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lang="en-US" altLang="zh-TW" sz="2800" dirty="0">
              <a:solidFill>
                <a:prstClr val="black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為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道路上要有紅綠燈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斑馬線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15229E3-7F65-0E6C-576D-97A59B2A3C59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│活動二：誰能來幫忙？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>
            <a:hlinkClick r:id="rId3"/>
            <a:extLst>
              <a:ext uri="{FF2B5EF4-FFF2-40B4-BE49-F238E27FC236}">
                <a16:creationId xmlns:a16="http://schemas.microsoft.com/office/drawing/2014/main" id="{FF0EC4FF-8BDA-23E3-227C-B105D253C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41" y="2943488"/>
            <a:ext cx="6036759" cy="3256179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3B615955-1283-37C5-CAD5-F63ADC492C0C}"/>
              </a:ext>
            </a:extLst>
          </p:cNvPr>
          <p:cNvGrpSpPr/>
          <p:nvPr/>
        </p:nvGrpSpPr>
        <p:grpSpPr>
          <a:xfrm>
            <a:off x="2787348" y="4045284"/>
            <a:ext cx="1385537" cy="933116"/>
            <a:chOff x="3243094" y="5267994"/>
            <a:chExt cx="914400" cy="615820"/>
          </a:xfrm>
        </p:grpSpPr>
        <p:sp>
          <p:nvSpPr>
            <p:cNvPr id="11" name="Google Shape;94;p1">
              <a:hlinkClick r:id="rId3"/>
              <a:extLst>
                <a:ext uri="{FF2B5EF4-FFF2-40B4-BE49-F238E27FC236}">
                  <a16:creationId xmlns:a16="http://schemas.microsoft.com/office/drawing/2014/main" id="{505C1C37-BC6C-E5B7-873E-352AE0C15AB4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95;p1">
              <a:hlinkClick r:id="rId3"/>
              <a:extLst>
                <a:ext uri="{FF2B5EF4-FFF2-40B4-BE49-F238E27FC236}">
                  <a16:creationId xmlns:a16="http://schemas.microsoft.com/office/drawing/2014/main" id="{4DDD05A3-BF8E-7018-DB75-84A38DF7E246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圓角矩形圖說文字 5">
            <a:extLst>
              <a:ext uri="{FF2B5EF4-FFF2-40B4-BE49-F238E27FC236}">
                <a16:creationId xmlns:a16="http://schemas.microsoft.com/office/drawing/2014/main" id="{6DE668E0-C2CE-8329-CD6A-3C84B8992FB0}"/>
              </a:ext>
            </a:extLst>
          </p:cNvPr>
          <p:cNvSpPr/>
          <p:nvPr/>
        </p:nvSpPr>
        <p:spPr>
          <a:xfrm>
            <a:off x="7152860" y="3233139"/>
            <a:ext cx="4114801" cy="944725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D15A11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看</a:t>
            </a:r>
            <a:r>
              <a:rPr lang="zh-TW" altLang="en-US" sz="2800" b="1" dirty="0">
                <a:solidFill>
                  <a:schemeClr val="bg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lang="zh-TW" altLang="en-US" sz="28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看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想</a:t>
            </a:r>
            <a:r>
              <a:rPr lang="zh-TW" altLang="en-US" sz="2800" b="1" dirty="0">
                <a:solidFill>
                  <a:schemeClr val="bg1"/>
                </a:solidFill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lang="zh-TW" altLang="en-US" sz="28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想</a:t>
            </a:r>
            <a:endParaRPr kumimoji="0" lang="zh-TW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A30CF93-DD45-988D-9093-0D293897E5CC}"/>
              </a:ext>
            </a:extLst>
          </p:cNvPr>
          <p:cNvSpPr txBox="1"/>
          <p:nvPr/>
        </p:nvSpPr>
        <p:spPr>
          <a:xfrm>
            <a:off x="6939212" y="4410851"/>
            <a:ext cx="51130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2800" u="sng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阿丹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王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子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用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辦法才順利走出</a:t>
            </a:r>
            <a:r>
              <a:rPr lang="zh-TW" altLang="en-US" sz="2800" u="sng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亂亂國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救回公主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lang="zh-TW" altLang="en-US" sz="30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9C9EBC1-86FB-362B-39C4-FFFA4F50EC48}"/>
              </a:ext>
            </a:extLst>
          </p:cNvPr>
          <p:cNvSpPr txBox="1"/>
          <p:nvPr/>
        </p:nvSpPr>
        <p:spPr>
          <a:xfrm>
            <a:off x="585513" y="6204789"/>
            <a:ext cx="6036759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點選上方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放鈕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放故事</a:t>
            </a:r>
          </a:p>
        </p:txBody>
      </p:sp>
    </p:spTree>
    <p:extLst>
      <p:ext uri="{BB962C8B-B14F-4D97-AF65-F5344CB8AC3E}">
        <p14:creationId xmlns:p14="http://schemas.microsoft.com/office/powerpoint/2010/main" val="3970098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圖說文字 1">
            <a:extLst>
              <a:ext uri="{FF2B5EF4-FFF2-40B4-BE49-F238E27FC236}">
                <a16:creationId xmlns:a16="http://schemas.microsoft.com/office/drawing/2014/main" id="{8E81186F-B4C2-601D-DF98-F4F254FD0887}"/>
              </a:ext>
            </a:extLst>
          </p:cNvPr>
          <p:cNvSpPr/>
          <p:nvPr/>
        </p:nvSpPr>
        <p:spPr>
          <a:xfrm>
            <a:off x="481093" y="715127"/>
            <a:ext cx="11229814" cy="1139074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為</a:t>
            </a:r>
            <a:r>
              <a:rPr lang="zh-TW" altLang="en-US" sz="2800" dirty="0"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2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紅綠燈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斑馬線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2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交通規則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能讓</a:t>
            </a:r>
            <a:r>
              <a:rPr lang="zh-TW" altLang="en-US" sz="2800" u="sng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亂亂國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的交通變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得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有秩序</a:t>
            </a:r>
            <a:r>
              <a:rPr lang="zh-TW" altLang="en-US" sz="28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15229E3-7F65-0E6C-576D-97A59B2A3C59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發展活動│活動二：誰能來幫忙？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F7F416B-492F-2426-2A4A-656B92EDE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0" t="1184" r="3067"/>
          <a:stretch/>
        </p:blipFill>
        <p:spPr>
          <a:xfrm>
            <a:off x="685403" y="2692399"/>
            <a:ext cx="4978400" cy="299407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ED31FC1-5A9C-C536-3FCF-49025A011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800" y="2692399"/>
            <a:ext cx="5066903" cy="299407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20598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15229E3-7F65-0E6C-576D-97A59B2A3C59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發展活動│活動二：誰能來幫忙？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ECC954A-670C-F6B2-6250-7269A1FDF812}"/>
              </a:ext>
            </a:extLst>
          </p:cNvPr>
          <p:cNvSpPr txBox="1"/>
          <p:nvPr/>
        </p:nvSpPr>
        <p:spPr>
          <a:xfrm>
            <a:off x="4851400" y="3918408"/>
            <a:ext cx="72263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要在路上安全又順利的行走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只有紅綠燈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斑馬線還不夠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還需要大家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A170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遵守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交通規則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05EC88E2-9848-B03E-C2F9-82A70F078434}"/>
              </a:ext>
            </a:extLst>
          </p:cNvPr>
          <p:cNvSpPr/>
          <p:nvPr/>
        </p:nvSpPr>
        <p:spPr>
          <a:xfrm>
            <a:off x="558800" y="1292988"/>
            <a:ext cx="4127500" cy="812800"/>
          </a:xfrm>
          <a:prstGeom prst="roundRect">
            <a:avLst/>
          </a:prstGeom>
          <a:solidFill>
            <a:srgbClr val="D15A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紅綠燈來幫忙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824DACD-C0EF-7089-9B7A-90BBBB8A822A}"/>
              </a:ext>
            </a:extLst>
          </p:cNvPr>
          <p:cNvSpPr txBox="1"/>
          <p:nvPr/>
        </p:nvSpPr>
        <p:spPr>
          <a:xfrm>
            <a:off x="4851400" y="1230358"/>
            <a:ext cx="69105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幫助我們將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不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同方向的人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車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可以走的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時間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分出來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782BF193-F566-58D7-EF78-F9B46BDBE781}"/>
              </a:ext>
            </a:extLst>
          </p:cNvPr>
          <p:cNvSpPr/>
          <p:nvPr/>
        </p:nvSpPr>
        <p:spPr>
          <a:xfrm>
            <a:off x="558800" y="2667535"/>
            <a:ext cx="4127500" cy="8128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斑馬線來幫忙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2986AF8-6907-A86C-7E4C-7FCE06749772}"/>
              </a:ext>
            </a:extLst>
          </p:cNvPr>
          <p:cNvSpPr txBox="1"/>
          <p:nvPr/>
        </p:nvSpPr>
        <p:spPr>
          <a:xfrm>
            <a:off x="4851400" y="2571829"/>
            <a:ext cx="6489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幫我們把人可以走的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地方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用線畫出來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F9416D10-01C7-FCF8-1D61-0E1EEC6AE7A6}"/>
              </a:ext>
            </a:extLst>
          </p:cNvPr>
          <p:cNvSpPr/>
          <p:nvPr/>
        </p:nvSpPr>
        <p:spPr>
          <a:xfrm>
            <a:off x="558800" y="4042083"/>
            <a:ext cx="4127500" cy="812800"/>
          </a:xfrm>
          <a:prstGeom prst="roundRect">
            <a:avLst/>
          </a:prstGeom>
          <a:solidFill>
            <a:srgbClr val="27A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交通規則來幫忙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6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5D8FBA2-425B-8390-7CD7-7A304314C75E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6CDD2E5-F492-2337-F4F3-436F9BBCE3B7}"/>
              </a:ext>
            </a:extLst>
          </p:cNvPr>
          <p:cNvSpPr txBox="1"/>
          <p:nvPr/>
        </p:nvSpPr>
        <p:spPr>
          <a:xfrm>
            <a:off x="4737099" y="1487359"/>
            <a:ext cx="5499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交通安全小幫手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7366AB5-5D8C-C154-A1E4-DA8CBFB64704}"/>
              </a:ext>
            </a:extLst>
          </p:cNvPr>
          <p:cNvSpPr txBox="1"/>
          <p:nvPr/>
        </p:nvSpPr>
        <p:spPr>
          <a:xfrm>
            <a:off x="5308599" y="2415987"/>
            <a:ext cx="4165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交通號誌</a:t>
            </a:r>
            <a:endParaRPr lang="en-US" altLang="zh-TW" sz="4800" b="1" dirty="0">
              <a:solidFill>
                <a:schemeClr val="bg1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交通標線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  <a:p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交通標誌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740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圖說文字 1">
            <a:extLst>
              <a:ext uri="{FF2B5EF4-FFF2-40B4-BE49-F238E27FC236}">
                <a16:creationId xmlns:a16="http://schemas.microsoft.com/office/drawing/2014/main" id="{FBD7284F-04B5-F15E-1065-0C9B8C0F9C57}"/>
              </a:ext>
            </a:extLst>
          </p:cNvPr>
          <p:cNvSpPr/>
          <p:nvPr/>
        </p:nvSpPr>
        <p:spPr>
          <a:xfrm>
            <a:off x="481093" y="715127"/>
            <a:ext cx="5297407" cy="1141207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000" dirty="0"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3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3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是</a:t>
            </a:r>
            <a:r>
              <a:rPr lang="zh-TW" altLang="en-US" sz="30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交通號誌</a:t>
            </a:r>
            <a:r>
              <a:rPr lang="zh-TW" altLang="en-US" sz="3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r>
              <a:rPr lang="zh-TW" altLang="en-US" sz="30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？</a:t>
            </a:r>
            <a:endParaRPr kumimoji="0" lang="zh-TW" alt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王漢宗中楷體破音一" panose="040B0700000000000000" pitchFamily="82" charset="-120"/>
              <a:ea typeface="王漢宗中楷體破音一" panose="040B0700000000000000" pitchFamily="82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BDD1EA5-0842-B6B2-DC16-F9F12AB86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061" y="2471128"/>
            <a:ext cx="1255816" cy="244121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91FBF53-C227-D97E-301F-2BC8BED2D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666" y="2493732"/>
            <a:ext cx="1255816" cy="241860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DD47065-19B1-D6C8-7E49-3083CFE97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9726" y="2471128"/>
            <a:ext cx="2484543" cy="84868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8D2C696-C955-A4AB-08D4-EADFB15B4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726" y="3883185"/>
            <a:ext cx="2484544" cy="84868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5F013F0-A71B-A3FD-BB7C-95D74D63C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9727" y="5268065"/>
            <a:ext cx="2484544" cy="84868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6FB8E4F-00B3-E1E7-AF16-CC64AA6EA8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099" y="2419710"/>
            <a:ext cx="1949961" cy="369703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39B3D34-31C0-A65D-24C9-44EE123FDD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001" y="5257073"/>
            <a:ext cx="4308209" cy="885800"/>
          </a:xfrm>
          <a:prstGeom prst="rect">
            <a:avLst/>
          </a:prstGeom>
        </p:spPr>
      </p:pic>
      <p:sp>
        <p:nvSpPr>
          <p:cNvPr id="12" name="圓角矩形圖說文字 1">
            <a:extLst>
              <a:ext uri="{FF2B5EF4-FFF2-40B4-BE49-F238E27FC236}">
                <a16:creationId xmlns:a16="http://schemas.microsoft.com/office/drawing/2014/main" id="{A5E75A51-D34F-401E-11CD-2CCAC5360842}"/>
              </a:ext>
            </a:extLst>
          </p:cNvPr>
          <p:cNvSpPr/>
          <p:nvPr/>
        </p:nvSpPr>
        <p:spPr>
          <a:xfrm>
            <a:off x="6096000" y="715127"/>
            <a:ext cx="5297407" cy="1141207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0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你看過哪些號誌</a:t>
            </a:r>
            <a:r>
              <a:rPr lang="zh-TW" altLang="en-US" sz="30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3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kumimoji="0" lang="zh-TW" alt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27906C7-C4E3-DE3D-26EC-2A6D3DC45A7A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96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圖說文字 1">
            <a:extLst>
              <a:ext uri="{FF2B5EF4-FFF2-40B4-BE49-F238E27FC236}">
                <a16:creationId xmlns:a16="http://schemas.microsoft.com/office/drawing/2014/main" id="{8C138B50-85B2-DEDC-056E-74CE9C2C9341}"/>
              </a:ext>
            </a:extLst>
          </p:cNvPr>
          <p:cNvSpPr/>
          <p:nvPr/>
        </p:nvSpPr>
        <p:spPr>
          <a:xfrm>
            <a:off x="1132414" y="846826"/>
            <a:ext cx="9408586" cy="2582174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zh-TW" altLang="en-US" sz="3200" b="1" dirty="0">
                <a:solidFill>
                  <a:srgbClr val="27A17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小綠人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是專門幫助行人過馬路的小幫手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是</a:t>
            </a:r>
            <a:r>
              <a:rPr lang="zh-TW" altLang="en-US" sz="3200" b="1" dirty="0">
                <a:solidFill>
                  <a:srgbClr val="27A17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行人專用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的號誌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所以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當小朋友過馬路時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定要注意看小綠人</a:t>
            </a:r>
            <a:r>
              <a:rPr lang="zh-TW" altLang="en-US" sz="32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秒</a:t>
            </a:r>
            <a:r>
              <a:rPr lang="zh-TW" altLang="en-US" sz="32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數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唷！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255" y="2137913"/>
            <a:ext cx="1597290" cy="311532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AE310E2-A2DA-3114-809B-130A104DCEAC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圓角矩形圖說文字 1">
            <a:extLst>
              <a:ext uri="{FF2B5EF4-FFF2-40B4-BE49-F238E27FC236}">
                <a16:creationId xmlns:a16="http://schemas.microsoft.com/office/drawing/2014/main" id="{B4ABC386-B124-250A-261A-19F155D26C9B}"/>
              </a:ext>
            </a:extLst>
          </p:cNvPr>
          <p:cNvSpPr/>
          <p:nvPr/>
        </p:nvSpPr>
        <p:spPr>
          <a:xfrm>
            <a:off x="622300" y="3759200"/>
            <a:ext cx="9067800" cy="2582174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但是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小綠人隨著秒</a:t>
            </a:r>
            <a:r>
              <a:rPr lang="zh-TW" altLang="en-US" sz="32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數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的變化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有三種</a:t>
            </a:r>
            <a:r>
              <a:rPr lang="zh-TW" altLang="en-US" sz="32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同的樣式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你知道是</a:t>
            </a:r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哪三種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嗎？</a:t>
            </a:r>
            <a:endParaRPr lang="en-US" altLang="zh-TW" sz="32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他們有</a:t>
            </a:r>
            <a:r>
              <a:rPr lang="zh-TW" altLang="en-US" sz="3200" dirty="0"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32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麼不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同</a:t>
            </a:r>
            <a:r>
              <a:rPr lang="zh-TW" altLang="en-US" sz="32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lang="en-US" altLang="zh-TW" sz="32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C06DB080-B3C0-B704-F9DC-FEEF05CF3CB1}"/>
              </a:ext>
            </a:extLst>
          </p:cNvPr>
          <p:cNvGrpSpPr/>
          <p:nvPr/>
        </p:nvGrpSpPr>
        <p:grpSpPr>
          <a:xfrm>
            <a:off x="1123192" y="5753815"/>
            <a:ext cx="8905559" cy="546201"/>
            <a:chOff x="1123192" y="5753815"/>
            <a:chExt cx="8905559" cy="546201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E442D37F-00B4-E78A-A762-545E9DFF2AF5}"/>
                </a:ext>
              </a:extLst>
            </p:cNvPr>
            <p:cNvSpPr txBox="1"/>
            <p:nvPr/>
          </p:nvSpPr>
          <p:spPr>
            <a:xfrm>
              <a:off x="1644662" y="5814261"/>
              <a:ext cx="8384089" cy="39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2000" dirty="0">
                  <a:solidFill>
                    <a:srgbClr val="D15A11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提示：畫面中的小綠人是其中</a:t>
              </a:r>
              <a:r>
                <a:rPr lang="zh-TW" altLang="en-US" sz="2000" dirty="0">
                  <a:solidFill>
                    <a:srgbClr val="D15A11"/>
                  </a:solidFill>
                  <a:latin typeface="王漢宗中楷體破音二" panose="040B0700000000000000" pitchFamily="82" charset="-120"/>
                  <a:ea typeface="王漢宗中楷體破音二" panose="040B0700000000000000" pitchFamily="82" charset="-120"/>
                </a:rPr>
                <a:t>一</a:t>
              </a:r>
              <a:r>
                <a:rPr lang="zh-TW" altLang="en-US" sz="2000" dirty="0">
                  <a:solidFill>
                    <a:srgbClr val="D15A11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種樣式</a:t>
              </a:r>
              <a:r>
                <a:rPr lang="zh-TW" altLang="en-US" sz="2000" dirty="0">
                  <a:solidFill>
                    <a:srgbClr val="D15A1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zh-TW" altLang="en-US" sz="4000" dirty="0">
                <a:solidFill>
                  <a:srgbClr val="D15A1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8" name="圖形 7" descr="鉛筆 以實心填滿">
              <a:extLst>
                <a:ext uri="{FF2B5EF4-FFF2-40B4-BE49-F238E27FC236}">
                  <a16:creationId xmlns:a16="http://schemas.microsoft.com/office/drawing/2014/main" id="{91D9C0CA-F29E-7C04-5F44-ED00AD61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3192" y="5753815"/>
              <a:ext cx="546201" cy="546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928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2993165" y="624212"/>
            <a:ext cx="5925367" cy="678496"/>
          </a:xfrm>
          <a:prstGeom prst="roundRect">
            <a:avLst/>
          </a:prstGeom>
          <a:solidFill>
            <a:srgbClr val="27A1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有充足秒</a:t>
            </a:r>
            <a:r>
              <a:rPr lang="zh-TW" altLang="en-US" sz="3200" b="1" dirty="0">
                <a:solidFill>
                  <a:schemeClr val="bg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數</a:t>
            </a:r>
            <a:r>
              <a:rPr lang="zh-TW" altLang="en-US" sz="32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的小綠人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625" y="574109"/>
            <a:ext cx="860140" cy="1672048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2993164" y="1375996"/>
            <a:ext cx="7772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看見小綠人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行人可以通行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1AA976E-673F-D691-F1E3-D97E2CE7B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625" y="4679837"/>
            <a:ext cx="860140" cy="165656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9C6902B-3A41-57E7-D3EF-B7B853123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625" y="2634714"/>
            <a:ext cx="860140" cy="1656566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06B0B765-8509-06CA-8CD1-E377980282CD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圓角矩形 2">
            <a:extLst>
              <a:ext uri="{FF2B5EF4-FFF2-40B4-BE49-F238E27FC236}">
                <a16:creationId xmlns:a16="http://schemas.microsoft.com/office/drawing/2014/main" id="{BC9DCB12-CC08-7CD2-139F-093EB80C3B5F}"/>
              </a:ext>
            </a:extLst>
          </p:cNvPr>
          <p:cNvSpPr/>
          <p:nvPr/>
        </p:nvSpPr>
        <p:spPr>
          <a:xfrm>
            <a:off x="2993164" y="2559558"/>
            <a:ext cx="5925367" cy="678496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秒數</a:t>
            </a:r>
            <a:r>
              <a:rPr lang="zh-TW" altLang="en-US" sz="3200" b="1" dirty="0">
                <a:solidFill>
                  <a:schemeClr val="bg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倒</a:t>
            </a:r>
            <a:r>
              <a:rPr lang="zh-TW" altLang="en-US" sz="32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數的小綠人</a:t>
            </a:r>
          </a:p>
        </p:txBody>
      </p:sp>
      <p:sp>
        <p:nvSpPr>
          <p:cNvPr id="9" name="圓角矩形 2">
            <a:extLst>
              <a:ext uri="{FF2B5EF4-FFF2-40B4-BE49-F238E27FC236}">
                <a16:creationId xmlns:a16="http://schemas.microsoft.com/office/drawing/2014/main" id="{B4394D36-1CD5-D644-2058-5E171C84181C}"/>
              </a:ext>
            </a:extLst>
          </p:cNvPr>
          <p:cNvSpPr/>
          <p:nvPr/>
        </p:nvSpPr>
        <p:spPr>
          <a:xfrm>
            <a:off x="2993164" y="4679837"/>
            <a:ext cx="5925367" cy="678496"/>
          </a:xfrm>
          <a:prstGeom prst="roundRect">
            <a:avLst/>
          </a:prstGeom>
          <a:solidFill>
            <a:srgbClr val="DC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沒有秒</a:t>
            </a:r>
            <a:r>
              <a:rPr lang="zh-TW" altLang="en-US" sz="3200" b="1" dirty="0">
                <a:solidFill>
                  <a:schemeClr val="bg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數</a:t>
            </a:r>
            <a:r>
              <a:rPr lang="zh-TW" altLang="en-US" sz="32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的小紅人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E37EA92-B050-198C-A5EF-7B48F31DE7AF}"/>
              </a:ext>
            </a:extLst>
          </p:cNvPr>
          <p:cNvSpPr txBox="1"/>
          <p:nvPr/>
        </p:nvSpPr>
        <p:spPr>
          <a:xfrm>
            <a:off x="2993164" y="5419607"/>
            <a:ext cx="7478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看見小紅人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行人停下來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可以通行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3A2EBB2-4F5C-9A01-DE35-2193081BC351}"/>
              </a:ext>
            </a:extLst>
          </p:cNvPr>
          <p:cNvSpPr txBox="1"/>
          <p:nvPr/>
        </p:nvSpPr>
        <p:spPr>
          <a:xfrm>
            <a:off x="2993164" y="3299328"/>
            <a:ext cx="79295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表示行人只剩下幾秒鐘可以通行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可能有危險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17454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8" grpId="0" animBg="1"/>
      <p:bldP spid="9" grpId="0" animBg="1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06B0B765-8509-06CA-8CD1-E377980282CD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E37EA92-B050-198C-A5EF-7B48F31DE7AF}"/>
              </a:ext>
            </a:extLst>
          </p:cNvPr>
          <p:cNvSpPr txBox="1"/>
          <p:nvPr/>
        </p:nvSpPr>
        <p:spPr>
          <a:xfrm>
            <a:off x="1151839" y="3067669"/>
            <a:ext cx="9846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我會通過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因為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________________________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2" name="圓角矩形圖說文字 1">
            <a:extLst>
              <a:ext uri="{FF2B5EF4-FFF2-40B4-BE49-F238E27FC236}">
                <a16:creationId xmlns:a16="http://schemas.microsoft.com/office/drawing/2014/main" id="{8FF503EB-8E7E-37BE-D635-3E1E74013354}"/>
              </a:ext>
            </a:extLst>
          </p:cNvPr>
          <p:cNvSpPr/>
          <p:nvPr/>
        </p:nvSpPr>
        <p:spPr>
          <a:xfrm>
            <a:off x="2201828" y="696547"/>
            <a:ext cx="8038867" cy="1783640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小朋友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當你過馬路時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看到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倒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數秒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數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只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4347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剩下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DC4347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5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4347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秒鐘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你會通過嗎？</a:t>
            </a:r>
          </a:p>
          <a:p>
            <a:endParaRPr lang="zh-TW" altLang="en-US" sz="32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99AC3D2-8015-6163-D95A-2D13D5B596A0}"/>
              </a:ext>
            </a:extLst>
          </p:cNvPr>
          <p:cNvSpPr txBox="1"/>
          <p:nvPr/>
        </p:nvSpPr>
        <p:spPr>
          <a:xfrm>
            <a:off x="1151839" y="3848912"/>
            <a:ext cx="10860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我不會通過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因為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_____________________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951BCD5-7540-7F30-26DF-D0B2461002CC}"/>
              </a:ext>
            </a:extLst>
          </p:cNvPr>
          <p:cNvSpPr txBox="1"/>
          <p:nvPr/>
        </p:nvSpPr>
        <p:spPr>
          <a:xfrm>
            <a:off x="0" y="4805057"/>
            <a:ext cx="12192000" cy="138499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7143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看到小綠人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倒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數秒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數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只剩下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5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秒鐘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7143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我們要依照自己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當下所在的位置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143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來決定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通過或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通過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EDEC6FF7-E479-0336-6354-BE16B098B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149" y="1134588"/>
            <a:ext cx="1003957" cy="156171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22D6719B-FEAD-2FD7-727B-585CAACDF8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348" y="1236843"/>
            <a:ext cx="1003957" cy="145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8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06B0B765-8509-06CA-8CD1-E377980282CD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2FA5F13-EE9C-F110-F8CF-701100515A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6" t="19900" r="21426" b="26830"/>
          <a:stretch/>
        </p:blipFill>
        <p:spPr>
          <a:xfrm>
            <a:off x="1080079" y="2542783"/>
            <a:ext cx="4638749" cy="3311105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CE3F40DB-CC76-735C-AC8D-1ADF9C6B0E60}"/>
              </a:ext>
            </a:extLst>
          </p:cNvPr>
          <p:cNvSpPr/>
          <p:nvPr/>
        </p:nvSpPr>
        <p:spPr>
          <a:xfrm>
            <a:off x="1903957" y="780333"/>
            <a:ext cx="7998202" cy="1162113"/>
          </a:xfrm>
          <a:prstGeom prst="roundRect">
            <a:avLst/>
          </a:prstGeom>
          <a:solidFill>
            <a:srgbClr val="D15A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我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正在過馬路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看見小綠人在閃爍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倒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數時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9328D92-2904-1648-4548-02A326F6DC68}"/>
              </a:ext>
            </a:extLst>
          </p:cNvPr>
          <p:cNvSpPr txBox="1"/>
          <p:nvPr/>
        </p:nvSpPr>
        <p:spPr>
          <a:xfrm>
            <a:off x="6215026" y="2542783"/>
            <a:ext cx="46387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左右察看車輛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D15A11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快步穿越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48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06B0B765-8509-06CA-8CD1-E377980282CD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CE3F40DB-CC76-735C-AC8D-1ADF9C6B0E60}"/>
              </a:ext>
            </a:extLst>
          </p:cNvPr>
          <p:cNvSpPr/>
          <p:nvPr/>
        </p:nvSpPr>
        <p:spPr>
          <a:xfrm>
            <a:off x="1578279" y="780333"/>
            <a:ext cx="9275496" cy="1662242"/>
          </a:xfrm>
          <a:prstGeom prst="roundRect">
            <a:avLst/>
          </a:prstGeom>
          <a:solidFill>
            <a:srgbClr val="D15A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我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正在過的馬路很寬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馬路的中間</a:t>
            </a:r>
            <a:r>
              <a:rPr lang="zh-TW" altLang="en-US" sz="3200" b="1" dirty="0">
                <a:solidFill>
                  <a:srgbClr val="FFFF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有安全島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當我看見小綠人在閃爍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倒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數時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9328D92-2904-1648-4548-02A326F6DC68}"/>
              </a:ext>
            </a:extLst>
          </p:cNvPr>
          <p:cNvSpPr txBox="1"/>
          <p:nvPr/>
        </p:nvSpPr>
        <p:spPr>
          <a:xfrm>
            <a:off x="6096000" y="3281819"/>
            <a:ext cx="56158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停留在馬路中間的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安全島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等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下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次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D15A11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小綠人亮起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時再通過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557F826-719B-356F-A4DC-24027F4E0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20292" r="21890" b="26245"/>
          <a:stretch/>
        </p:blipFill>
        <p:spPr>
          <a:xfrm>
            <a:off x="854612" y="2827769"/>
            <a:ext cx="4731996" cy="336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6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D0565F5-35AF-CC41-F3BD-59E07FA51134}"/>
              </a:ext>
            </a:extLst>
          </p:cNvPr>
          <p:cNvSpPr/>
          <p:nvPr/>
        </p:nvSpPr>
        <p:spPr>
          <a:xfrm>
            <a:off x="304800" y="702528"/>
            <a:ext cx="11582400" cy="5751436"/>
          </a:xfrm>
          <a:custGeom>
            <a:avLst/>
            <a:gdLst>
              <a:gd name="connsiteX0" fmla="*/ 0 w 11582400"/>
              <a:gd name="connsiteY0" fmla="*/ 0 h 5751436"/>
              <a:gd name="connsiteX1" fmla="*/ 463296 w 11582400"/>
              <a:gd name="connsiteY1" fmla="*/ 0 h 5751436"/>
              <a:gd name="connsiteX2" fmla="*/ 1274064 w 11582400"/>
              <a:gd name="connsiteY2" fmla="*/ 0 h 5751436"/>
              <a:gd name="connsiteX3" fmla="*/ 1969008 w 11582400"/>
              <a:gd name="connsiteY3" fmla="*/ 0 h 5751436"/>
              <a:gd name="connsiteX4" fmla="*/ 2432304 w 11582400"/>
              <a:gd name="connsiteY4" fmla="*/ 0 h 5751436"/>
              <a:gd name="connsiteX5" fmla="*/ 2663952 w 11582400"/>
              <a:gd name="connsiteY5" fmla="*/ 0 h 5751436"/>
              <a:gd name="connsiteX6" fmla="*/ 3127248 w 11582400"/>
              <a:gd name="connsiteY6" fmla="*/ 0 h 5751436"/>
              <a:gd name="connsiteX7" fmla="*/ 3822192 w 11582400"/>
              <a:gd name="connsiteY7" fmla="*/ 0 h 5751436"/>
              <a:gd name="connsiteX8" fmla="*/ 4632960 w 11582400"/>
              <a:gd name="connsiteY8" fmla="*/ 0 h 5751436"/>
              <a:gd name="connsiteX9" fmla="*/ 4864608 w 11582400"/>
              <a:gd name="connsiteY9" fmla="*/ 0 h 5751436"/>
              <a:gd name="connsiteX10" fmla="*/ 5096256 w 11582400"/>
              <a:gd name="connsiteY10" fmla="*/ 0 h 5751436"/>
              <a:gd name="connsiteX11" fmla="*/ 5907024 w 11582400"/>
              <a:gd name="connsiteY11" fmla="*/ 0 h 5751436"/>
              <a:gd name="connsiteX12" fmla="*/ 6138672 w 11582400"/>
              <a:gd name="connsiteY12" fmla="*/ 0 h 5751436"/>
              <a:gd name="connsiteX13" fmla="*/ 6717792 w 11582400"/>
              <a:gd name="connsiteY13" fmla="*/ 0 h 5751436"/>
              <a:gd name="connsiteX14" fmla="*/ 7065264 w 11582400"/>
              <a:gd name="connsiteY14" fmla="*/ 0 h 5751436"/>
              <a:gd name="connsiteX15" fmla="*/ 7412736 w 11582400"/>
              <a:gd name="connsiteY15" fmla="*/ 0 h 5751436"/>
              <a:gd name="connsiteX16" fmla="*/ 7760208 w 11582400"/>
              <a:gd name="connsiteY16" fmla="*/ 0 h 5751436"/>
              <a:gd name="connsiteX17" fmla="*/ 8107680 w 11582400"/>
              <a:gd name="connsiteY17" fmla="*/ 0 h 5751436"/>
              <a:gd name="connsiteX18" fmla="*/ 8570976 w 11582400"/>
              <a:gd name="connsiteY18" fmla="*/ 0 h 5751436"/>
              <a:gd name="connsiteX19" fmla="*/ 8918448 w 11582400"/>
              <a:gd name="connsiteY19" fmla="*/ 0 h 5751436"/>
              <a:gd name="connsiteX20" fmla="*/ 9381744 w 11582400"/>
              <a:gd name="connsiteY20" fmla="*/ 0 h 5751436"/>
              <a:gd name="connsiteX21" fmla="*/ 10076688 w 11582400"/>
              <a:gd name="connsiteY21" fmla="*/ 0 h 5751436"/>
              <a:gd name="connsiteX22" fmla="*/ 10424160 w 11582400"/>
              <a:gd name="connsiteY22" fmla="*/ 0 h 5751436"/>
              <a:gd name="connsiteX23" fmla="*/ 10655808 w 11582400"/>
              <a:gd name="connsiteY23" fmla="*/ 0 h 5751436"/>
              <a:gd name="connsiteX24" fmla="*/ 11582400 w 11582400"/>
              <a:gd name="connsiteY24" fmla="*/ 0 h 5751436"/>
              <a:gd name="connsiteX25" fmla="*/ 11582400 w 11582400"/>
              <a:gd name="connsiteY25" fmla="*/ 402601 h 5751436"/>
              <a:gd name="connsiteX26" fmla="*/ 11582400 w 11582400"/>
              <a:gd name="connsiteY26" fmla="*/ 805201 h 5751436"/>
              <a:gd name="connsiteX27" fmla="*/ 11582400 w 11582400"/>
              <a:gd name="connsiteY27" fmla="*/ 1265316 h 5751436"/>
              <a:gd name="connsiteX28" fmla="*/ 11582400 w 11582400"/>
              <a:gd name="connsiteY28" fmla="*/ 1840460 h 5751436"/>
              <a:gd name="connsiteX29" fmla="*/ 11582400 w 11582400"/>
              <a:gd name="connsiteY29" fmla="*/ 2473117 h 5751436"/>
              <a:gd name="connsiteX30" fmla="*/ 11582400 w 11582400"/>
              <a:gd name="connsiteY30" fmla="*/ 2990747 h 5751436"/>
              <a:gd name="connsiteX31" fmla="*/ 11582400 w 11582400"/>
              <a:gd name="connsiteY31" fmla="*/ 3450862 h 5751436"/>
              <a:gd name="connsiteX32" fmla="*/ 11582400 w 11582400"/>
              <a:gd name="connsiteY32" fmla="*/ 3910976 h 5751436"/>
              <a:gd name="connsiteX33" fmla="*/ 11582400 w 11582400"/>
              <a:gd name="connsiteY33" fmla="*/ 4543634 h 5751436"/>
              <a:gd name="connsiteX34" fmla="*/ 11582400 w 11582400"/>
              <a:gd name="connsiteY34" fmla="*/ 4946235 h 5751436"/>
              <a:gd name="connsiteX35" fmla="*/ 11582400 w 11582400"/>
              <a:gd name="connsiteY35" fmla="*/ 5751436 h 5751436"/>
              <a:gd name="connsiteX36" fmla="*/ 11003280 w 11582400"/>
              <a:gd name="connsiteY36" fmla="*/ 5751436 h 5751436"/>
              <a:gd name="connsiteX37" fmla="*/ 10192512 w 11582400"/>
              <a:gd name="connsiteY37" fmla="*/ 5751436 h 5751436"/>
              <a:gd name="connsiteX38" fmla="*/ 9613392 w 11582400"/>
              <a:gd name="connsiteY38" fmla="*/ 5751436 h 5751436"/>
              <a:gd name="connsiteX39" fmla="*/ 9381744 w 11582400"/>
              <a:gd name="connsiteY39" fmla="*/ 5751436 h 5751436"/>
              <a:gd name="connsiteX40" fmla="*/ 9150096 w 11582400"/>
              <a:gd name="connsiteY40" fmla="*/ 5751436 h 5751436"/>
              <a:gd name="connsiteX41" fmla="*/ 8339328 w 11582400"/>
              <a:gd name="connsiteY41" fmla="*/ 5751436 h 5751436"/>
              <a:gd name="connsiteX42" fmla="*/ 7876032 w 11582400"/>
              <a:gd name="connsiteY42" fmla="*/ 5751436 h 5751436"/>
              <a:gd name="connsiteX43" fmla="*/ 7065264 w 11582400"/>
              <a:gd name="connsiteY43" fmla="*/ 5751436 h 5751436"/>
              <a:gd name="connsiteX44" fmla="*/ 6486144 w 11582400"/>
              <a:gd name="connsiteY44" fmla="*/ 5751436 h 5751436"/>
              <a:gd name="connsiteX45" fmla="*/ 6254496 w 11582400"/>
              <a:gd name="connsiteY45" fmla="*/ 5751436 h 5751436"/>
              <a:gd name="connsiteX46" fmla="*/ 5907024 w 11582400"/>
              <a:gd name="connsiteY46" fmla="*/ 5751436 h 5751436"/>
              <a:gd name="connsiteX47" fmla="*/ 5443728 w 11582400"/>
              <a:gd name="connsiteY47" fmla="*/ 5751436 h 5751436"/>
              <a:gd name="connsiteX48" fmla="*/ 4748784 w 11582400"/>
              <a:gd name="connsiteY48" fmla="*/ 5751436 h 5751436"/>
              <a:gd name="connsiteX49" fmla="*/ 4053840 w 11582400"/>
              <a:gd name="connsiteY49" fmla="*/ 5751436 h 5751436"/>
              <a:gd name="connsiteX50" fmla="*/ 3474720 w 11582400"/>
              <a:gd name="connsiteY50" fmla="*/ 5751436 h 5751436"/>
              <a:gd name="connsiteX51" fmla="*/ 3011424 w 11582400"/>
              <a:gd name="connsiteY51" fmla="*/ 5751436 h 5751436"/>
              <a:gd name="connsiteX52" fmla="*/ 2200656 w 11582400"/>
              <a:gd name="connsiteY52" fmla="*/ 5751436 h 5751436"/>
              <a:gd name="connsiteX53" fmla="*/ 1621536 w 11582400"/>
              <a:gd name="connsiteY53" fmla="*/ 5751436 h 5751436"/>
              <a:gd name="connsiteX54" fmla="*/ 1274064 w 11582400"/>
              <a:gd name="connsiteY54" fmla="*/ 5751436 h 5751436"/>
              <a:gd name="connsiteX55" fmla="*/ 926592 w 11582400"/>
              <a:gd name="connsiteY55" fmla="*/ 5751436 h 5751436"/>
              <a:gd name="connsiteX56" fmla="*/ 694944 w 11582400"/>
              <a:gd name="connsiteY56" fmla="*/ 5751436 h 5751436"/>
              <a:gd name="connsiteX57" fmla="*/ 0 w 11582400"/>
              <a:gd name="connsiteY57" fmla="*/ 5751436 h 5751436"/>
              <a:gd name="connsiteX58" fmla="*/ 0 w 11582400"/>
              <a:gd name="connsiteY58" fmla="*/ 5291321 h 5751436"/>
              <a:gd name="connsiteX59" fmla="*/ 0 w 11582400"/>
              <a:gd name="connsiteY59" fmla="*/ 4831206 h 5751436"/>
              <a:gd name="connsiteX60" fmla="*/ 0 w 11582400"/>
              <a:gd name="connsiteY60" fmla="*/ 4198548 h 5751436"/>
              <a:gd name="connsiteX61" fmla="*/ 0 w 11582400"/>
              <a:gd name="connsiteY61" fmla="*/ 3565890 h 5751436"/>
              <a:gd name="connsiteX62" fmla="*/ 0 w 11582400"/>
              <a:gd name="connsiteY62" fmla="*/ 2933232 h 5751436"/>
              <a:gd name="connsiteX63" fmla="*/ 0 w 11582400"/>
              <a:gd name="connsiteY63" fmla="*/ 2530632 h 5751436"/>
              <a:gd name="connsiteX64" fmla="*/ 0 w 11582400"/>
              <a:gd name="connsiteY64" fmla="*/ 2070517 h 5751436"/>
              <a:gd name="connsiteX65" fmla="*/ 0 w 11582400"/>
              <a:gd name="connsiteY65" fmla="*/ 1437859 h 5751436"/>
              <a:gd name="connsiteX66" fmla="*/ 0 w 11582400"/>
              <a:gd name="connsiteY66" fmla="*/ 747687 h 5751436"/>
              <a:gd name="connsiteX67" fmla="*/ 0 w 11582400"/>
              <a:gd name="connsiteY67" fmla="*/ 0 h 575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82400" h="5751436" fill="none" extrusionOk="0">
                <a:moveTo>
                  <a:pt x="0" y="0"/>
                </a:moveTo>
                <a:cubicBezTo>
                  <a:pt x="175319" y="-19372"/>
                  <a:pt x="320265" y="17588"/>
                  <a:pt x="463296" y="0"/>
                </a:cubicBezTo>
                <a:cubicBezTo>
                  <a:pt x="606327" y="-17588"/>
                  <a:pt x="919592" y="88472"/>
                  <a:pt x="1274064" y="0"/>
                </a:cubicBezTo>
                <a:cubicBezTo>
                  <a:pt x="1628536" y="-88472"/>
                  <a:pt x="1773499" y="408"/>
                  <a:pt x="1969008" y="0"/>
                </a:cubicBezTo>
                <a:cubicBezTo>
                  <a:pt x="2164517" y="-408"/>
                  <a:pt x="2279496" y="27318"/>
                  <a:pt x="2432304" y="0"/>
                </a:cubicBezTo>
                <a:cubicBezTo>
                  <a:pt x="2585112" y="-27318"/>
                  <a:pt x="2605414" y="23736"/>
                  <a:pt x="2663952" y="0"/>
                </a:cubicBezTo>
                <a:cubicBezTo>
                  <a:pt x="2722490" y="-23736"/>
                  <a:pt x="2935642" y="42225"/>
                  <a:pt x="3127248" y="0"/>
                </a:cubicBezTo>
                <a:cubicBezTo>
                  <a:pt x="3318854" y="-42225"/>
                  <a:pt x="3478985" y="70596"/>
                  <a:pt x="3822192" y="0"/>
                </a:cubicBezTo>
                <a:cubicBezTo>
                  <a:pt x="4165399" y="-70596"/>
                  <a:pt x="4437460" y="14821"/>
                  <a:pt x="4632960" y="0"/>
                </a:cubicBezTo>
                <a:cubicBezTo>
                  <a:pt x="4828460" y="-14821"/>
                  <a:pt x="4763999" y="6582"/>
                  <a:pt x="4864608" y="0"/>
                </a:cubicBezTo>
                <a:cubicBezTo>
                  <a:pt x="4965217" y="-6582"/>
                  <a:pt x="5037104" y="17019"/>
                  <a:pt x="5096256" y="0"/>
                </a:cubicBezTo>
                <a:cubicBezTo>
                  <a:pt x="5155408" y="-17019"/>
                  <a:pt x="5614153" y="93639"/>
                  <a:pt x="5907024" y="0"/>
                </a:cubicBezTo>
                <a:cubicBezTo>
                  <a:pt x="6199895" y="-93639"/>
                  <a:pt x="6092016" y="19389"/>
                  <a:pt x="6138672" y="0"/>
                </a:cubicBezTo>
                <a:cubicBezTo>
                  <a:pt x="6185328" y="-19389"/>
                  <a:pt x="6501882" y="24856"/>
                  <a:pt x="6717792" y="0"/>
                </a:cubicBezTo>
                <a:cubicBezTo>
                  <a:pt x="6933702" y="-24856"/>
                  <a:pt x="6903709" y="25633"/>
                  <a:pt x="7065264" y="0"/>
                </a:cubicBezTo>
                <a:cubicBezTo>
                  <a:pt x="7226819" y="-25633"/>
                  <a:pt x="7334925" y="27707"/>
                  <a:pt x="7412736" y="0"/>
                </a:cubicBezTo>
                <a:cubicBezTo>
                  <a:pt x="7490547" y="-27707"/>
                  <a:pt x="7604644" y="12915"/>
                  <a:pt x="7760208" y="0"/>
                </a:cubicBezTo>
                <a:cubicBezTo>
                  <a:pt x="7915772" y="-12915"/>
                  <a:pt x="8001665" y="21986"/>
                  <a:pt x="8107680" y="0"/>
                </a:cubicBezTo>
                <a:cubicBezTo>
                  <a:pt x="8213695" y="-21986"/>
                  <a:pt x="8368419" y="30823"/>
                  <a:pt x="8570976" y="0"/>
                </a:cubicBezTo>
                <a:cubicBezTo>
                  <a:pt x="8773533" y="-30823"/>
                  <a:pt x="8839980" y="7229"/>
                  <a:pt x="8918448" y="0"/>
                </a:cubicBezTo>
                <a:cubicBezTo>
                  <a:pt x="8996916" y="-7229"/>
                  <a:pt x="9273469" y="5811"/>
                  <a:pt x="9381744" y="0"/>
                </a:cubicBezTo>
                <a:cubicBezTo>
                  <a:pt x="9490019" y="-5811"/>
                  <a:pt x="9919239" y="13765"/>
                  <a:pt x="10076688" y="0"/>
                </a:cubicBezTo>
                <a:cubicBezTo>
                  <a:pt x="10234137" y="-13765"/>
                  <a:pt x="10261076" y="23736"/>
                  <a:pt x="10424160" y="0"/>
                </a:cubicBezTo>
                <a:cubicBezTo>
                  <a:pt x="10587244" y="-23736"/>
                  <a:pt x="10578593" y="17217"/>
                  <a:pt x="10655808" y="0"/>
                </a:cubicBezTo>
                <a:cubicBezTo>
                  <a:pt x="10733023" y="-17217"/>
                  <a:pt x="11179670" y="6376"/>
                  <a:pt x="11582400" y="0"/>
                </a:cubicBezTo>
                <a:cubicBezTo>
                  <a:pt x="11602098" y="89535"/>
                  <a:pt x="11562028" y="275926"/>
                  <a:pt x="11582400" y="402601"/>
                </a:cubicBezTo>
                <a:cubicBezTo>
                  <a:pt x="11602772" y="529276"/>
                  <a:pt x="11538291" y="721471"/>
                  <a:pt x="11582400" y="805201"/>
                </a:cubicBezTo>
                <a:cubicBezTo>
                  <a:pt x="11626509" y="888931"/>
                  <a:pt x="11569408" y="1156612"/>
                  <a:pt x="11582400" y="1265316"/>
                </a:cubicBezTo>
                <a:cubicBezTo>
                  <a:pt x="11595392" y="1374021"/>
                  <a:pt x="11521640" y="1613799"/>
                  <a:pt x="11582400" y="1840460"/>
                </a:cubicBezTo>
                <a:cubicBezTo>
                  <a:pt x="11643160" y="2067121"/>
                  <a:pt x="11539616" y="2315155"/>
                  <a:pt x="11582400" y="2473117"/>
                </a:cubicBezTo>
                <a:cubicBezTo>
                  <a:pt x="11625184" y="2631079"/>
                  <a:pt x="11523798" y="2826105"/>
                  <a:pt x="11582400" y="2990747"/>
                </a:cubicBezTo>
                <a:cubicBezTo>
                  <a:pt x="11641002" y="3155389"/>
                  <a:pt x="11539790" y="3296833"/>
                  <a:pt x="11582400" y="3450862"/>
                </a:cubicBezTo>
                <a:cubicBezTo>
                  <a:pt x="11625010" y="3604891"/>
                  <a:pt x="11538579" y="3762726"/>
                  <a:pt x="11582400" y="3910976"/>
                </a:cubicBezTo>
                <a:cubicBezTo>
                  <a:pt x="11626221" y="4059226"/>
                  <a:pt x="11518181" y="4284586"/>
                  <a:pt x="11582400" y="4543634"/>
                </a:cubicBezTo>
                <a:cubicBezTo>
                  <a:pt x="11646619" y="4802682"/>
                  <a:pt x="11574258" y="4814753"/>
                  <a:pt x="11582400" y="4946235"/>
                </a:cubicBezTo>
                <a:cubicBezTo>
                  <a:pt x="11590542" y="5077717"/>
                  <a:pt x="11516775" y="5396582"/>
                  <a:pt x="11582400" y="5751436"/>
                </a:cubicBezTo>
                <a:cubicBezTo>
                  <a:pt x="11455717" y="5798506"/>
                  <a:pt x="11191872" y="5720934"/>
                  <a:pt x="11003280" y="5751436"/>
                </a:cubicBezTo>
                <a:cubicBezTo>
                  <a:pt x="10814688" y="5781938"/>
                  <a:pt x="10442074" y="5703293"/>
                  <a:pt x="10192512" y="5751436"/>
                </a:cubicBezTo>
                <a:cubicBezTo>
                  <a:pt x="9942950" y="5799579"/>
                  <a:pt x="9822937" y="5688114"/>
                  <a:pt x="9613392" y="5751436"/>
                </a:cubicBezTo>
                <a:cubicBezTo>
                  <a:pt x="9403847" y="5814758"/>
                  <a:pt x="9471424" y="5724434"/>
                  <a:pt x="9381744" y="5751436"/>
                </a:cubicBezTo>
                <a:cubicBezTo>
                  <a:pt x="9292064" y="5778438"/>
                  <a:pt x="9201014" y="5751012"/>
                  <a:pt x="9150096" y="5751436"/>
                </a:cubicBezTo>
                <a:cubicBezTo>
                  <a:pt x="9099178" y="5751860"/>
                  <a:pt x="8565406" y="5698193"/>
                  <a:pt x="8339328" y="5751436"/>
                </a:cubicBezTo>
                <a:cubicBezTo>
                  <a:pt x="8113250" y="5804679"/>
                  <a:pt x="8077284" y="5740457"/>
                  <a:pt x="7876032" y="5751436"/>
                </a:cubicBezTo>
                <a:cubicBezTo>
                  <a:pt x="7674780" y="5762415"/>
                  <a:pt x="7384506" y="5678701"/>
                  <a:pt x="7065264" y="5751436"/>
                </a:cubicBezTo>
                <a:cubicBezTo>
                  <a:pt x="6746022" y="5824171"/>
                  <a:pt x="6685778" y="5741257"/>
                  <a:pt x="6486144" y="5751436"/>
                </a:cubicBezTo>
                <a:cubicBezTo>
                  <a:pt x="6286510" y="5761615"/>
                  <a:pt x="6353144" y="5737413"/>
                  <a:pt x="6254496" y="5751436"/>
                </a:cubicBezTo>
                <a:cubicBezTo>
                  <a:pt x="6155848" y="5765459"/>
                  <a:pt x="6026007" y="5720091"/>
                  <a:pt x="5907024" y="5751436"/>
                </a:cubicBezTo>
                <a:cubicBezTo>
                  <a:pt x="5788041" y="5782781"/>
                  <a:pt x="5552355" y="5716964"/>
                  <a:pt x="5443728" y="5751436"/>
                </a:cubicBezTo>
                <a:cubicBezTo>
                  <a:pt x="5335101" y="5785908"/>
                  <a:pt x="5056622" y="5673697"/>
                  <a:pt x="4748784" y="5751436"/>
                </a:cubicBezTo>
                <a:cubicBezTo>
                  <a:pt x="4440946" y="5829175"/>
                  <a:pt x="4271054" y="5743760"/>
                  <a:pt x="4053840" y="5751436"/>
                </a:cubicBezTo>
                <a:cubicBezTo>
                  <a:pt x="3836626" y="5759112"/>
                  <a:pt x="3663481" y="5718728"/>
                  <a:pt x="3474720" y="5751436"/>
                </a:cubicBezTo>
                <a:cubicBezTo>
                  <a:pt x="3285959" y="5784144"/>
                  <a:pt x="3232327" y="5707017"/>
                  <a:pt x="3011424" y="5751436"/>
                </a:cubicBezTo>
                <a:cubicBezTo>
                  <a:pt x="2790521" y="5795855"/>
                  <a:pt x="2503071" y="5729633"/>
                  <a:pt x="2200656" y="5751436"/>
                </a:cubicBezTo>
                <a:cubicBezTo>
                  <a:pt x="1898241" y="5773239"/>
                  <a:pt x="1755049" y="5749173"/>
                  <a:pt x="1621536" y="5751436"/>
                </a:cubicBezTo>
                <a:cubicBezTo>
                  <a:pt x="1488023" y="5753699"/>
                  <a:pt x="1358488" y="5745603"/>
                  <a:pt x="1274064" y="5751436"/>
                </a:cubicBezTo>
                <a:cubicBezTo>
                  <a:pt x="1189640" y="5757269"/>
                  <a:pt x="1061851" y="5710227"/>
                  <a:pt x="926592" y="5751436"/>
                </a:cubicBezTo>
                <a:cubicBezTo>
                  <a:pt x="791333" y="5792645"/>
                  <a:pt x="760787" y="5729393"/>
                  <a:pt x="694944" y="5751436"/>
                </a:cubicBezTo>
                <a:cubicBezTo>
                  <a:pt x="629101" y="5773479"/>
                  <a:pt x="262728" y="5695265"/>
                  <a:pt x="0" y="5751436"/>
                </a:cubicBezTo>
                <a:cubicBezTo>
                  <a:pt x="-31522" y="5623596"/>
                  <a:pt x="13908" y="5503156"/>
                  <a:pt x="0" y="5291321"/>
                </a:cubicBezTo>
                <a:cubicBezTo>
                  <a:pt x="-13908" y="5079487"/>
                  <a:pt x="45428" y="5009046"/>
                  <a:pt x="0" y="4831206"/>
                </a:cubicBezTo>
                <a:cubicBezTo>
                  <a:pt x="-45428" y="4653366"/>
                  <a:pt x="71891" y="4435370"/>
                  <a:pt x="0" y="4198548"/>
                </a:cubicBezTo>
                <a:cubicBezTo>
                  <a:pt x="-71891" y="3961726"/>
                  <a:pt x="51777" y="3829780"/>
                  <a:pt x="0" y="3565890"/>
                </a:cubicBezTo>
                <a:cubicBezTo>
                  <a:pt x="-51777" y="3302000"/>
                  <a:pt x="22038" y="3147020"/>
                  <a:pt x="0" y="2933232"/>
                </a:cubicBezTo>
                <a:cubicBezTo>
                  <a:pt x="-22038" y="2719444"/>
                  <a:pt x="23040" y="2617389"/>
                  <a:pt x="0" y="2530632"/>
                </a:cubicBezTo>
                <a:cubicBezTo>
                  <a:pt x="-23040" y="2443875"/>
                  <a:pt x="29570" y="2230729"/>
                  <a:pt x="0" y="2070517"/>
                </a:cubicBezTo>
                <a:cubicBezTo>
                  <a:pt x="-29570" y="1910306"/>
                  <a:pt x="33268" y="1590469"/>
                  <a:pt x="0" y="1437859"/>
                </a:cubicBezTo>
                <a:cubicBezTo>
                  <a:pt x="-33268" y="1285249"/>
                  <a:pt x="35683" y="901829"/>
                  <a:pt x="0" y="747687"/>
                </a:cubicBezTo>
                <a:cubicBezTo>
                  <a:pt x="-35683" y="593545"/>
                  <a:pt x="64981" y="276741"/>
                  <a:pt x="0" y="0"/>
                </a:cubicBezTo>
                <a:close/>
              </a:path>
              <a:path w="11582400" h="5751436" stroke="0" extrusionOk="0">
                <a:moveTo>
                  <a:pt x="0" y="0"/>
                </a:moveTo>
                <a:cubicBezTo>
                  <a:pt x="129870" y="-27241"/>
                  <a:pt x="319419" y="12008"/>
                  <a:pt x="463296" y="0"/>
                </a:cubicBezTo>
                <a:cubicBezTo>
                  <a:pt x="607173" y="-12008"/>
                  <a:pt x="623530" y="3825"/>
                  <a:pt x="694944" y="0"/>
                </a:cubicBezTo>
                <a:cubicBezTo>
                  <a:pt x="766358" y="-3825"/>
                  <a:pt x="1160528" y="47790"/>
                  <a:pt x="1505712" y="0"/>
                </a:cubicBezTo>
                <a:cubicBezTo>
                  <a:pt x="1850896" y="-47790"/>
                  <a:pt x="1794717" y="15473"/>
                  <a:pt x="1969008" y="0"/>
                </a:cubicBezTo>
                <a:cubicBezTo>
                  <a:pt x="2143299" y="-15473"/>
                  <a:pt x="2281126" y="34150"/>
                  <a:pt x="2432304" y="0"/>
                </a:cubicBezTo>
                <a:cubicBezTo>
                  <a:pt x="2583482" y="-34150"/>
                  <a:pt x="3055191" y="34097"/>
                  <a:pt x="3243072" y="0"/>
                </a:cubicBezTo>
                <a:cubicBezTo>
                  <a:pt x="3430953" y="-34097"/>
                  <a:pt x="3480732" y="1081"/>
                  <a:pt x="3590544" y="0"/>
                </a:cubicBezTo>
                <a:cubicBezTo>
                  <a:pt x="3700356" y="-1081"/>
                  <a:pt x="3995993" y="15334"/>
                  <a:pt x="4401312" y="0"/>
                </a:cubicBezTo>
                <a:cubicBezTo>
                  <a:pt x="4806631" y="-15334"/>
                  <a:pt x="4956830" y="31955"/>
                  <a:pt x="5212080" y="0"/>
                </a:cubicBezTo>
                <a:cubicBezTo>
                  <a:pt x="5467330" y="-31955"/>
                  <a:pt x="5666241" y="38979"/>
                  <a:pt x="5791200" y="0"/>
                </a:cubicBezTo>
                <a:cubicBezTo>
                  <a:pt x="5916159" y="-38979"/>
                  <a:pt x="6284034" y="45911"/>
                  <a:pt x="6601968" y="0"/>
                </a:cubicBezTo>
                <a:cubicBezTo>
                  <a:pt x="6919902" y="-45911"/>
                  <a:pt x="6916660" y="53572"/>
                  <a:pt x="7065264" y="0"/>
                </a:cubicBezTo>
                <a:cubicBezTo>
                  <a:pt x="7213868" y="-53572"/>
                  <a:pt x="7314392" y="35140"/>
                  <a:pt x="7528560" y="0"/>
                </a:cubicBezTo>
                <a:cubicBezTo>
                  <a:pt x="7742728" y="-35140"/>
                  <a:pt x="7942695" y="57247"/>
                  <a:pt x="8223504" y="0"/>
                </a:cubicBezTo>
                <a:cubicBezTo>
                  <a:pt x="8504313" y="-57247"/>
                  <a:pt x="8479783" y="4683"/>
                  <a:pt x="8686800" y="0"/>
                </a:cubicBezTo>
                <a:cubicBezTo>
                  <a:pt x="8893817" y="-4683"/>
                  <a:pt x="9145337" y="59676"/>
                  <a:pt x="9497568" y="0"/>
                </a:cubicBezTo>
                <a:cubicBezTo>
                  <a:pt x="9849799" y="-59676"/>
                  <a:pt x="10062642" y="17415"/>
                  <a:pt x="10308336" y="0"/>
                </a:cubicBezTo>
                <a:cubicBezTo>
                  <a:pt x="10554030" y="-17415"/>
                  <a:pt x="10679353" y="45383"/>
                  <a:pt x="10887456" y="0"/>
                </a:cubicBezTo>
                <a:cubicBezTo>
                  <a:pt x="11095559" y="-45383"/>
                  <a:pt x="11332655" y="19169"/>
                  <a:pt x="11582400" y="0"/>
                </a:cubicBezTo>
                <a:cubicBezTo>
                  <a:pt x="11624191" y="137924"/>
                  <a:pt x="11559949" y="307038"/>
                  <a:pt x="11582400" y="402601"/>
                </a:cubicBezTo>
                <a:cubicBezTo>
                  <a:pt x="11604851" y="498164"/>
                  <a:pt x="11580853" y="660603"/>
                  <a:pt x="11582400" y="862715"/>
                </a:cubicBezTo>
                <a:cubicBezTo>
                  <a:pt x="11583947" y="1064827"/>
                  <a:pt x="11514591" y="1299367"/>
                  <a:pt x="11582400" y="1495373"/>
                </a:cubicBezTo>
                <a:cubicBezTo>
                  <a:pt x="11650209" y="1691379"/>
                  <a:pt x="11576464" y="1863445"/>
                  <a:pt x="11582400" y="2013003"/>
                </a:cubicBezTo>
                <a:cubicBezTo>
                  <a:pt x="11588336" y="2162561"/>
                  <a:pt x="11543800" y="2247216"/>
                  <a:pt x="11582400" y="2473117"/>
                </a:cubicBezTo>
                <a:cubicBezTo>
                  <a:pt x="11621000" y="2699018"/>
                  <a:pt x="11510058" y="2851347"/>
                  <a:pt x="11582400" y="3105775"/>
                </a:cubicBezTo>
                <a:cubicBezTo>
                  <a:pt x="11654742" y="3360203"/>
                  <a:pt x="11573160" y="3403722"/>
                  <a:pt x="11582400" y="3680919"/>
                </a:cubicBezTo>
                <a:cubicBezTo>
                  <a:pt x="11591640" y="3958116"/>
                  <a:pt x="11577493" y="4109298"/>
                  <a:pt x="11582400" y="4256063"/>
                </a:cubicBezTo>
                <a:cubicBezTo>
                  <a:pt x="11587307" y="4402828"/>
                  <a:pt x="11517083" y="4743303"/>
                  <a:pt x="11582400" y="4946235"/>
                </a:cubicBezTo>
                <a:cubicBezTo>
                  <a:pt x="11647717" y="5149167"/>
                  <a:pt x="11488182" y="5483397"/>
                  <a:pt x="11582400" y="5751436"/>
                </a:cubicBezTo>
                <a:cubicBezTo>
                  <a:pt x="11507320" y="5756983"/>
                  <a:pt x="11400260" y="5745763"/>
                  <a:pt x="11350752" y="5751436"/>
                </a:cubicBezTo>
                <a:cubicBezTo>
                  <a:pt x="11301244" y="5757109"/>
                  <a:pt x="10915501" y="5726300"/>
                  <a:pt x="10655808" y="5751436"/>
                </a:cubicBezTo>
                <a:cubicBezTo>
                  <a:pt x="10396115" y="5776572"/>
                  <a:pt x="10495169" y="5736910"/>
                  <a:pt x="10424160" y="5751436"/>
                </a:cubicBezTo>
                <a:cubicBezTo>
                  <a:pt x="10353151" y="5765962"/>
                  <a:pt x="9873412" y="5688332"/>
                  <a:pt x="9729216" y="5751436"/>
                </a:cubicBezTo>
                <a:cubicBezTo>
                  <a:pt x="9585020" y="5814540"/>
                  <a:pt x="9471006" y="5729445"/>
                  <a:pt x="9381744" y="5751436"/>
                </a:cubicBezTo>
                <a:cubicBezTo>
                  <a:pt x="9292482" y="5773427"/>
                  <a:pt x="9227467" y="5747315"/>
                  <a:pt x="9150096" y="5751436"/>
                </a:cubicBezTo>
                <a:cubicBezTo>
                  <a:pt x="9072725" y="5755557"/>
                  <a:pt x="8974218" y="5735362"/>
                  <a:pt x="8802624" y="5751436"/>
                </a:cubicBezTo>
                <a:cubicBezTo>
                  <a:pt x="8631030" y="5767510"/>
                  <a:pt x="8303125" y="5683640"/>
                  <a:pt x="8107680" y="5751436"/>
                </a:cubicBezTo>
                <a:cubicBezTo>
                  <a:pt x="7912235" y="5819232"/>
                  <a:pt x="7932061" y="5712432"/>
                  <a:pt x="7760208" y="5751436"/>
                </a:cubicBezTo>
                <a:cubicBezTo>
                  <a:pt x="7588355" y="5790440"/>
                  <a:pt x="7609409" y="5742263"/>
                  <a:pt x="7528560" y="5751436"/>
                </a:cubicBezTo>
                <a:cubicBezTo>
                  <a:pt x="7447711" y="5760609"/>
                  <a:pt x="7301242" y="5730192"/>
                  <a:pt x="7181088" y="5751436"/>
                </a:cubicBezTo>
                <a:cubicBezTo>
                  <a:pt x="7060934" y="5772680"/>
                  <a:pt x="6895085" y="5740117"/>
                  <a:pt x="6717792" y="5751436"/>
                </a:cubicBezTo>
                <a:cubicBezTo>
                  <a:pt x="6540499" y="5762755"/>
                  <a:pt x="6306072" y="5682436"/>
                  <a:pt x="6138672" y="5751436"/>
                </a:cubicBezTo>
                <a:cubicBezTo>
                  <a:pt x="5971272" y="5820436"/>
                  <a:pt x="5960826" y="5726414"/>
                  <a:pt x="5791200" y="5751436"/>
                </a:cubicBezTo>
                <a:cubicBezTo>
                  <a:pt x="5621574" y="5776458"/>
                  <a:pt x="5312962" y="5656180"/>
                  <a:pt x="4980432" y="5751436"/>
                </a:cubicBezTo>
                <a:cubicBezTo>
                  <a:pt x="4647902" y="5846692"/>
                  <a:pt x="4600179" y="5692819"/>
                  <a:pt x="4401312" y="5751436"/>
                </a:cubicBezTo>
                <a:cubicBezTo>
                  <a:pt x="4202445" y="5810053"/>
                  <a:pt x="3882312" y="5661808"/>
                  <a:pt x="3590544" y="5751436"/>
                </a:cubicBezTo>
                <a:cubicBezTo>
                  <a:pt x="3298776" y="5841064"/>
                  <a:pt x="3187804" y="5727571"/>
                  <a:pt x="2895600" y="5751436"/>
                </a:cubicBezTo>
                <a:cubicBezTo>
                  <a:pt x="2603396" y="5775301"/>
                  <a:pt x="2554238" y="5711701"/>
                  <a:pt x="2432304" y="5751436"/>
                </a:cubicBezTo>
                <a:cubicBezTo>
                  <a:pt x="2310370" y="5791171"/>
                  <a:pt x="2006717" y="5674755"/>
                  <a:pt x="1737360" y="5751436"/>
                </a:cubicBezTo>
                <a:cubicBezTo>
                  <a:pt x="1468003" y="5828117"/>
                  <a:pt x="1471284" y="5749692"/>
                  <a:pt x="1389888" y="5751436"/>
                </a:cubicBezTo>
                <a:cubicBezTo>
                  <a:pt x="1308492" y="5753180"/>
                  <a:pt x="1011835" y="5694709"/>
                  <a:pt x="810768" y="5751436"/>
                </a:cubicBezTo>
                <a:cubicBezTo>
                  <a:pt x="609701" y="5808163"/>
                  <a:pt x="626808" y="5747673"/>
                  <a:pt x="579120" y="5751436"/>
                </a:cubicBezTo>
                <a:cubicBezTo>
                  <a:pt x="531432" y="5755199"/>
                  <a:pt x="126860" y="5718982"/>
                  <a:pt x="0" y="5751436"/>
                </a:cubicBezTo>
                <a:cubicBezTo>
                  <a:pt x="-20315" y="5551189"/>
                  <a:pt x="45081" y="5426217"/>
                  <a:pt x="0" y="5176292"/>
                </a:cubicBezTo>
                <a:cubicBezTo>
                  <a:pt x="-45081" y="4926367"/>
                  <a:pt x="31148" y="4698658"/>
                  <a:pt x="0" y="4543634"/>
                </a:cubicBezTo>
                <a:cubicBezTo>
                  <a:pt x="-31148" y="4388610"/>
                  <a:pt x="42065" y="4055507"/>
                  <a:pt x="0" y="3910976"/>
                </a:cubicBezTo>
                <a:cubicBezTo>
                  <a:pt x="-42065" y="3766445"/>
                  <a:pt x="24607" y="3601456"/>
                  <a:pt x="0" y="3450862"/>
                </a:cubicBezTo>
                <a:cubicBezTo>
                  <a:pt x="-24607" y="3300268"/>
                  <a:pt x="1647" y="3061308"/>
                  <a:pt x="0" y="2760689"/>
                </a:cubicBezTo>
                <a:cubicBezTo>
                  <a:pt x="-1647" y="2460070"/>
                  <a:pt x="55419" y="2331315"/>
                  <a:pt x="0" y="2185546"/>
                </a:cubicBezTo>
                <a:cubicBezTo>
                  <a:pt x="-55419" y="2039777"/>
                  <a:pt x="47814" y="1874616"/>
                  <a:pt x="0" y="1782945"/>
                </a:cubicBezTo>
                <a:cubicBezTo>
                  <a:pt x="-47814" y="1691274"/>
                  <a:pt x="67251" y="1477744"/>
                  <a:pt x="0" y="1207802"/>
                </a:cubicBezTo>
                <a:cubicBezTo>
                  <a:pt x="-67251" y="937860"/>
                  <a:pt x="57017" y="851473"/>
                  <a:pt x="0" y="690172"/>
                </a:cubicBezTo>
                <a:cubicBezTo>
                  <a:pt x="-57017" y="528871"/>
                  <a:pt x="42033" y="32140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DF2D4FEE-1442-964E-447C-3D162E935DC3}"/>
              </a:ext>
            </a:extLst>
          </p:cNvPr>
          <p:cNvSpPr/>
          <p:nvPr/>
        </p:nvSpPr>
        <p:spPr>
          <a:xfrm>
            <a:off x="4793511" y="361637"/>
            <a:ext cx="2604977" cy="77617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教學提醒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FAA1419-EBC4-C6F2-2FAE-4FA61007A823}"/>
              </a:ext>
            </a:extLst>
          </p:cNvPr>
          <p:cNvSpPr/>
          <p:nvPr/>
        </p:nvSpPr>
        <p:spPr>
          <a:xfrm>
            <a:off x="763074" y="2381625"/>
            <a:ext cx="10621925" cy="597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本模組「交通安全起步走」為低年級行人主題課程，共規畫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5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節課，包含：安全上學我注意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、行走安全我遵行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，以及交通安全停看聽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8869CA3-12D7-3566-184E-B480138CCD0F}"/>
              </a:ext>
            </a:extLst>
          </p:cNvPr>
          <p:cNvSpPr/>
          <p:nvPr/>
        </p:nvSpPr>
        <p:spPr>
          <a:xfrm>
            <a:off x="763073" y="3103578"/>
            <a:ext cx="10621925" cy="14308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模組主要以辨識社區道路環境中的常見危險狀況，以及知道如何利用行人設施安全通行為目標，學習內容包含三個面向：</a:t>
            </a:r>
          </a:p>
          <a:p>
            <a:pPr marL="714375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認識學校和社區附近的步行道路環境。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  <a:p>
            <a:pPr marL="714375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察覺步行時的危險行為和成因。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  <a:p>
            <a:pPr marL="714375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學習正確使用行人設施以及安全步行的方法。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4DF42BC-0BED-DD7C-9D3A-528B22BEEF96}"/>
              </a:ext>
            </a:extLst>
          </p:cNvPr>
          <p:cNvSpPr/>
          <p:nvPr/>
        </p:nvSpPr>
        <p:spPr>
          <a:xfrm>
            <a:off x="763072" y="4686803"/>
            <a:ext cx="10621925" cy="6515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本簡報為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「第四節：交通安全停看聽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-1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」、「第五節：交通安全停看聽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-2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」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，學習內容包含安全步行的好方（使用行人設施，以及穿越道路「停、看、聽、想」原則）。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使用簡報前，請查看簡報備忘稿的提醒內容。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2BEAF00-734C-CF52-38B6-B171D77A9EB2}"/>
              </a:ext>
            </a:extLst>
          </p:cNvPr>
          <p:cNvSpPr/>
          <p:nvPr/>
        </p:nvSpPr>
        <p:spPr>
          <a:xfrm>
            <a:off x="763078" y="1379234"/>
            <a:ext cx="10621925" cy="8914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defTabSz="914377">
              <a:buFont typeface="+mj-lt"/>
              <a:buAutoNum type="arabicPeriod"/>
              <a:defRPr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本教學簡報依據交通部、教育部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112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年出版之「交通安全教案手冊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修訂版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」所編製。教師使用本簡報前請先至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  <a:hlinkClick r:id="rId3"/>
              </a:rPr>
              <a:t>https://tinyurl.com/273ncd3y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下載教案手冊電子檔，了解學習活動流程，另可從連結中下載學習單電子檔，供教學運用。</a:t>
            </a:r>
            <a:endParaRPr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7F0BC3E-F260-1A73-9187-8F9D3229FDA8}"/>
              </a:ext>
            </a:extLst>
          </p:cNvPr>
          <p:cNvSpPr/>
          <p:nvPr/>
        </p:nvSpPr>
        <p:spPr>
          <a:xfrm>
            <a:off x="763076" y="5488318"/>
            <a:ext cx="10621925" cy="6515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本簡報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使用「微軟正黑體」、「王漢宗中楷體注音」、 「王漢宗中楷體破音一」、 「王漢宗中楷體破音二」、 「王漢宗中楷體破音三」，若教師無字體，請於第一項連結中下載、安裝後再開啟簡報。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4207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06B0B765-8509-06CA-8CD1-E377980282CD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CE3F40DB-CC76-735C-AC8D-1ADF9C6B0E60}"/>
              </a:ext>
            </a:extLst>
          </p:cNvPr>
          <p:cNvSpPr/>
          <p:nvPr/>
        </p:nvSpPr>
        <p:spPr>
          <a:xfrm>
            <a:off x="1390389" y="780333"/>
            <a:ext cx="9369469" cy="1162113"/>
          </a:xfrm>
          <a:prstGeom prst="roundRect">
            <a:avLst/>
          </a:prstGeom>
          <a:solidFill>
            <a:srgbClr val="D15A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我</a:t>
            </a:r>
            <a:r>
              <a:rPr lang="zh-TW" altLang="en-US" sz="3200" b="1" dirty="0">
                <a:solidFill>
                  <a:srgbClr val="FFFF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還沒有踏進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馬路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已經看見小綠人在閃爍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倒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數時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9328D92-2904-1648-4548-02A326F6DC68}"/>
              </a:ext>
            </a:extLst>
          </p:cNvPr>
          <p:cNvSpPr txBox="1"/>
          <p:nvPr/>
        </p:nvSpPr>
        <p:spPr>
          <a:xfrm>
            <a:off x="5974915" y="2853452"/>
            <a:ext cx="57369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在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人行道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或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騎樓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上等待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等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下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次小綠人亮起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時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有充足的秒</a:t>
            </a:r>
            <a:r>
              <a:rPr lang="zh-TW" altLang="en-US" sz="3200" b="1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數</a:t>
            </a:r>
            <a:r>
              <a:rPr lang="zh-TW" altLang="en-US" sz="32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才通過</a:t>
            </a:r>
            <a:r>
              <a:rPr lang="zh-TW" altLang="en-US" sz="32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F9CD188-70D5-E8E5-E44F-1CDC0544A9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7" t="19616" r="20728" b="26161"/>
          <a:stretch/>
        </p:blipFill>
        <p:spPr>
          <a:xfrm>
            <a:off x="842085" y="2542762"/>
            <a:ext cx="4782100" cy="341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3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8A1C8981-B277-A53E-0EB1-5017E4FD2A25}"/>
              </a:ext>
            </a:extLst>
          </p:cNvPr>
          <p:cNvSpPr/>
          <p:nvPr/>
        </p:nvSpPr>
        <p:spPr>
          <a:xfrm>
            <a:off x="727353" y="1384227"/>
            <a:ext cx="10661083" cy="5070764"/>
          </a:xfrm>
          <a:prstGeom prst="roundRect">
            <a:avLst/>
          </a:prstGeom>
          <a:solidFill>
            <a:schemeClr val="bg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A3134A0-289C-2CE5-6DFA-87EF19C5D5AF}"/>
              </a:ext>
            </a:extLst>
          </p:cNvPr>
          <p:cNvSpPr txBox="1"/>
          <p:nvPr/>
        </p:nvSpPr>
        <p:spPr>
          <a:xfrm>
            <a:off x="1093309" y="2099944"/>
            <a:ext cx="1000537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當我們看到</a:t>
            </a:r>
            <a:r>
              <a:rPr lang="zh-TW" altLang="en-US" sz="3200" b="1" dirty="0">
                <a:solidFill>
                  <a:srgbClr val="27A17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小綠人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閃燈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時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就表示快要換成小紅人了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這時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如果小朋友</a:t>
            </a:r>
            <a:r>
              <a:rPr lang="zh-TW" altLang="en-US" sz="3200" b="1" dirty="0">
                <a:solidFill>
                  <a:srgbClr val="27A17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還沒有開始過馬路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b="1" dirty="0">
                <a:solidFill>
                  <a:srgbClr val="27A17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要等下</a:t>
            </a:r>
            <a:r>
              <a:rPr lang="zh-TW" altLang="en-US" sz="3200" b="1" dirty="0">
                <a:solidFill>
                  <a:srgbClr val="27A170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lang="zh-TW" altLang="en-US" sz="3200" b="1" dirty="0">
                <a:solidFill>
                  <a:srgbClr val="27A17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個綠燈再過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才安全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如果我已經</a:t>
            </a:r>
            <a:r>
              <a:rPr lang="zh-TW" altLang="en-US" sz="3200" b="1" dirty="0">
                <a:solidFill>
                  <a:srgbClr val="27A17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過馬路過到</a:t>
            </a:r>
            <a:r>
              <a:rPr lang="zh-TW" altLang="en-US" sz="3200" b="1" dirty="0">
                <a:solidFill>
                  <a:srgbClr val="27A170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lang="zh-TW" altLang="en-US" sz="3200" b="1" dirty="0">
                <a:solidFill>
                  <a:srgbClr val="27A17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就需要</a:t>
            </a:r>
            <a:r>
              <a:rPr lang="zh-TW" altLang="en-US" sz="3200" b="1" dirty="0">
                <a:solidFill>
                  <a:srgbClr val="27A17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左右察看車輛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快步穿越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3972770E-BB4B-2EEC-E9A0-94B9129B6897}"/>
              </a:ext>
            </a:extLst>
          </p:cNvPr>
          <p:cNvSpPr/>
          <p:nvPr/>
        </p:nvSpPr>
        <p:spPr>
          <a:xfrm>
            <a:off x="3080528" y="812622"/>
            <a:ext cx="6030943" cy="1050370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C55A11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充足的秒</a:t>
            </a:r>
            <a:r>
              <a:rPr lang="zh-TW" altLang="en-US" sz="3600" b="1" dirty="0">
                <a:solidFill>
                  <a:prstClr val="white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數</a:t>
            </a:r>
            <a:r>
              <a:rPr lang="zh-TW" altLang="en-US" sz="3600" b="1" dirty="0">
                <a:solidFill>
                  <a:prstClr val="white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才安全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王漢宗中楷體破音一" panose="040B0700000000000000" pitchFamily="82" charset="-120"/>
              <a:ea typeface="王漢宗中楷體破音一" panose="040B0700000000000000" pitchFamily="82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031CBA4-7121-08D3-3E3D-96ECFFEDE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604" y="4598449"/>
            <a:ext cx="1244471" cy="169495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730D6F5-D79D-6EEF-86F0-351D2F1718F5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458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3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圖說文字 5">
            <a:extLst>
              <a:ext uri="{FF2B5EF4-FFF2-40B4-BE49-F238E27FC236}">
                <a16:creationId xmlns:a16="http://schemas.microsoft.com/office/drawing/2014/main" id="{752B4BAA-6F37-248F-E7DC-BC03DFBCE6A9}"/>
              </a:ext>
            </a:extLst>
          </p:cNvPr>
          <p:cNvSpPr/>
          <p:nvPr/>
        </p:nvSpPr>
        <p:spPr>
          <a:xfrm>
            <a:off x="1528176" y="757733"/>
            <a:ext cx="8943584" cy="2273565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FFF6EB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當我發現要過馬路的路口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>
                <a:solidFill>
                  <a:srgbClr val="D1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沒有小綠人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的時候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就要請</a:t>
            </a:r>
            <a:r>
              <a:rPr lang="zh-TW" altLang="en-US" sz="3200" b="1" dirty="0">
                <a:solidFill>
                  <a:srgbClr val="D1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另外</a:t>
            </a:r>
            <a:r>
              <a:rPr lang="zh-TW" altLang="en-US" sz="3200" b="1" dirty="0">
                <a:solidFill>
                  <a:srgbClr val="D15A1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lang="zh-TW" altLang="en-US" sz="3200" b="1" dirty="0">
                <a:solidFill>
                  <a:srgbClr val="D1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個小幫手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來幫忙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想想看還有哪</a:t>
            </a:r>
            <a:r>
              <a:rPr lang="zh-TW" altLang="en-US" sz="32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個小幫手</a:t>
            </a:r>
            <a:r>
              <a:rPr lang="zh-TW" altLang="en-US" sz="32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968156F-D211-AC8A-1311-6AA3EFAB1142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3AB6250-7BF5-96B9-38DE-F0BAFE28E102}"/>
              </a:ext>
            </a:extLst>
          </p:cNvPr>
          <p:cNvSpPr txBox="1"/>
          <p:nvPr/>
        </p:nvSpPr>
        <p:spPr>
          <a:xfrm>
            <a:off x="2775335" y="3717099"/>
            <a:ext cx="21082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紅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5DF2291-F164-56AE-279A-1D05FE5BB281}"/>
              </a:ext>
            </a:extLst>
          </p:cNvPr>
          <p:cNvSpPr txBox="1"/>
          <p:nvPr/>
        </p:nvSpPr>
        <p:spPr>
          <a:xfrm>
            <a:off x="5002328" y="3717099"/>
            <a:ext cx="21082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綠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73C591D-F9BA-9E1F-4FBA-1210BF39A053}"/>
              </a:ext>
            </a:extLst>
          </p:cNvPr>
          <p:cNvSpPr txBox="1"/>
          <p:nvPr/>
        </p:nvSpPr>
        <p:spPr>
          <a:xfrm>
            <a:off x="7229321" y="3717099"/>
            <a:ext cx="21082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燈</a:t>
            </a:r>
          </a:p>
        </p:txBody>
      </p:sp>
    </p:spTree>
    <p:extLst>
      <p:ext uri="{BB962C8B-B14F-4D97-AF65-F5344CB8AC3E}">
        <p14:creationId xmlns:p14="http://schemas.microsoft.com/office/powerpoint/2010/main" val="77956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圖說文字 1">
            <a:extLst>
              <a:ext uri="{FF2B5EF4-FFF2-40B4-BE49-F238E27FC236}">
                <a16:creationId xmlns:a16="http://schemas.microsoft.com/office/drawing/2014/main" id="{8C138B50-85B2-DEDC-056E-74CE9C2C9341}"/>
              </a:ext>
            </a:extLst>
          </p:cNvPr>
          <p:cNvSpPr/>
          <p:nvPr/>
        </p:nvSpPr>
        <p:spPr>
          <a:xfrm>
            <a:off x="1445565" y="1698595"/>
            <a:ext cx="8896337" cy="3324341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A170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紅綠燈</a:t>
            </a: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主要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是指示駕駛開車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停車的好幫手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如果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我們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過馬路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的路口</a:t>
            </a:r>
            <a:endParaRPr lang="en-US" altLang="zh-TW" sz="3200" dirty="0">
              <a:solidFill>
                <a:prstClr val="black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srgbClr val="27A17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沒有小綠人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A17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lang="zh-TW" altLang="en-US" sz="3200" b="1" dirty="0">
                <a:solidFill>
                  <a:srgbClr val="27A17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就要看紅綠燈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！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AE310E2-A2DA-3114-809B-130A104DCEAC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6C6AFE1-6745-4321-3BBA-C85603271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623" y="4016672"/>
            <a:ext cx="2484543" cy="84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9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2847066" y="441892"/>
            <a:ext cx="2255240" cy="678496"/>
          </a:xfrm>
          <a:prstGeom prst="roundRect">
            <a:avLst/>
          </a:prstGeom>
          <a:solidFill>
            <a:srgbClr val="27A1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綠</a:t>
            </a:r>
            <a:r>
              <a:rPr lang="zh-TW" altLang="en-US" sz="3200" b="1" dirty="0">
                <a:solidFill>
                  <a:prstClr val="white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燈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67398" y="1154173"/>
            <a:ext cx="9281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看見綠燈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車輛都可以通行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6B0B765-8509-06CA-8CD1-E377980282CD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圓角矩形 2">
            <a:extLst>
              <a:ext uri="{FF2B5EF4-FFF2-40B4-BE49-F238E27FC236}">
                <a16:creationId xmlns:a16="http://schemas.microsoft.com/office/drawing/2014/main" id="{BC9DCB12-CC08-7CD2-139F-093EB80C3B5F}"/>
              </a:ext>
            </a:extLst>
          </p:cNvPr>
          <p:cNvSpPr/>
          <p:nvPr/>
        </p:nvSpPr>
        <p:spPr>
          <a:xfrm>
            <a:off x="2847066" y="1947547"/>
            <a:ext cx="2255240" cy="678496"/>
          </a:xfrm>
          <a:prstGeom prst="round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黃燈</a:t>
            </a:r>
          </a:p>
        </p:txBody>
      </p:sp>
      <p:sp>
        <p:nvSpPr>
          <p:cNvPr id="9" name="圓角矩形 2">
            <a:extLst>
              <a:ext uri="{FF2B5EF4-FFF2-40B4-BE49-F238E27FC236}">
                <a16:creationId xmlns:a16="http://schemas.microsoft.com/office/drawing/2014/main" id="{B4394D36-1CD5-D644-2058-5E171C84181C}"/>
              </a:ext>
            </a:extLst>
          </p:cNvPr>
          <p:cNvSpPr/>
          <p:nvPr/>
        </p:nvSpPr>
        <p:spPr>
          <a:xfrm>
            <a:off x="2847066" y="5278221"/>
            <a:ext cx="2255240" cy="678496"/>
          </a:xfrm>
          <a:prstGeom prst="roundRect">
            <a:avLst/>
          </a:prstGeom>
          <a:solidFill>
            <a:srgbClr val="DC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紅燈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E37EA92-B050-198C-A5EF-7B48F31DE7AF}"/>
              </a:ext>
            </a:extLst>
          </p:cNvPr>
          <p:cNvSpPr txBox="1"/>
          <p:nvPr/>
        </p:nvSpPr>
        <p:spPr>
          <a:xfrm>
            <a:off x="867398" y="5992386"/>
            <a:ext cx="10218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看見紅燈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車輛都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可以通行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3A2EBB2-4F5C-9A01-DE35-2193081BC351}"/>
              </a:ext>
            </a:extLst>
          </p:cNvPr>
          <p:cNvSpPr txBox="1"/>
          <p:nvPr/>
        </p:nvSpPr>
        <p:spPr>
          <a:xfrm>
            <a:off x="867398" y="2687317"/>
            <a:ext cx="978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紅綠燈的黃燈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秒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數倒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數的小綠人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樣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9E2E3D9-6612-BBB9-8AF6-772D53448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99" y="458284"/>
            <a:ext cx="1857858" cy="63461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FD25C18-CF11-ED7B-018D-4C94203FA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38" y="1991860"/>
            <a:ext cx="1868780" cy="63834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3C084BE-E9A6-17E7-7CE3-C2CCF04BD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00" y="5300162"/>
            <a:ext cx="1857858" cy="634615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37062970-4450-E7FA-604B-E767434E5315}"/>
              </a:ext>
            </a:extLst>
          </p:cNvPr>
          <p:cNvSpPr txBox="1"/>
          <p:nvPr/>
        </p:nvSpPr>
        <p:spPr>
          <a:xfrm>
            <a:off x="1004892" y="3210013"/>
            <a:ext cx="104356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TW" altLang="en-US" sz="2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行人還沒有開始過馬路時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0850"/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看見黃燈應等下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個綠燈再過才安全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2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如果行人走到</a:t>
            </a:r>
            <a:r>
              <a:rPr lang="zh-TW" altLang="en-US" sz="2800" b="1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lang="zh-TW" altLang="en-US" sz="2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半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看見綠燈變黃燈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D1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 </a:t>
            </a:r>
            <a:endParaRPr lang="en-US" altLang="zh-TW" sz="2800" dirty="0">
              <a:solidFill>
                <a:srgbClr val="D15A11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450850"/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左右察看車輛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快步穿越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58905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8" grpId="0" animBg="1"/>
      <p:bldP spid="9" grpId="0" animBg="1"/>
      <p:bldP spid="11" grpId="0"/>
      <p:bldP spid="13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AE310E2-A2DA-3114-809B-130A104DCEAC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圓角矩形圖說文字 1">
            <a:extLst>
              <a:ext uri="{FF2B5EF4-FFF2-40B4-BE49-F238E27FC236}">
                <a16:creationId xmlns:a16="http://schemas.microsoft.com/office/drawing/2014/main" id="{5D581AFF-DCB9-3D5B-324F-EAB4F2874708}"/>
              </a:ext>
            </a:extLst>
          </p:cNvPr>
          <p:cNvSpPr/>
          <p:nvPr/>
        </p:nvSpPr>
        <p:spPr>
          <a:xfrm>
            <a:off x="1949885" y="744656"/>
            <a:ext cx="8292230" cy="1139074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你知道紅綠燈的顏色順序嗎？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71FDBE9-F3BB-B776-AFF0-E647807868E8}"/>
              </a:ext>
            </a:extLst>
          </p:cNvPr>
          <p:cNvSpPr txBox="1"/>
          <p:nvPr/>
        </p:nvSpPr>
        <p:spPr>
          <a:xfrm>
            <a:off x="588722" y="2845025"/>
            <a:ext cx="2678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從左到右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6DB55FA-D25E-BD47-0532-3C8614EE02B2}"/>
              </a:ext>
            </a:extLst>
          </p:cNvPr>
          <p:cNvSpPr txBox="1"/>
          <p:nvPr/>
        </p:nvSpPr>
        <p:spPr>
          <a:xfrm>
            <a:off x="588722" y="4718545"/>
            <a:ext cx="2678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從上到</a:t>
            </a:r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下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AF2C7B8-97C9-6E7A-B812-185D9C924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497" y="2812732"/>
            <a:ext cx="2118055" cy="79427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4DC6D4A-98DC-8002-5BB5-6FE289ECB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3" y="4383597"/>
            <a:ext cx="820746" cy="172974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B3791DC-AB05-F1F6-24AB-16FA78C7A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896" y="4383598"/>
            <a:ext cx="820746" cy="172974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0C46BF8-E368-9EBD-7C57-FDA9F08BF3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442" y="2813781"/>
            <a:ext cx="2118055" cy="79427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94C89CA-1061-C587-DD2B-B1D6E6DEEB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32" y="2813783"/>
            <a:ext cx="2118055" cy="79427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EE4AB95A-15F3-522F-2D21-20A66E78C0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387" y="2813782"/>
            <a:ext cx="2118055" cy="79427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EC74BD0-36A8-9618-EF35-AA097CFECD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12" y="4383599"/>
            <a:ext cx="820746" cy="172974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A02978F3-F65C-93EE-9C6C-B477219B4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442" y="4383599"/>
            <a:ext cx="820746" cy="1729745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7FE61B14-35E0-3AD8-A92C-60FA985A94D4}"/>
              </a:ext>
            </a:extLst>
          </p:cNvPr>
          <p:cNvSpPr txBox="1"/>
          <p:nvPr/>
        </p:nvSpPr>
        <p:spPr>
          <a:xfrm>
            <a:off x="4051283" y="2260250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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445C51F-A965-DB0D-F68A-4548F6EB5B45}"/>
              </a:ext>
            </a:extLst>
          </p:cNvPr>
          <p:cNvSpPr txBox="1"/>
          <p:nvPr/>
        </p:nvSpPr>
        <p:spPr>
          <a:xfrm>
            <a:off x="6169338" y="2264819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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A2005D1-8CB4-C14A-F2B1-C32E6442628E}"/>
              </a:ext>
            </a:extLst>
          </p:cNvPr>
          <p:cNvSpPr txBox="1"/>
          <p:nvPr/>
        </p:nvSpPr>
        <p:spPr>
          <a:xfrm>
            <a:off x="8272047" y="2260250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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4DC341B-8DF1-2A43-A506-2991C782376C}"/>
              </a:ext>
            </a:extLst>
          </p:cNvPr>
          <p:cNvSpPr txBox="1"/>
          <p:nvPr/>
        </p:nvSpPr>
        <p:spPr>
          <a:xfrm>
            <a:off x="10374756" y="2260250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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20AA1AE-15DE-65B9-9A68-4C332640F849}"/>
              </a:ext>
            </a:extLst>
          </p:cNvPr>
          <p:cNvSpPr txBox="1"/>
          <p:nvPr/>
        </p:nvSpPr>
        <p:spPr>
          <a:xfrm>
            <a:off x="4095610" y="3859009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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00AB336-BD8E-A1AE-8D31-19CBA56F64FE}"/>
              </a:ext>
            </a:extLst>
          </p:cNvPr>
          <p:cNvSpPr txBox="1"/>
          <p:nvPr/>
        </p:nvSpPr>
        <p:spPr>
          <a:xfrm>
            <a:off x="6213665" y="3863578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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B2226551-C119-C357-682B-9F076125422B}"/>
              </a:ext>
            </a:extLst>
          </p:cNvPr>
          <p:cNvSpPr txBox="1"/>
          <p:nvPr/>
        </p:nvSpPr>
        <p:spPr>
          <a:xfrm>
            <a:off x="8316374" y="3859009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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55CDFE69-FFC3-9230-8BFA-0B2F7DC4BE6A}"/>
              </a:ext>
            </a:extLst>
          </p:cNvPr>
          <p:cNvSpPr txBox="1"/>
          <p:nvPr/>
        </p:nvSpPr>
        <p:spPr>
          <a:xfrm>
            <a:off x="10419083" y="3859009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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0176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AE310E2-A2DA-3114-809B-130A104DCEAC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2C1330B0-5A69-BA25-0B47-7834C616F61B}"/>
              </a:ext>
            </a:extLst>
          </p:cNvPr>
          <p:cNvGrpSpPr/>
          <p:nvPr/>
        </p:nvGrpSpPr>
        <p:grpSpPr>
          <a:xfrm>
            <a:off x="926926" y="785805"/>
            <a:ext cx="10258816" cy="5427105"/>
            <a:chOff x="926926" y="785805"/>
            <a:chExt cx="10258816" cy="542710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B2912F8-7D35-E1D3-A677-ADD6D410523C}"/>
                </a:ext>
              </a:extLst>
            </p:cNvPr>
            <p:cNvSpPr/>
            <p:nvPr/>
          </p:nvSpPr>
          <p:spPr>
            <a:xfrm>
              <a:off x="926926" y="1352811"/>
              <a:ext cx="10258816" cy="48600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15A1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圖說文字 1">
              <a:extLst>
                <a:ext uri="{FF2B5EF4-FFF2-40B4-BE49-F238E27FC236}">
                  <a16:creationId xmlns:a16="http://schemas.microsoft.com/office/drawing/2014/main" id="{5D581AFF-DCB9-3D5B-324F-EAB4F2874708}"/>
                </a:ext>
              </a:extLst>
            </p:cNvPr>
            <p:cNvSpPr/>
            <p:nvPr/>
          </p:nvSpPr>
          <p:spPr>
            <a:xfrm>
              <a:off x="2181616" y="785805"/>
              <a:ext cx="7828768" cy="1139074"/>
            </a:xfrm>
            <a:prstGeom prst="wedgeRoundRectCallout">
              <a:avLst>
                <a:gd name="adj1" fmla="val 27960"/>
                <a:gd name="adj2" fmla="val 47415"/>
                <a:gd name="adj3" fmla="val 16667"/>
              </a:avLst>
            </a:prstGeom>
            <a:solidFill>
              <a:srgbClr val="D15A1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紅綠燈的顏色有固定的順序</a:t>
              </a:r>
              <a:endPara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endParaRPr>
            </a:p>
          </p:txBody>
        </p:sp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571FDBE9-F3BB-B776-AFF0-E647807868E8}"/>
              </a:ext>
            </a:extLst>
          </p:cNvPr>
          <p:cNvSpPr txBox="1"/>
          <p:nvPr/>
        </p:nvSpPr>
        <p:spPr>
          <a:xfrm>
            <a:off x="4483666" y="2368538"/>
            <a:ext cx="5319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從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左到右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的順序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紅色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黃色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綠色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EE4AB95A-15F3-522F-2D21-20A66E78C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50" y="2476752"/>
            <a:ext cx="2118055" cy="79427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EC74BD0-36A8-9618-EF35-AA097CFE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504" y="3624883"/>
            <a:ext cx="820746" cy="172974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291525A-1299-0906-B027-43E5E0532E2D}"/>
              </a:ext>
            </a:extLst>
          </p:cNvPr>
          <p:cNvSpPr txBox="1"/>
          <p:nvPr/>
        </p:nvSpPr>
        <p:spPr>
          <a:xfrm>
            <a:off x="4483666" y="3951146"/>
            <a:ext cx="5319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從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上到</a:t>
            </a:r>
            <a:r>
              <a:rPr lang="zh-TW" altLang="en-US" sz="3200" b="1" dirty="0">
                <a:solidFill>
                  <a:srgbClr val="D1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下</a:t>
            </a:r>
            <a:r>
              <a:rPr lang="zh-TW" altLang="en-US" sz="32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的順序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紅色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黃色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綠色</a:t>
            </a:r>
          </a:p>
        </p:txBody>
      </p:sp>
    </p:spTree>
    <p:extLst>
      <p:ext uri="{BB962C8B-B14F-4D97-AF65-F5344CB8AC3E}">
        <p14:creationId xmlns:p14="http://schemas.microsoft.com/office/powerpoint/2010/main" val="4039056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EDE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AE310E2-A2DA-3114-809B-130A104DCEAC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圓角矩形圖說文字 1">
            <a:extLst>
              <a:ext uri="{FF2B5EF4-FFF2-40B4-BE49-F238E27FC236}">
                <a16:creationId xmlns:a16="http://schemas.microsoft.com/office/drawing/2014/main" id="{5D581AFF-DCB9-3D5B-324F-EAB4F2874708}"/>
              </a:ext>
            </a:extLst>
          </p:cNvPr>
          <p:cNvSpPr/>
          <p:nvPr/>
        </p:nvSpPr>
        <p:spPr>
          <a:xfrm>
            <a:off x="1949885" y="744656"/>
            <a:ext cx="8292230" cy="1139074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紅綠燈的顏色順序是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…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71FDBE9-F3BB-B776-AFF0-E647807868E8}"/>
              </a:ext>
            </a:extLst>
          </p:cNvPr>
          <p:cNvSpPr txBox="1"/>
          <p:nvPr/>
        </p:nvSpPr>
        <p:spPr>
          <a:xfrm>
            <a:off x="588153" y="2845025"/>
            <a:ext cx="2691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從左到右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6DB55FA-D25E-BD47-0532-3C8614EE02B2}"/>
              </a:ext>
            </a:extLst>
          </p:cNvPr>
          <p:cNvSpPr txBox="1"/>
          <p:nvPr/>
        </p:nvSpPr>
        <p:spPr>
          <a:xfrm>
            <a:off x="588153" y="4718545"/>
            <a:ext cx="2691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從上到</a:t>
            </a:r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下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AF2C7B8-97C9-6E7A-B812-185D9C924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497" y="2812732"/>
            <a:ext cx="2118055" cy="79427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4DC6D4A-98DC-8002-5BB5-6FE289ECB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73" y="4383597"/>
            <a:ext cx="820746" cy="172974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B3791DC-AB05-F1F6-24AB-16FA78C7A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896" y="4383598"/>
            <a:ext cx="820746" cy="172974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0C46BF8-E368-9EBD-7C57-FDA9F08BF3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442" y="2813781"/>
            <a:ext cx="2118055" cy="79427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94C89CA-1061-C587-DD2B-B1D6E6DEEB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32" y="2813783"/>
            <a:ext cx="2118055" cy="79427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EE4AB95A-15F3-522F-2D21-20A66E78C0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387" y="2813782"/>
            <a:ext cx="2118055" cy="79427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EC74BD0-36A8-9618-EF35-AA097CFECD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12" y="4383599"/>
            <a:ext cx="820746" cy="172974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A02978F3-F65C-93EE-9C6C-B477219B4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442" y="4383599"/>
            <a:ext cx="820746" cy="1729745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7FE61B14-35E0-3AD8-A92C-60FA985A94D4}"/>
              </a:ext>
            </a:extLst>
          </p:cNvPr>
          <p:cNvSpPr txBox="1"/>
          <p:nvPr/>
        </p:nvSpPr>
        <p:spPr>
          <a:xfrm>
            <a:off x="4051283" y="2260250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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445C51F-A965-DB0D-F68A-4548F6EB5B45}"/>
              </a:ext>
            </a:extLst>
          </p:cNvPr>
          <p:cNvSpPr txBox="1"/>
          <p:nvPr/>
        </p:nvSpPr>
        <p:spPr>
          <a:xfrm>
            <a:off x="6169338" y="2264819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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A2005D1-8CB4-C14A-F2B1-C32E6442628E}"/>
              </a:ext>
            </a:extLst>
          </p:cNvPr>
          <p:cNvSpPr txBox="1"/>
          <p:nvPr/>
        </p:nvSpPr>
        <p:spPr>
          <a:xfrm>
            <a:off x="8272047" y="2260250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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4DC341B-8DF1-2A43-A506-2991C782376C}"/>
              </a:ext>
            </a:extLst>
          </p:cNvPr>
          <p:cNvSpPr txBox="1"/>
          <p:nvPr/>
        </p:nvSpPr>
        <p:spPr>
          <a:xfrm>
            <a:off x="10374756" y="2260250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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20AA1AE-15DE-65B9-9A68-4C332640F849}"/>
              </a:ext>
            </a:extLst>
          </p:cNvPr>
          <p:cNvSpPr txBox="1"/>
          <p:nvPr/>
        </p:nvSpPr>
        <p:spPr>
          <a:xfrm>
            <a:off x="4095610" y="3859009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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00AB336-BD8E-A1AE-8D31-19CBA56F64FE}"/>
              </a:ext>
            </a:extLst>
          </p:cNvPr>
          <p:cNvSpPr txBox="1"/>
          <p:nvPr/>
        </p:nvSpPr>
        <p:spPr>
          <a:xfrm>
            <a:off x="6213665" y="3863578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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B2226551-C119-C357-682B-9F076125422B}"/>
              </a:ext>
            </a:extLst>
          </p:cNvPr>
          <p:cNvSpPr txBox="1"/>
          <p:nvPr/>
        </p:nvSpPr>
        <p:spPr>
          <a:xfrm>
            <a:off x="8316374" y="3859009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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55CDFE69-FFC3-9230-8BFA-0B2F7DC4BE6A}"/>
              </a:ext>
            </a:extLst>
          </p:cNvPr>
          <p:cNvSpPr txBox="1"/>
          <p:nvPr/>
        </p:nvSpPr>
        <p:spPr>
          <a:xfrm>
            <a:off x="10419083" y="3859009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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886F68BA-4239-AFCF-6360-57E667FC845B}"/>
              </a:ext>
            </a:extLst>
          </p:cNvPr>
          <p:cNvSpPr/>
          <p:nvPr/>
        </p:nvSpPr>
        <p:spPr>
          <a:xfrm>
            <a:off x="5347809" y="2260250"/>
            <a:ext cx="2116342" cy="1598759"/>
          </a:xfrm>
          <a:prstGeom prst="roundRect">
            <a:avLst/>
          </a:prstGeom>
          <a:noFill/>
          <a:ln w="63500">
            <a:solidFill>
              <a:srgbClr val="DC43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3DA91E9-2614-7E64-4867-59D3B812B626}"/>
              </a:ext>
            </a:extLst>
          </p:cNvPr>
          <p:cNvSpPr/>
          <p:nvPr/>
        </p:nvSpPr>
        <p:spPr>
          <a:xfrm>
            <a:off x="3745282" y="3894409"/>
            <a:ext cx="1260748" cy="2331027"/>
          </a:xfrm>
          <a:prstGeom prst="roundRect">
            <a:avLst/>
          </a:prstGeom>
          <a:noFill/>
          <a:ln w="63500">
            <a:solidFill>
              <a:srgbClr val="DC43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189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6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0C0D9C0-20F3-F2F5-433E-6561DE78F884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id="{9354C95A-DD49-7AF7-6877-A841D2182BB0}"/>
              </a:ext>
            </a:extLst>
          </p:cNvPr>
          <p:cNvSpPr/>
          <p:nvPr/>
        </p:nvSpPr>
        <p:spPr>
          <a:xfrm>
            <a:off x="688932" y="867427"/>
            <a:ext cx="10872591" cy="5533373"/>
          </a:xfrm>
          <a:prstGeom prst="wedgeRoundRectCallout">
            <a:avLst>
              <a:gd name="adj1" fmla="val 49962"/>
              <a:gd name="adj2" fmla="val 31186"/>
              <a:gd name="adj3" fmla="val 16667"/>
            </a:avLst>
          </a:prstGeom>
          <a:solidFill>
            <a:srgbClr val="FFF6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42DBCDB-46E2-8E1A-06CC-AADE32977B0D}"/>
              </a:ext>
            </a:extLst>
          </p:cNvPr>
          <p:cNvSpPr txBox="1"/>
          <p:nvPr/>
        </p:nvSpPr>
        <p:spPr>
          <a:xfrm>
            <a:off x="1315233" y="2847687"/>
            <a:ext cx="744463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有些人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沒辦法分辨顏色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所以</a:t>
            </a:r>
            <a:r>
              <a:rPr lang="zh-TW" altLang="en-US" sz="3200" b="1" dirty="0">
                <a:solidFill>
                  <a:srgbClr val="D1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紅綠燈的順序要固定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他們才能從</a:t>
            </a:r>
            <a:r>
              <a:rPr lang="zh-TW" altLang="en-US" sz="3200" b="1" dirty="0">
                <a:solidFill>
                  <a:srgbClr val="D1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燈亮的</a:t>
            </a:r>
            <a:r>
              <a:rPr lang="zh-TW" altLang="en-US" sz="3200" b="1" dirty="0">
                <a:solidFill>
                  <a:srgbClr val="D15A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200" b="1" dirty="0">
                <a:solidFill>
                  <a:srgbClr val="D1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位置</a:t>
            </a:r>
            <a:r>
              <a:rPr lang="zh-TW" altLang="en-US" sz="3200" b="1" dirty="0">
                <a:solidFill>
                  <a:srgbClr val="D15A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知道是哪</a:t>
            </a:r>
            <a:r>
              <a:rPr lang="zh-TW" altLang="en-US" sz="3200" dirty="0">
                <a:solidFill>
                  <a:schemeClr val="tx1"/>
                </a:solidFill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種燈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依照燈號的指示順利通行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04533E2-4CA5-3E4D-CA0D-1F66E4A19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57" y="3233229"/>
            <a:ext cx="5401524" cy="3724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48E057D-8F93-FC17-91B3-D93E63B23F68}"/>
              </a:ext>
            </a:extLst>
          </p:cNvPr>
          <p:cNvSpPr txBox="1"/>
          <p:nvPr/>
        </p:nvSpPr>
        <p:spPr>
          <a:xfrm>
            <a:off x="2402908" y="1248954"/>
            <a:ext cx="7444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為</a:t>
            </a:r>
            <a:r>
              <a:rPr lang="zh-TW" altLang="en-US" sz="3600" b="1" dirty="0"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3600" b="1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36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紅綠燈的順序</a:t>
            </a:r>
            <a:endParaRPr lang="en-US" altLang="zh-TW" sz="36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algn="ctr"/>
            <a:r>
              <a:rPr lang="zh-TW" altLang="en-US" sz="3600" b="1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lang="zh-TW" altLang="en-US" sz="36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能調換</a:t>
            </a:r>
            <a:r>
              <a:rPr lang="zh-TW" altLang="en-US" sz="3600" b="1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36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lang="en-US" altLang="zh-TW" sz="36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871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6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3858016" y="3646423"/>
            <a:ext cx="78287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雙盞紅燈開始交替閃爍時：</a:t>
            </a:r>
            <a:endParaRPr lang="en-US" altLang="zh-TW" sz="2800" dirty="0">
              <a:solidFill>
                <a:prstClr val="black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車輛禁止進入平交道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必須停在停止線前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如果已在平交道中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 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必須迅速離開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660" y="2270093"/>
            <a:ext cx="2016229" cy="3822676"/>
          </a:xfrm>
          <a:prstGeom prst="rect">
            <a:avLst/>
          </a:prstGeom>
        </p:spPr>
      </p:pic>
      <p:sp>
        <p:nvSpPr>
          <p:cNvPr id="5" name="圓角矩形圖說文字 1">
            <a:extLst>
              <a:ext uri="{FF2B5EF4-FFF2-40B4-BE49-F238E27FC236}">
                <a16:creationId xmlns:a16="http://schemas.microsoft.com/office/drawing/2014/main" id="{BDBDCF6E-4A9F-9ADE-3249-4074B8159B40}"/>
              </a:ext>
            </a:extLst>
          </p:cNvPr>
          <p:cNvSpPr/>
          <p:nvPr/>
        </p:nvSpPr>
        <p:spPr>
          <a:xfrm>
            <a:off x="1949885" y="765231"/>
            <a:ext cx="7980997" cy="1139074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臺灣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還有哪些交通號誌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0B50ABB-3396-414C-9A51-7717C68D84AB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B795492-A136-10B0-34FB-A38879A96D3B}"/>
              </a:ext>
            </a:extLst>
          </p:cNvPr>
          <p:cNvSpPr/>
          <p:nvPr/>
        </p:nvSpPr>
        <p:spPr>
          <a:xfrm>
            <a:off x="3858016" y="2639877"/>
            <a:ext cx="3006247" cy="789123"/>
          </a:xfrm>
          <a:prstGeom prst="rect">
            <a:avLst/>
          </a:prstGeom>
          <a:solidFill>
            <a:srgbClr val="D15A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平交道號誌</a:t>
            </a:r>
            <a:endParaRPr lang="zh-TW" altLang="en-US" sz="2800" b="1" dirty="0">
              <a:solidFill>
                <a:schemeClr val="bg1"/>
              </a:solidFill>
              <a:latin typeface="王漢宗中楷體破音一" panose="040B0700000000000000" pitchFamily="82" charset="-120"/>
              <a:ea typeface="王漢宗中楷體破音一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619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806C5085-95C7-95F3-E42B-8766CA08643D}"/>
              </a:ext>
            </a:extLst>
          </p:cNvPr>
          <p:cNvSpPr/>
          <p:nvPr/>
        </p:nvSpPr>
        <p:spPr>
          <a:xfrm>
            <a:off x="1736035" y="1285461"/>
            <a:ext cx="9096809" cy="2756452"/>
          </a:xfrm>
          <a:prstGeom prst="wedgeRoundRectCallout">
            <a:avLst>
              <a:gd name="adj1" fmla="val -3470"/>
              <a:gd name="adj2" fmla="val 74129"/>
              <a:gd name="adj3" fmla="val 16667"/>
            </a:avLst>
          </a:prstGeom>
          <a:solidFill>
            <a:srgbClr val="FFF6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68556" y="1758325"/>
            <a:ext cx="8831766" cy="1810723"/>
          </a:xfrm>
          <a:noFill/>
        </p:spPr>
        <p:txBody>
          <a:bodyPr>
            <a:noAutofit/>
          </a:bodyPr>
          <a:lstStyle/>
          <a:p>
            <a:r>
              <a:rPr lang="zh-TW" altLang="en-US" sz="4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第四節</a:t>
            </a:r>
            <a:endParaRPr lang="en-US" altLang="zh-TW" sz="48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zh-TW" altLang="en-US" sz="4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交通安全停看聽</a:t>
            </a:r>
            <a:r>
              <a:rPr lang="en-US" altLang="zh-TW" sz="4800" b="1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-1</a:t>
            </a:r>
            <a:endParaRPr lang="zh-TW" altLang="en-US" sz="48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828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6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1139869" y="4218123"/>
            <a:ext cx="101961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行人過馬路跟同向的直行車方向相同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所以是看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直向箭頭燈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才可以走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5" name="圓角矩形圖說文字 1">
            <a:extLst>
              <a:ext uri="{FF2B5EF4-FFF2-40B4-BE49-F238E27FC236}">
                <a16:creationId xmlns:a16="http://schemas.microsoft.com/office/drawing/2014/main" id="{BDBDCF6E-4A9F-9ADE-3249-4074B8159B40}"/>
              </a:ext>
            </a:extLst>
          </p:cNvPr>
          <p:cNvSpPr/>
          <p:nvPr/>
        </p:nvSpPr>
        <p:spPr>
          <a:xfrm>
            <a:off x="1949885" y="765231"/>
            <a:ext cx="7980997" cy="1139074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臺灣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還有哪些交通號誌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？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0B50ABB-3396-414C-9A51-7717C68D84AB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B795492-A136-10B0-34FB-A38879A96D3B}"/>
              </a:ext>
            </a:extLst>
          </p:cNvPr>
          <p:cNvSpPr/>
          <p:nvPr/>
        </p:nvSpPr>
        <p:spPr>
          <a:xfrm>
            <a:off x="5782849" y="2723104"/>
            <a:ext cx="5327737" cy="789123"/>
          </a:xfrm>
          <a:prstGeom prst="rect">
            <a:avLst/>
          </a:prstGeom>
          <a:solidFill>
            <a:srgbClr val="D15A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紅綠燈內的箭頭號誌</a:t>
            </a:r>
            <a:endParaRPr lang="zh-TW" altLang="en-US" sz="2800" b="1" dirty="0">
              <a:solidFill>
                <a:schemeClr val="bg1"/>
              </a:solidFill>
              <a:latin typeface="王漢宗中楷體破音一" panose="040B0700000000000000" pitchFamily="82" charset="-120"/>
              <a:ea typeface="王漢宗中楷體破音一" panose="040B0700000000000000" pitchFamily="82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DE87A93-047E-CE20-5CA4-93C3B9DBA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23" y="2639877"/>
            <a:ext cx="4588929" cy="943518"/>
          </a:xfrm>
          <a:prstGeom prst="rect">
            <a:avLst/>
          </a:prstGeom>
        </p:spPr>
      </p:pic>
      <p:sp>
        <p:nvSpPr>
          <p:cNvPr id="19" name="橢圓 18">
            <a:extLst>
              <a:ext uri="{FF2B5EF4-FFF2-40B4-BE49-F238E27FC236}">
                <a16:creationId xmlns:a16="http://schemas.microsoft.com/office/drawing/2014/main" id="{CB9F432B-525E-7F1D-925E-8B2EAFD3E226}"/>
              </a:ext>
            </a:extLst>
          </p:cNvPr>
          <p:cNvSpPr/>
          <p:nvPr/>
        </p:nvSpPr>
        <p:spPr>
          <a:xfrm>
            <a:off x="3602512" y="2668661"/>
            <a:ext cx="843566" cy="843566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054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圖說文字 1">
            <a:extLst>
              <a:ext uri="{FF2B5EF4-FFF2-40B4-BE49-F238E27FC236}">
                <a16:creationId xmlns:a16="http://schemas.microsoft.com/office/drawing/2014/main" id="{FBD7284F-04B5-F15E-1065-0C9B8C0F9C57}"/>
              </a:ext>
            </a:extLst>
          </p:cNvPr>
          <p:cNvSpPr/>
          <p:nvPr/>
        </p:nvSpPr>
        <p:spPr>
          <a:xfrm>
            <a:off x="635755" y="715127"/>
            <a:ext cx="5297407" cy="1141207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  <a:cs typeface="+mn-cs"/>
              </a:rPr>
              <a:t>什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麼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是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交通標線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？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？</a:t>
            </a:r>
          </a:p>
        </p:txBody>
      </p:sp>
      <p:sp>
        <p:nvSpPr>
          <p:cNvPr id="12" name="圓角矩形圖說文字 1">
            <a:extLst>
              <a:ext uri="{FF2B5EF4-FFF2-40B4-BE49-F238E27FC236}">
                <a16:creationId xmlns:a16="http://schemas.microsoft.com/office/drawing/2014/main" id="{A5E75A51-D34F-401E-11CD-2CCAC5360842}"/>
              </a:ext>
            </a:extLst>
          </p:cNvPr>
          <p:cNvSpPr/>
          <p:nvPr/>
        </p:nvSpPr>
        <p:spPr>
          <a:xfrm>
            <a:off x="6258838" y="715127"/>
            <a:ext cx="5297407" cy="1141207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你看過哪些標線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？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27906C7-C4E3-DE3D-26EC-2A6D3DC45A7A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FD75FDC-F3AD-2F7B-EA65-A9D86B682A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82" y="2411271"/>
            <a:ext cx="3453862" cy="259039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5C1785E-C563-CEE2-BB53-50892D941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9" y="2411271"/>
            <a:ext cx="3453862" cy="259039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244DE1B-D20D-3347-F6A2-F624244BAA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036" y="2411271"/>
            <a:ext cx="3885035" cy="2590396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70D5FA7C-52E1-FBAE-961A-26C17F83C510}"/>
              </a:ext>
            </a:extLst>
          </p:cNvPr>
          <p:cNvSpPr txBox="1"/>
          <p:nvPr/>
        </p:nvSpPr>
        <p:spPr>
          <a:xfrm>
            <a:off x="0" y="5463860"/>
            <a:ext cx="12192000" cy="646331"/>
          </a:xfrm>
          <a:prstGeom prst="rect">
            <a:avLst/>
          </a:prstGeom>
          <a:solidFill>
            <a:srgbClr val="D15A11"/>
          </a:solidFill>
        </p:spPr>
        <p:txBody>
          <a:bodyPr wrap="square">
            <a:spAutoFit/>
          </a:bodyPr>
          <a:lstStyle/>
          <a:p>
            <a:pPr marL="263525" algn="ctr"/>
            <a:r>
              <a:rPr lang="zh-TW" altLang="en-US" sz="3600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生活中常見的標線就是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6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行人穿越道線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6793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6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6241945" y="3263030"/>
            <a:ext cx="5469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出現在交岔路口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4FC48B5-7F01-05C1-1E0F-628385E8C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63" y="1984877"/>
            <a:ext cx="5086233" cy="381467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9320B08-E8C1-519D-54F7-2B8C70C75506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7F2490C-67D9-1B3A-8BD3-58D41C58F052}"/>
              </a:ext>
            </a:extLst>
          </p:cNvPr>
          <p:cNvSpPr/>
          <p:nvPr/>
        </p:nvSpPr>
        <p:spPr>
          <a:xfrm>
            <a:off x="738563" y="969683"/>
            <a:ext cx="10716837" cy="789123"/>
          </a:xfrm>
          <a:prstGeom prst="rect">
            <a:avLst/>
          </a:prstGeom>
          <a:solidFill>
            <a:srgbClr val="D15A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srgbClr val="FFFF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枕木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紋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行人穿越道線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王漢宗中楷體破音一" panose="040B0700000000000000" pitchFamily="82" charset="-120"/>
              <a:ea typeface="王漢宗中楷體破音一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07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6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6E6AB9C-2AC2-2C04-8253-5D7874DEA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63" y="2073643"/>
            <a:ext cx="5086231" cy="381467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文字方塊 6"/>
          <p:cNvSpPr txBox="1"/>
          <p:nvPr/>
        </p:nvSpPr>
        <p:spPr>
          <a:xfrm>
            <a:off x="6241945" y="3263030"/>
            <a:ext cx="5469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出現在道路中間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9320B08-E8C1-519D-54F7-2B8C70C75506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270C398-74D6-5855-504A-B8735589AABC}"/>
              </a:ext>
            </a:extLst>
          </p:cNvPr>
          <p:cNvSpPr/>
          <p:nvPr/>
        </p:nvSpPr>
        <p:spPr>
          <a:xfrm>
            <a:off x="738563" y="969683"/>
            <a:ext cx="10716837" cy="789123"/>
          </a:xfrm>
          <a:prstGeom prst="rect">
            <a:avLst/>
          </a:prstGeom>
          <a:solidFill>
            <a:srgbClr val="D15A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斑馬紋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行人穿越道線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王漢宗中楷體破音一" panose="040B0700000000000000" pitchFamily="82" charset="-120"/>
              <a:ea typeface="王漢宗中楷體破音一" panose="040B0700000000000000" pitchFamily="8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96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6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6096000" y="2511344"/>
            <a:ext cx="57579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出現在行人</a:t>
            </a:r>
            <a:r>
              <a:rPr lang="zh-TW" altLang="en-US" sz="32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車輛很多的道路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綠燈亮起時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行人可以在</a:t>
            </a:r>
            <a:r>
              <a:rPr lang="en-US" altLang="zh-TW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  <a:sym typeface="Wingdings 2" panose="05020102010507070707" pitchFamily="18" charset="2"/>
              </a:rPr>
              <a:t>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型範圍內穿越道路。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9320B08-E8C1-519D-54F7-2B8C70C75506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23B95AB-C927-F0DE-A3BB-9A43F6449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63" y="2293508"/>
            <a:ext cx="5108016" cy="340583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619327A-4FF5-98CA-EA1B-27C14400EEFF}"/>
              </a:ext>
            </a:extLst>
          </p:cNvPr>
          <p:cNvSpPr/>
          <p:nvPr/>
        </p:nvSpPr>
        <p:spPr>
          <a:xfrm>
            <a:off x="738563" y="969683"/>
            <a:ext cx="10716837" cy="789123"/>
          </a:xfrm>
          <a:prstGeom prst="rect">
            <a:avLst/>
          </a:prstGeom>
          <a:solidFill>
            <a:srgbClr val="D15A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srgbClr val="FFFF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對角線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行人穿越道線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王漢宗中楷體破音一" panose="040B0700000000000000" pitchFamily="82" charset="-120"/>
              <a:ea typeface="王漢宗中楷體破音一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18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6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B9320B08-E8C1-519D-54F7-2B8C70C75506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圓角矩形圖說文字 1">
            <a:extLst>
              <a:ext uri="{FF2B5EF4-FFF2-40B4-BE49-F238E27FC236}">
                <a16:creationId xmlns:a16="http://schemas.microsoft.com/office/drawing/2014/main" id="{9DE7EEC7-7AD1-45DF-C077-62D18D286171}"/>
              </a:ext>
            </a:extLst>
          </p:cNvPr>
          <p:cNvSpPr/>
          <p:nvPr/>
        </p:nvSpPr>
        <p:spPr>
          <a:xfrm>
            <a:off x="635755" y="715127"/>
            <a:ext cx="9547905" cy="1038517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小朋友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你知道為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行人過馬路要走斑馬線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？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AD27DD3A-DE3A-92DA-8E80-CB216CFC9A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t="2625" r="11361" b="1680"/>
          <a:stretch/>
        </p:blipFill>
        <p:spPr>
          <a:xfrm>
            <a:off x="377936" y="2167003"/>
            <a:ext cx="4836753" cy="420874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A065F54-3B7C-EFA5-151E-08961E3F07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452" y="2842507"/>
            <a:ext cx="2085304" cy="69510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C77A3E06-64D9-2231-B12B-3E8AF85B2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12" y="3429000"/>
            <a:ext cx="562134" cy="1519924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FF4D0FB7-4A31-0731-9715-74C9EFFC75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452" y="4948924"/>
            <a:ext cx="2085304" cy="69510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D038BD54-B5CB-622B-6AFD-687F9745CF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99" y="3441032"/>
            <a:ext cx="562134" cy="1519924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B2EB8A72-ACFD-EBED-68F9-1440040C8A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66" y="2161711"/>
            <a:ext cx="887868" cy="929537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06BE278F-C266-F1EE-51BF-DE6289F4EA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78" y="3028309"/>
            <a:ext cx="475902" cy="101859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C543BD6C-40DE-0D5E-B2F0-EDCBD0080C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54" y="4291163"/>
            <a:ext cx="582226" cy="972134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08DC1CCC-80B3-A92C-5B80-B3799E170CE4}"/>
              </a:ext>
            </a:extLst>
          </p:cNvPr>
          <p:cNvSpPr txBox="1"/>
          <p:nvPr/>
        </p:nvSpPr>
        <p:spPr>
          <a:xfrm>
            <a:off x="5357892" y="2073727"/>
            <a:ext cx="637899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斑馬線能幫我們把</a:t>
            </a:r>
            <a:r>
              <a:rPr kumimoji="0" lang="zh-TW" altLang="en-US" sz="2600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人可以走的地方用線畫出來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所以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當司機看到斑馬線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就會被提醒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可能有行人正在穿越馬路或等候過馬路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E780EE9A-9EFA-DF15-CB98-FFD9556B8895}"/>
              </a:ext>
            </a:extLst>
          </p:cNvPr>
          <p:cNvSpPr txBox="1"/>
          <p:nvPr/>
        </p:nvSpPr>
        <p:spPr>
          <a:xfrm>
            <a:off x="5362234" y="4448484"/>
            <a:ext cx="637465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lvl="0" indent="-363538">
              <a:buClr>
                <a:schemeClr val="tx1"/>
              </a:buClr>
              <a:buFont typeface="+mj-lt"/>
              <a:buAutoNum type="arabicPeriod" startAt="2"/>
              <a:defRPr/>
            </a:pPr>
            <a:r>
              <a:rPr lang="zh-TW" altLang="en-US" sz="2600" dirty="0">
                <a:solidFill>
                  <a:srgbClr val="D1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司機必須減速停讓</a:t>
            </a:r>
            <a:r>
              <a:rPr lang="zh-TW" altLang="en-US" sz="2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正走在斑馬線上的</a:t>
            </a:r>
            <a:r>
              <a:rPr lang="zh-TW" altLang="en-US" sz="2600" dirty="0">
                <a:solidFill>
                  <a:srgbClr val="D1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但</a:t>
            </a:r>
            <a:r>
              <a:rPr lang="zh-TW" altLang="en-US" sz="2600" dirty="0">
                <a:solidFill>
                  <a:srgbClr val="D1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</a:t>
            </a:r>
            <a:r>
              <a:rPr lang="zh-TW" altLang="en-US" sz="2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也要懂</a:t>
            </a:r>
            <a:r>
              <a:rPr lang="zh-TW" altLang="en-US" sz="26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得</a:t>
            </a:r>
            <a:r>
              <a:rPr lang="zh-TW" altLang="en-US" sz="2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保護自己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600" dirty="0">
                <a:solidFill>
                  <a:srgbClr val="D15A1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lang="zh-TW" altLang="en-US" sz="2600" dirty="0">
                <a:solidFill>
                  <a:srgbClr val="D1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可以任意穿越馬路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6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以免發生意外。</a:t>
            </a:r>
            <a:endParaRPr kumimoji="0" lang="zh-TW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1482A485-90B1-93AF-C546-AB09B8D447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879" y="6134987"/>
            <a:ext cx="798683" cy="812757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4659054F-380E-6C14-8750-A7F3B94E7F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65" y="2067438"/>
            <a:ext cx="619243" cy="770536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ED3C4D0C-54A7-17E9-C443-F5E9F2CD0D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01" y="4840589"/>
            <a:ext cx="428070" cy="583026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9D797057-FA17-136D-0519-88CB00487B0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79077" y="2651975"/>
            <a:ext cx="438063" cy="63681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88EBF49-D08C-1536-757F-C93A8E1E68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07" y="4845819"/>
            <a:ext cx="760271" cy="82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3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15195 0.00393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18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0.15768 -0.00347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-18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00078 -0.0775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38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7315 L -1.45833E-6 1.11111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圖說文字 1">
            <a:extLst>
              <a:ext uri="{FF2B5EF4-FFF2-40B4-BE49-F238E27FC236}">
                <a16:creationId xmlns:a16="http://schemas.microsoft.com/office/drawing/2014/main" id="{FBD7284F-04B5-F15E-1065-0C9B8C0F9C57}"/>
              </a:ext>
            </a:extLst>
          </p:cNvPr>
          <p:cNvSpPr/>
          <p:nvPr/>
        </p:nvSpPr>
        <p:spPr>
          <a:xfrm>
            <a:off x="635755" y="715127"/>
            <a:ext cx="5297407" cy="1141207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  <a:cs typeface="+mn-cs"/>
              </a:rPr>
              <a:t>什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麼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是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交通標誌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？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？</a:t>
            </a:r>
          </a:p>
        </p:txBody>
      </p:sp>
      <p:sp>
        <p:nvSpPr>
          <p:cNvPr id="12" name="圓角矩形圖說文字 1">
            <a:extLst>
              <a:ext uri="{FF2B5EF4-FFF2-40B4-BE49-F238E27FC236}">
                <a16:creationId xmlns:a16="http://schemas.microsoft.com/office/drawing/2014/main" id="{A5E75A51-D34F-401E-11CD-2CCAC5360842}"/>
              </a:ext>
            </a:extLst>
          </p:cNvPr>
          <p:cNvSpPr/>
          <p:nvPr/>
        </p:nvSpPr>
        <p:spPr>
          <a:xfrm>
            <a:off x="6258838" y="715127"/>
            <a:ext cx="5297407" cy="1141207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你看過哪些標誌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？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27906C7-C4E3-DE3D-26EC-2A6D3DC45A7A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3666B2D1-0EC4-8D36-8390-CFE1A3DA4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443" y="2727108"/>
            <a:ext cx="1227680" cy="1842964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436F53C9-2DC5-7882-7060-BE565BDDE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5430" y="2727107"/>
            <a:ext cx="1227680" cy="1842964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DAA060D8-3C4D-18D2-F957-6CAA4C85E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70417" y="2727107"/>
            <a:ext cx="1227680" cy="1842964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B89CB440-09EA-B9B5-8082-0BB54E551C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13983" y="2789212"/>
            <a:ext cx="1701421" cy="1718753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6893F9FC-A16B-1936-31F4-A3FE795FBE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40789" y="2488793"/>
            <a:ext cx="577732" cy="2019172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77C2AEF7-09FC-742B-09FA-C422CC3C70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93429" y="3297114"/>
            <a:ext cx="2056991" cy="983195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F5DFBA88-047E-B1B6-F509-CF32DE496E7B}"/>
              </a:ext>
            </a:extLst>
          </p:cNvPr>
          <p:cNvSpPr txBox="1"/>
          <p:nvPr/>
        </p:nvSpPr>
        <p:spPr>
          <a:xfrm>
            <a:off x="961549" y="4649642"/>
            <a:ext cx="1634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天橋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0C1A9C9-8E45-945F-CBE8-C2F03AEF3D53}"/>
              </a:ext>
            </a:extLst>
          </p:cNvPr>
          <p:cNvSpPr txBox="1"/>
          <p:nvPr/>
        </p:nvSpPr>
        <p:spPr>
          <a:xfrm>
            <a:off x="4355821" y="4649641"/>
            <a:ext cx="1634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捷運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6B01A03-C589-52A5-4676-087696B84483}"/>
              </a:ext>
            </a:extLst>
          </p:cNvPr>
          <p:cNvSpPr txBox="1"/>
          <p:nvPr/>
        </p:nvSpPr>
        <p:spPr>
          <a:xfrm>
            <a:off x="2429984" y="4649642"/>
            <a:ext cx="2041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地下道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7B42E55-16D0-FCFC-5816-34DB0ED7C129}"/>
              </a:ext>
            </a:extLst>
          </p:cNvPr>
          <p:cNvSpPr txBox="1"/>
          <p:nvPr/>
        </p:nvSpPr>
        <p:spPr>
          <a:xfrm>
            <a:off x="5885326" y="4649641"/>
            <a:ext cx="245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人車共道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8C0BDDE-71CB-CE7B-90A5-6354D0620118}"/>
              </a:ext>
            </a:extLst>
          </p:cNvPr>
          <p:cNvSpPr txBox="1"/>
          <p:nvPr/>
        </p:nvSpPr>
        <p:spPr>
          <a:xfrm>
            <a:off x="7750093" y="4649641"/>
            <a:ext cx="1962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徒步區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48D2C59-D96A-B4E4-9DD2-B49F8BEEDFC4}"/>
              </a:ext>
            </a:extLst>
          </p:cNvPr>
          <p:cNvSpPr txBox="1"/>
          <p:nvPr/>
        </p:nvSpPr>
        <p:spPr>
          <a:xfrm>
            <a:off x="9640516" y="4649641"/>
            <a:ext cx="196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2400" b="1" noProof="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街道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名</a:t>
            </a:r>
          </a:p>
        </p:txBody>
      </p:sp>
    </p:spTree>
    <p:extLst>
      <p:ext uri="{BB962C8B-B14F-4D97-AF65-F5344CB8AC3E}">
        <p14:creationId xmlns:p14="http://schemas.microsoft.com/office/powerpoint/2010/main" val="114888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6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ED4AF18-6FB9-CD1E-97DD-37B3BB0D6A53}"/>
              </a:ext>
            </a:extLst>
          </p:cNvPr>
          <p:cNvSpPr/>
          <p:nvPr/>
        </p:nvSpPr>
        <p:spPr>
          <a:xfrm>
            <a:off x="774700" y="1422400"/>
            <a:ext cx="10490200" cy="46355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746" y="1769026"/>
            <a:ext cx="2631254" cy="3942248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4696045" y="927100"/>
            <a:ext cx="2400300" cy="974562"/>
          </a:xfrm>
          <a:prstGeom prst="roundRect">
            <a:avLst/>
          </a:prstGeom>
          <a:solidFill>
            <a:srgbClr val="D15A1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天橋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625260" y="2650004"/>
            <a:ext cx="6177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指示天橋的方向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讓行人可以安全通行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CD95249-52BD-8A00-AFC9-ECC11EB6C72F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35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6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ED4AF18-6FB9-CD1E-97DD-37B3BB0D6A53}"/>
              </a:ext>
            </a:extLst>
          </p:cNvPr>
          <p:cNvSpPr/>
          <p:nvPr/>
        </p:nvSpPr>
        <p:spPr>
          <a:xfrm>
            <a:off x="774700" y="1422400"/>
            <a:ext cx="10490200" cy="46355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4292600" y="927100"/>
            <a:ext cx="3086100" cy="974562"/>
          </a:xfrm>
          <a:prstGeom prst="roundRect">
            <a:avLst/>
          </a:prstGeom>
          <a:solidFill>
            <a:srgbClr val="D15A1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dirty="0">
                <a:solidFill>
                  <a:prstClr val="white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地下道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CD95249-52BD-8A00-AFC9-ECC11EB6C72F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DB43AC3-9082-C44F-BE52-04AE99A8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745" y="1769026"/>
            <a:ext cx="2631254" cy="394224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D1D269A-45B8-6C9E-C715-A536AEA5447D}"/>
              </a:ext>
            </a:extLst>
          </p:cNvPr>
          <p:cNvSpPr txBox="1"/>
          <p:nvPr/>
        </p:nvSpPr>
        <p:spPr>
          <a:xfrm>
            <a:off x="4506871" y="2770654"/>
            <a:ext cx="6302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指示地下道的方向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讓行人可以安全通行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1996942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6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E2D2C64-E03B-09C0-246B-D881D216E9A8}"/>
              </a:ext>
            </a:extLst>
          </p:cNvPr>
          <p:cNvSpPr/>
          <p:nvPr/>
        </p:nvSpPr>
        <p:spPr>
          <a:xfrm>
            <a:off x="774700" y="1422400"/>
            <a:ext cx="10490200" cy="46355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8">
            <a:extLst>
              <a:ext uri="{FF2B5EF4-FFF2-40B4-BE49-F238E27FC236}">
                <a16:creationId xmlns:a16="http://schemas.microsoft.com/office/drawing/2014/main" id="{5E42356B-230D-924E-11AD-9CD72FA6E8CB}"/>
              </a:ext>
            </a:extLst>
          </p:cNvPr>
          <p:cNvSpPr/>
          <p:nvPr/>
        </p:nvSpPr>
        <p:spPr>
          <a:xfrm>
            <a:off x="4696045" y="927100"/>
            <a:ext cx="2400300" cy="974562"/>
          </a:xfrm>
          <a:prstGeom prst="roundRect">
            <a:avLst/>
          </a:prstGeom>
          <a:solidFill>
            <a:srgbClr val="D15A1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捷運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745" y="1807786"/>
            <a:ext cx="2631254" cy="3953842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696044" y="2656341"/>
            <a:ext cx="5743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指示捷運車站的方向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434B7D3-5EB3-579E-B2A7-7172382CD7FA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94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5"/>
          <p:cNvSpPr/>
          <p:nvPr/>
        </p:nvSpPr>
        <p:spPr>
          <a:xfrm>
            <a:off x="7290365" y="1247172"/>
            <a:ext cx="4410346" cy="3616484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FFF6EB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晚上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u="sng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小蘋果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跟家人走去公園散步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半路上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她看到馬路被很多三角錐圍起來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還有很多紅色的燈在閃</a:t>
            </a:r>
            <a:r>
              <a:rPr lang="en-US" altLang="zh-TW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kumimoji="0" lang="en-US" altLang="zh-TW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引起動機│活動一：生活中的紅黃綠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74" y="4343477"/>
            <a:ext cx="1179264" cy="183441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55443C9D-949A-54C8-096F-99F3EFE76230}"/>
              </a:ext>
            </a:extLst>
          </p:cNvPr>
          <p:cNvSpPr txBox="1"/>
          <p:nvPr/>
        </p:nvSpPr>
        <p:spPr>
          <a:xfrm>
            <a:off x="502636" y="5716222"/>
            <a:ext cx="6353699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點選上方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放鈕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放故事</a:t>
            </a:r>
          </a:p>
        </p:txBody>
      </p:sp>
      <p:pic>
        <p:nvPicPr>
          <p:cNvPr id="3" name="圖片 2">
            <a:hlinkClick r:id="rId4"/>
            <a:extLst>
              <a:ext uri="{FF2B5EF4-FFF2-40B4-BE49-F238E27FC236}">
                <a16:creationId xmlns:a16="http://schemas.microsoft.com/office/drawing/2014/main" id="{B1376DE3-6AEC-815D-2813-987D1B89EE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6" y="1247172"/>
            <a:ext cx="6339817" cy="4518824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4D538CCF-197F-0707-C567-AF4C29B5B2B5}"/>
              </a:ext>
            </a:extLst>
          </p:cNvPr>
          <p:cNvGrpSpPr/>
          <p:nvPr/>
        </p:nvGrpSpPr>
        <p:grpSpPr>
          <a:xfrm>
            <a:off x="520924" y="1566862"/>
            <a:ext cx="6331475" cy="1123462"/>
            <a:chOff x="559384" y="1394925"/>
            <a:chExt cx="6576610" cy="1177637"/>
          </a:xfrm>
        </p:grpSpPr>
        <p:sp>
          <p:nvSpPr>
            <p:cNvPr id="12" name="Google Shape;90;p1">
              <a:extLst>
                <a:ext uri="{FF2B5EF4-FFF2-40B4-BE49-F238E27FC236}">
                  <a16:creationId xmlns:a16="http://schemas.microsoft.com/office/drawing/2014/main" id="{CE45DEF4-6414-ABA1-C171-8EBFC217B79F}"/>
                </a:ext>
              </a:extLst>
            </p:cNvPr>
            <p:cNvSpPr/>
            <p:nvPr/>
          </p:nvSpPr>
          <p:spPr>
            <a:xfrm>
              <a:off x="559384" y="1394925"/>
              <a:ext cx="6567481" cy="1177637"/>
            </a:xfrm>
            <a:prstGeom prst="rect">
              <a:avLst/>
            </a:prstGeom>
            <a:solidFill>
              <a:srgbClr val="D1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1;p1">
              <a:extLst>
                <a:ext uri="{FF2B5EF4-FFF2-40B4-BE49-F238E27FC236}">
                  <a16:creationId xmlns:a16="http://schemas.microsoft.com/office/drawing/2014/main" id="{FE70F909-12D2-3A7B-2091-A003641FD255}"/>
                </a:ext>
              </a:extLst>
            </p:cNvPr>
            <p:cNvSpPr txBox="1">
              <a:spLocks/>
            </p:cNvSpPr>
            <p:nvPr/>
          </p:nvSpPr>
          <p:spPr>
            <a:xfrm>
              <a:off x="761096" y="1646349"/>
              <a:ext cx="6374898" cy="6585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b" anchorCtr="0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None/>
                <a:tabLst/>
                <a:defRPr/>
              </a:pPr>
              <a:r>
                <a:rPr kumimoji="0" lang="zh-TW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Arial"/>
                  <a:sym typeface="Arial"/>
                </a:rPr>
                <a:t>生活中的紅黃綠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666B00B-4721-2590-4E27-D2386BFA9693}"/>
              </a:ext>
            </a:extLst>
          </p:cNvPr>
          <p:cNvGrpSpPr/>
          <p:nvPr/>
        </p:nvGrpSpPr>
        <p:grpSpPr>
          <a:xfrm>
            <a:off x="2777321" y="3372184"/>
            <a:ext cx="1576919" cy="1062006"/>
            <a:chOff x="3243094" y="5267994"/>
            <a:chExt cx="914400" cy="615820"/>
          </a:xfrm>
        </p:grpSpPr>
        <p:sp>
          <p:nvSpPr>
            <p:cNvPr id="16" name="Google Shape;94;p1">
              <a:hlinkClick r:id="rId6"/>
              <a:extLst>
                <a:ext uri="{FF2B5EF4-FFF2-40B4-BE49-F238E27FC236}">
                  <a16:creationId xmlns:a16="http://schemas.microsoft.com/office/drawing/2014/main" id="{DE2DE20F-4E61-36D7-C920-BC11FE596C57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5;p1">
              <a:hlinkClick r:id="rId6"/>
              <a:extLst>
                <a:ext uri="{FF2B5EF4-FFF2-40B4-BE49-F238E27FC236}">
                  <a16:creationId xmlns:a16="http://schemas.microsoft.com/office/drawing/2014/main" id="{77CD7E72-C592-20C2-B394-2D624E8C1913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487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6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D7037C6-3D8E-3270-0D20-C7A5B92A4B97}"/>
              </a:ext>
            </a:extLst>
          </p:cNvPr>
          <p:cNvSpPr/>
          <p:nvPr/>
        </p:nvSpPr>
        <p:spPr>
          <a:xfrm>
            <a:off x="774700" y="1422400"/>
            <a:ext cx="10490200" cy="46355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圓角矩形 8">
            <a:extLst>
              <a:ext uri="{FF2B5EF4-FFF2-40B4-BE49-F238E27FC236}">
                <a16:creationId xmlns:a16="http://schemas.microsoft.com/office/drawing/2014/main" id="{DF6C1B1D-A4CB-182C-870B-1B47011E7A6E}"/>
              </a:ext>
            </a:extLst>
          </p:cNvPr>
          <p:cNvSpPr/>
          <p:nvPr/>
        </p:nvSpPr>
        <p:spPr>
          <a:xfrm>
            <a:off x="4165600" y="935119"/>
            <a:ext cx="3860800" cy="974562"/>
          </a:xfrm>
          <a:prstGeom prst="roundRect">
            <a:avLst/>
          </a:prstGeom>
          <a:solidFill>
            <a:srgbClr val="D15A1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dirty="0">
                <a:solidFill>
                  <a:prstClr val="white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人車共道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578503" y="2521042"/>
            <a:ext cx="60259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表示這段人行道允許自行車騎乘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但騎士必須禮讓行人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499" y="2485182"/>
            <a:ext cx="2481521" cy="250993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9AF7312-AEB3-6B51-C00B-4CB30E36D2D9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522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6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82A1C96-7856-D1D1-F64B-96A7C31E0E31}"/>
              </a:ext>
            </a:extLst>
          </p:cNvPr>
          <p:cNvSpPr/>
          <p:nvPr/>
        </p:nvSpPr>
        <p:spPr>
          <a:xfrm>
            <a:off x="774700" y="1422400"/>
            <a:ext cx="10490200" cy="46355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圓角矩形 8">
            <a:extLst>
              <a:ext uri="{FF2B5EF4-FFF2-40B4-BE49-F238E27FC236}">
                <a16:creationId xmlns:a16="http://schemas.microsoft.com/office/drawing/2014/main" id="{5B80E373-909A-36B2-5B1D-36D631577F05}"/>
              </a:ext>
            </a:extLst>
          </p:cNvPr>
          <p:cNvSpPr/>
          <p:nvPr/>
        </p:nvSpPr>
        <p:spPr>
          <a:xfrm>
            <a:off x="3467099" y="927100"/>
            <a:ext cx="5067301" cy="974562"/>
          </a:xfrm>
          <a:prstGeom prst="roundRect">
            <a:avLst/>
          </a:prstGeom>
          <a:solidFill>
            <a:srgbClr val="D15A1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dirty="0">
                <a:solidFill>
                  <a:prstClr val="white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行人徒步區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099238" y="2578392"/>
            <a:ext cx="63910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警示駕駛人此區域是行人專用的通行空間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車輛</a:t>
            </a:r>
            <a:r>
              <a:rPr lang="zh-TW" altLang="en-US" sz="40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能駛入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747" y="1653430"/>
            <a:ext cx="1260444" cy="440447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E8DCBA0-5A35-D43F-17B1-1C2C9B9AC1A3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7343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6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6C2ADC3-7150-80F8-CB75-B741D4FC3EC7}"/>
              </a:ext>
            </a:extLst>
          </p:cNvPr>
          <p:cNvSpPr/>
          <p:nvPr/>
        </p:nvSpPr>
        <p:spPr>
          <a:xfrm>
            <a:off x="774700" y="1422400"/>
            <a:ext cx="10490200" cy="46355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圓角矩形 8">
            <a:extLst>
              <a:ext uri="{FF2B5EF4-FFF2-40B4-BE49-F238E27FC236}">
                <a16:creationId xmlns:a16="http://schemas.microsoft.com/office/drawing/2014/main" id="{B9B23B0E-8AF4-2276-13F5-62E485FDB920}"/>
              </a:ext>
            </a:extLst>
          </p:cNvPr>
          <p:cNvSpPr/>
          <p:nvPr/>
        </p:nvSpPr>
        <p:spPr>
          <a:xfrm>
            <a:off x="4292600" y="927100"/>
            <a:ext cx="3086100" cy="974562"/>
          </a:xfrm>
          <a:prstGeom prst="roundRect">
            <a:avLst/>
          </a:prstGeom>
          <a:solidFill>
            <a:srgbClr val="D15A1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dirty="0">
                <a:solidFill>
                  <a:prstClr val="white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街道名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592339" y="2564476"/>
            <a:ext cx="62500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指示道路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讓行人</a:t>
            </a:r>
            <a:r>
              <a:rPr lang="zh-TW" altLang="en-US" sz="40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駕駛</a:t>
            </a:r>
            <a:r>
              <a:rPr lang="zh-TW" altLang="en-US" sz="40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了</a:t>
            </a:r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解所在位置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0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或指引前往的道路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934" y="3056578"/>
            <a:ext cx="2868876" cy="136714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946601B-356E-9B1E-3F3A-AD205AE96504}"/>
              </a:ext>
            </a:extLst>
          </p:cNvPr>
          <p:cNvSpPr txBox="1"/>
          <p:nvPr/>
        </p:nvSpPr>
        <p:spPr>
          <a:xfrm>
            <a:off x="8534401" y="13228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發展活動│活動三：守護交通安全小幫手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67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6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955E0B1-E70E-62B9-A9A1-D82A4B509606}"/>
              </a:ext>
            </a:extLst>
          </p:cNvPr>
          <p:cNvSpPr txBox="1"/>
          <p:nvPr/>
        </p:nvSpPr>
        <p:spPr>
          <a:xfrm>
            <a:off x="7518400" y="132287"/>
            <a:ext cx="4673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統整活動│活動四：交安小偵探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 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尋找交通標誌、標線、號誌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圓角矩形圖說文字 5">
            <a:extLst>
              <a:ext uri="{FF2B5EF4-FFF2-40B4-BE49-F238E27FC236}">
                <a16:creationId xmlns:a16="http://schemas.microsoft.com/office/drawing/2014/main" id="{A37D9198-A1D7-3910-6645-CD7C00807C02}"/>
              </a:ext>
            </a:extLst>
          </p:cNvPr>
          <p:cNvSpPr/>
          <p:nvPr/>
        </p:nvSpPr>
        <p:spPr>
          <a:xfrm>
            <a:off x="1290991" y="672266"/>
            <a:ext cx="8966199" cy="2143175"/>
          </a:xfrm>
          <a:prstGeom prst="wedgeRoundRectCallout">
            <a:avLst>
              <a:gd name="adj1" fmla="val 54389"/>
              <a:gd name="adj2" fmla="val 41112"/>
              <a:gd name="adj3" fmla="val 16667"/>
            </a:avLst>
          </a:prstGeom>
          <a:solidFill>
            <a:srgbClr val="FFF6EB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我們認識了許多</a:t>
            </a:r>
            <a:r>
              <a:rPr lang="zh-TW" altLang="en-US" sz="2800" b="1" dirty="0">
                <a:solidFill>
                  <a:srgbClr val="D1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「交通安全小幫手</a:t>
            </a:r>
            <a:r>
              <a:rPr lang="zh-TW" altLang="en-US" sz="2800" b="1" dirty="0">
                <a:solidFill>
                  <a:srgbClr val="D15A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例如：小綠人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小紅人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紅綠燈這些交通號誌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以及斑馬線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交通標誌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也</a:t>
            </a:r>
            <a:r>
              <a:rPr lang="zh-TW" altLang="en-US" sz="28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了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解了它們的功用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176213" lvl="0"/>
            <a:endParaRPr lang="zh-TW" altLang="en-US" sz="2800" dirty="0">
              <a:solidFill>
                <a:prstClr val="black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7" name="圓角矩形圖說文字 5">
            <a:extLst>
              <a:ext uri="{FF2B5EF4-FFF2-40B4-BE49-F238E27FC236}">
                <a16:creationId xmlns:a16="http://schemas.microsoft.com/office/drawing/2014/main" id="{9B30BACA-5FCB-B8C4-29E8-811D0339DE70}"/>
              </a:ext>
            </a:extLst>
          </p:cNvPr>
          <p:cNvSpPr/>
          <p:nvPr/>
        </p:nvSpPr>
        <p:spPr>
          <a:xfrm>
            <a:off x="2362200" y="3130455"/>
            <a:ext cx="7137400" cy="2885503"/>
          </a:xfrm>
          <a:prstGeom prst="wedgeRoundRectCallout">
            <a:avLst>
              <a:gd name="adj1" fmla="val -55990"/>
              <a:gd name="adj2" fmla="val 22105"/>
              <a:gd name="adj3" fmla="val 16667"/>
            </a:avLst>
          </a:prstGeom>
          <a:solidFill>
            <a:srgbClr val="FFF6EB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小朋友可多觀察學校或家裡附近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有哪些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交通號誌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標線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標誌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但最重要的還是小朋友要</a:t>
            </a:r>
            <a:r>
              <a:rPr lang="zh-TW" altLang="en-US" sz="2800" b="1" dirty="0">
                <a:solidFill>
                  <a:srgbClr val="D15A1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遵守交通規則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才能保護好自己的安全。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31F58CF-0CB9-A009-AE05-E94A5222B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36" y="4153715"/>
            <a:ext cx="3921434" cy="270428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B56F0C9-DAE2-07C1-A0E9-810366BDC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55" y="3606800"/>
            <a:ext cx="2663055" cy="343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1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806C5085-95C7-95F3-E42B-8766CA08643D}"/>
              </a:ext>
            </a:extLst>
          </p:cNvPr>
          <p:cNvSpPr/>
          <p:nvPr/>
        </p:nvSpPr>
        <p:spPr>
          <a:xfrm>
            <a:off x="1736035" y="1285461"/>
            <a:ext cx="9096809" cy="2756452"/>
          </a:xfrm>
          <a:prstGeom prst="wedgeRoundRectCallout">
            <a:avLst>
              <a:gd name="adj1" fmla="val -3470"/>
              <a:gd name="adj2" fmla="val 74129"/>
              <a:gd name="adj3" fmla="val 16667"/>
            </a:avLst>
          </a:prstGeom>
          <a:solidFill>
            <a:srgbClr val="FFF6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68556" y="1758325"/>
            <a:ext cx="8831766" cy="1810723"/>
          </a:xfrm>
          <a:noFill/>
        </p:spPr>
        <p:txBody>
          <a:bodyPr>
            <a:noAutofit/>
          </a:bodyPr>
          <a:lstStyle/>
          <a:p>
            <a:r>
              <a:rPr lang="zh-TW" altLang="en-US" sz="4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第五節</a:t>
            </a:r>
            <a:endParaRPr lang="en-US" altLang="zh-TW" sz="48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zh-TW" altLang="en-US" sz="4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交通安全停看聽</a:t>
            </a:r>
            <a:r>
              <a:rPr lang="en-US" altLang="zh-TW" sz="4800" b="1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-2</a:t>
            </a:r>
            <a:endParaRPr lang="zh-TW" altLang="en-US" sz="48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859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hlinkClick r:id="rId3"/>
            <a:extLst>
              <a:ext uri="{FF2B5EF4-FFF2-40B4-BE49-F238E27FC236}">
                <a16:creationId xmlns:a16="http://schemas.microsoft.com/office/drawing/2014/main" id="{95AC6E9F-B5E5-7209-CBBF-75F53D68B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89" y="1000112"/>
            <a:ext cx="5964194" cy="4448710"/>
          </a:xfrm>
          <a:prstGeom prst="rect">
            <a:avLst/>
          </a:prstGeom>
        </p:spPr>
      </p:pic>
      <p:sp>
        <p:nvSpPr>
          <p:cNvPr id="6" name="圓角矩形圖說文字 5"/>
          <p:cNvSpPr/>
          <p:nvPr/>
        </p:nvSpPr>
        <p:spPr>
          <a:xfrm>
            <a:off x="6629384" y="1247172"/>
            <a:ext cx="5071326" cy="2385376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FFF6EB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天下午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媽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媽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牽著</a:t>
            </a:r>
            <a:r>
              <a:rPr kumimoji="0" lang="zh-TW" alt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柚子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去家</a:t>
            </a:r>
            <a:r>
              <a:rPr lang="zh-TW" altLang="en-US" sz="28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裡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附近的便利商店買東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西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走到巷口</a:t>
            </a:r>
            <a:r>
              <a:rPr lang="en-US" altLang="zh-TW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引起動機│活動一：過馬路危險多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5443C9D-949A-54C8-096F-99F3EFE76230}"/>
              </a:ext>
            </a:extLst>
          </p:cNvPr>
          <p:cNvSpPr txBox="1"/>
          <p:nvPr/>
        </p:nvSpPr>
        <p:spPr>
          <a:xfrm>
            <a:off x="491290" y="5451377"/>
            <a:ext cx="595541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點選上方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放鈕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播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放故事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4D538CCF-197F-0707-C567-AF4C29B5B2B5}"/>
              </a:ext>
            </a:extLst>
          </p:cNvPr>
          <p:cNvGrpSpPr/>
          <p:nvPr/>
        </p:nvGrpSpPr>
        <p:grpSpPr>
          <a:xfrm>
            <a:off x="482501" y="1954211"/>
            <a:ext cx="5972488" cy="1059763"/>
            <a:chOff x="545494" y="1800953"/>
            <a:chExt cx="6576610" cy="1177637"/>
          </a:xfrm>
        </p:grpSpPr>
        <p:sp>
          <p:nvSpPr>
            <p:cNvPr id="12" name="Google Shape;90;p1">
              <a:hlinkClick r:id="rId3"/>
              <a:extLst>
                <a:ext uri="{FF2B5EF4-FFF2-40B4-BE49-F238E27FC236}">
                  <a16:creationId xmlns:a16="http://schemas.microsoft.com/office/drawing/2014/main" id="{CE45DEF4-6414-ABA1-C171-8EBFC217B79F}"/>
                </a:ext>
              </a:extLst>
            </p:cNvPr>
            <p:cNvSpPr/>
            <p:nvPr/>
          </p:nvSpPr>
          <p:spPr>
            <a:xfrm>
              <a:off x="545494" y="1800953"/>
              <a:ext cx="6567481" cy="1177637"/>
            </a:xfrm>
            <a:prstGeom prst="rect">
              <a:avLst/>
            </a:prstGeom>
            <a:solidFill>
              <a:srgbClr val="2969A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1;p1">
              <a:hlinkClick r:id="rId3"/>
              <a:extLst>
                <a:ext uri="{FF2B5EF4-FFF2-40B4-BE49-F238E27FC236}">
                  <a16:creationId xmlns:a16="http://schemas.microsoft.com/office/drawing/2014/main" id="{FE70F909-12D2-3A7B-2091-A003641FD255}"/>
                </a:ext>
              </a:extLst>
            </p:cNvPr>
            <p:cNvSpPr txBox="1">
              <a:spLocks/>
            </p:cNvSpPr>
            <p:nvPr/>
          </p:nvSpPr>
          <p:spPr>
            <a:xfrm>
              <a:off x="747206" y="2052376"/>
              <a:ext cx="6374898" cy="6585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b" anchorCtr="0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None/>
                <a:tabLst/>
                <a:defRPr/>
              </a:pPr>
              <a:r>
                <a:rPr kumimoji="0" lang="zh-TW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Arial"/>
                  <a:sym typeface="Arial"/>
                </a:rPr>
                <a:t>過馬路危險多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666B00B-4721-2590-4E27-D2386BFA9693}"/>
              </a:ext>
            </a:extLst>
          </p:cNvPr>
          <p:cNvGrpSpPr/>
          <p:nvPr/>
        </p:nvGrpSpPr>
        <p:grpSpPr>
          <a:xfrm>
            <a:off x="2676140" y="3240231"/>
            <a:ext cx="1576919" cy="1062006"/>
            <a:chOff x="3243094" y="5267994"/>
            <a:chExt cx="914400" cy="615820"/>
          </a:xfrm>
        </p:grpSpPr>
        <p:sp>
          <p:nvSpPr>
            <p:cNvPr id="16" name="Google Shape;94;p1">
              <a:hlinkClick r:id="rId5"/>
              <a:extLst>
                <a:ext uri="{FF2B5EF4-FFF2-40B4-BE49-F238E27FC236}">
                  <a16:creationId xmlns:a16="http://schemas.microsoft.com/office/drawing/2014/main" id="{DE2DE20F-4E61-36D7-C920-BC11FE596C57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5;p1">
              <a:hlinkClick r:id="rId5"/>
              <a:extLst>
                <a:ext uri="{FF2B5EF4-FFF2-40B4-BE49-F238E27FC236}">
                  <a16:creationId xmlns:a16="http://schemas.microsoft.com/office/drawing/2014/main" id="{77CD7E72-C592-20C2-B394-2D624E8C1913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8931FFE5-EE22-6704-2911-D4AFC4FF3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364" y="2914523"/>
            <a:ext cx="2576346" cy="299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068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CC5FFA5-DAEE-738F-D22D-EF81B73B4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48" y="0"/>
            <a:ext cx="9700752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A96D814-A609-8418-84AB-B02F3D48674E}"/>
              </a:ext>
            </a:extLst>
          </p:cNvPr>
          <p:cNvSpPr/>
          <p:nvPr/>
        </p:nvSpPr>
        <p:spPr>
          <a:xfrm>
            <a:off x="783530" y="4812154"/>
            <a:ext cx="9851067" cy="132430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走到巷口</a:t>
            </a:r>
            <a:r>
              <a:rPr kumimoji="0" lang="zh-TW" altLang="en-US" sz="2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有</a:t>
            </a:r>
            <a:r>
              <a:rPr kumimoji="0" lang="zh-TW" altLang="en-US" sz="2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kumimoji="0" lang="zh-TW" altLang="en-US" sz="2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隻小狗從他們面前跑過去</a:t>
            </a:r>
            <a:r>
              <a:rPr kumimoji="0" lang="zh-TW" altLang="en-US" sz="2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柚子</a:t>
            </a:r>
            <a:r>
              <a:rPr kumimoji="0" lang="zh-TW" altLang="en-US" sz="2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看見小狗很興奮</a:t>
            </a:r>
            <a:r>
              <a:rPr kumimoji="0" lang="zh-TW" altLang="en-US" sz="2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就甩開媽</a:t>
            </a:r>
            <a:r>
              <a:rPr kumimoji="0" lang="zh-TW" altLang="en-US" sz="2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媽</a:t>
            </a:r>
            <a:r>
              <a:rPr kumimoji="0" lang="zh-TW" altLang="en-US" sz="2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的手追過去</a:t>
            </a:r>
            <a:r>
              <a:rPr kumimoji="0" lang="zh-TW" altLang="en-US" sz="2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631060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2A25A58-14A3-D8A8-326B-2F9B072910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48" y="0"/>
            <a:ext cx="9700752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A96D814-A609-8418-84AB-B02F3D48674E}"/>
              </a:ext>
            </a:extLst>
          </p:cNvPr>
          <p:cNvSpPr/>
          <p:nvPr/>
        </p:nvSpPr>
        <p:spPr>
          <a:xfrm>
            <a:off x="620691" y="5087727"/>
            <a:ext cx="9851067" cy="132430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但是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柚子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沒跑幾步就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小心跌倒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痛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得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他坐在地上哇哇大哭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還好當時沒有車輛開過來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否則</a:t>
            </a:r>
            <a:r>
              <a:rPr kumimoji="0" lang="zh-TW" alt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柚子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很可能會被撞到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9207238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6F8D496-F9F6-31E6-D12F-EB5E8281BC12}"/>
              </a:ext>
            </a:extLst>
          </p:cNvPr>
          <p:cNvSpPr txBox="1"/>
          <p:nvPr/>
        </p:nvSpPr>
        <p:spPr>
          <a:xfrm>
            <a:off x="786065" y="727448"/>
            <a:ext cx="10940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小朋友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看完前面的影片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請你說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說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: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BCAB5B-B406-F4C7-4965-28F87E1BF23E}"/>
              </a:ext>
            </a:extLst>
          </p:cNvPr>
          <p:cNvSpPr txBox="1"/>
          <p:nvPr/>
        </p:nvSpPr>
        <p:spPr>
          <a:xfrm>
            <a:off x="1390608" y="1393466"/>
            <a:ext cx="10045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影片中的大人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小朋友有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  <a:cs typeface="+mn-cs"/>
              </a:rPr>
              <a:t>什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麼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危險的行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為呢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？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應該怎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麼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做才安全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6BD6E0-A394-207B-38A6-EB635059359A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引起動機│活動一：過馬路危險多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3985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F6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8B58032-ACAD-2F8B-6526-F0663E3CBFBF}"/>
              </a:ext>
            </a:extLst>
          </p:cNvPr>
          <p:cNvSpPr/>
          <p:nvPr/>
        </p:nvSpPr>
        <p:spPr>
          <a:xfrm>
            <a:off x="914400" y="648085"/>
            <a:ext cx="10515600" cy="5691755"/>
          </a:xfrm>
          <a:custGeom>
            <a:avLst/>
            <a:gdLst>
              <a:gd name="connsiteX0" fmla="*/ 0 w 10515600"/>
              <a:gd name="connsiteY0" fmla="*/ 0 h 5691755"/>
              <a:gd name="connsiteX1" fmla="*/ 373888 w 10515600"/>
              <a:gd name="connsiteY1" fmla="*/ 0 h 5691755"/>
              <a:gd name="connsiteX2" fmla="*/ 958088 w 10515600"/>
              <a:gd name="connsiteY2" fmla="*/ 0 h 5691755"/>
              <a:gd name="connsiteX3" fmla="*/ 1542288 w 10515600"/>
              <a:gd name="connsiteY3" fmla="*/ 0 h 5691755"/>
              <a:gd name="connsiteX4" fmla="*/ 1811020 w 10515600"/>
              <a:gd name="connsiteY4" fmla="*/ 0 h 5691755"/>
              <a:gd name="connsiteX5" fmla="*/ 2500376 w 10515600"/>
              <a:gd name="connsiteY5" fmla="*/ 0 h 5691755"/>
              <a:gd name="connsiteX6" fmla="*/ 2769108 w 10515600"/>
              <a:gd name="connsiteY6" fmla="*/ 0 h 5691755"/>
              <a:gd name="connsiteX7" fmla="*/ 3353308 w 10515600"/>
              <a:gd name="connsiteY7" fmla="*/ 0 h 5691755"/>
              <a:gd name="connsiteX8" fmla="*/ 4147820 w 10515600"/>
              <a:gd name="connsiteY8" fmla="*/ 0 h 5691755"/>
              <a:gd name="connsiteX9" fmla="*/ 4942332 w 10515600"/>
              <a:gd name="connsiteY9" fmla="*/ 0 h 5691755"/>
              <a:gd name="connsiteX10" fmla="*/ 5631688 w 10515600"/>
              <a:gd name="connsiteY10" fmla="*/ 0 h 5691755"/>
              <a:gd name="connsiteX11" fmla="*/ 6110732 w 10515600"/>
              <a:gd name="connsiteY11" fmla="*/ 0 h 5691755"/>
              <a:gd name="connsiteX12" fmla="*/ 6379464 w 10515600"/>
              <a:gd name="connsiteY12" fmla="*/ 0 h 5691755"/>
              <a:gd name="connsiteX13" fmla="*/ 6858508 w 10515600"/>
              <a:gd name="connsiteY13" fmla="*/ 0 h 5691755"/>
              <a:gd name="connsiteX14" fmla="*/ 7547864 w 10515600"/>
              <a:gd name="connsiteY14" fmla="*/ 0 h 5691755"/>
              <a:gd name="connsiteX15" fmla="*/ 8342376 w 10515600"/>
              <a:gd name="connsiteY15" fmla="*/ 0 h 5691755"/>
              <a:gd name="connsiteX16" fmla="*/ 8611108 w 10515600"/>
              <a:gd name="connsiteY16" fmla="*/ 0 h 5691755"/>
              <a:gd name="connsiteX17" fmla="*/ 8879840 w 10515600"/>
              <a:gd name="connsiteY17" fmla="*/ 0 h 5691755"/>
              <a:gd name="connsiteX18" fmla="*/ 9674352 w 10515600"/>
              <a:gd name="connsiteY18" fmla="*/ 0 h 5691755"/>
              <a:gd name="connsiteX19" fmla="*/ 9943084 w 10515600"/>
              <a:gd name="connsiteY19" fmla="*/ 0 h 5691755"/>
              <a:gd name="connsiteX20" fmla="*/ 10515600 w 10515600"/>
              <a:gd name="connsiteY20" fmla="*/ 0 h 5691755"/>
              <a:gd name="connsiteX21" fmla="*/ 10515600 w 10515600"/>
              <a:gd name="connsiteY21" fmla="*/ 455340 h 5691755"/>
              <a:gd name="connsiteX22" fmla="*/ 10515600 w 10515600"/>
              <a:gd name="connsiteY22" fmla="*/ 853763 h 5691755"/>
              <a:gd name="connsiteX23" fmla="*/ 10515600 w 10515600"/>
              <a:gd name="connsiteY23" fmla="*/ 1536774 h 5691755"/>
              <a:gd name="connsiteX24" fmla="*/ 10515600 w 10515600"/>
              <a:gd name="connsiteY24" fmla="*/ 2219784 h 5691755"/>
              <a:gd name="connsiteX25" fmla="*/ 10515600 w 10515600"/>
              <a:gd name="connsiteY25" fmla="*/ 2618207 h 5691755"/>
              <a:gd name="connsiteX26" fmla="*/ 10515600 w 10515600"/>
              <a:gd name="connsiteY26" fmla="*/ 3187383 h 5691755"/>
              <a:gd name="connsiteX27" fmla="*/ 10515600 w 10515600"/>
              <a:gd name="connsiteY27" fmla="*/ 3699641 h 5691755"/>
              <a:gd name="connsiteX28" fmla="*/ 10515600 w 10515600"/>
              <a:gd name="connsiteY28" fmla="*/ 4211899 h 5691755"/>
              <a:gd name="connsiteX29" fmla="*/ 10515600 w 10515600"/>
              <a:gd name="connsiteY29" fmla="*/ 4724157 h 5691755"/>
              <a:gd name="connsiteX30" fmla="*/ 10515600 w 10515600"/>
              <a:gd name="connsiteY30" fmla="*/ 5122579 h 5691755"/>
              <a:gd name="connsiteX31" fmla="*/ 10515600 w 10515600"/>
              <a:gd name="connsiteY31" fmla="*/ 5691755 h 5691755"/>
              <a:gd name="connsiteX32" fmla="*/ 9721088 w 10515600"/>
              <a:gd name="connsiteY32" fmla="*/ 5691755 h 5691755"/>
              <a:gd name="connsiteX33" fmla="*/ 9136888 w 10515600"/>
              <a:gd name="connsiteY33" fmla="*/ 5691755 h 5691755"/>
              <a:gd name="connsiteX34" fmla="*/ 8342376 w 10515600"/>
              <a:gd name="connsiteY34" fmla="*/ 5691755 h 5691755"/>
              <a:gd name="connsiteX35" fmla="*/ 7547864 w 10515600"/>
              <a:gd name="connsiteY35" fmla="*/ 5691755 h 5691755"/>
              <a:gd name="connsiteX36" fmla="*/ 7173976 w 10515600"/>
              <a:gd name="connsiteY36" fmla="*/ 5691755 h 5691755"/>
              <a:gd name="connsiteX37" fmla="*/ 6694932 w 10515600"/>
              <a:gd name="connsiteY37" fmla="*/ 5691755 h 5691755"/>
              <a:gd name="connsiteX38" fmla="*/ 6110732 w 10515600"/>
              <a:gd name="connsiteY38" fmla="*/ 5691755 h 5691755"/>
              <a:gd name="connsiteX39" fmla="*/ 5526532 w 10515600"/>
              <a:gd name="connsiteY39" fmla="*/ 5691755 h 5691755"/>
              <a:gd name="connsiteX40" fmla="*/ 4837176 w 10515600"/>
              <a:gd name="connsiteY40" fmla="*/ 5691755 h 5691755"/>
              <a:gd name="connsiteX41" fmla="*/ 4463288 w 10515600"/>
              <a:gd name="connsiteY41" fmla="*/ 5691755 h 5691755"/>
              <a:gd name="connsiteX42" fmla="*/ 4089400 w 10515600"/>
              <a:gd name="connsiteY42" fmla="*/ 5691755 h 5691755"/>
              <a:gd name="connsiteX43" fmla="*/ 3294888 w 10515600"/>
              <a:gd name="connsiteY43" fmla="*/ 5691755 h 5691755"/>
              <a:gd name="connsiteX44" fmla="*/ 2500376 w 10515600"/>
              <a:gd name="connsiteY44" fmla="*/ 5691755 h 5691755"/>
              <a:gd name="connsiteX45" fmla="*/ 1916176 w 10515600"/>
              <a:gd name="connsiteY45" fmla="*/ 5691755 h 5691755"/>
              <a:gd name="connsiteX46" fmla="*/ 1647444 w 10515600"/>
              <a:gd name="connsiteY46" fmla="*/ 5691755 h 5691755"/>
              <a:gd name="connsiteX47" fmla="*/ 1378712 w 10515600"/>
              <a:gd name="connsiteY47" fmla="*/ 5691755 h 5691755"/>
              <a:gd name="connsiteX48" fmla="*/ 584200 w 10515600"/>
              <a:gd name="connsiteY48" fmla="*/ 5691755 h 5691755"/>
              <a:gd name="connsiteX49" fmla="*/ 0 w 10515600"/>
              <a:gd name="connsiteY49" fmla="*/ 5691755 h 5691755"/>
              <a:gd name="connsiteX50" fmla="*/ 0 w 10515600"/>
              <a:gd name="connsiteY50" fmla="*/ 5008744 h 5691755"/>
              <a:gd name="connsiteX51" fmla="*/ 0 w 10515600"/>
              <a:gd name="connsiteY51" fmla="*/ 4496486 h 5691755"/>
              <a:gd name="connsiteX52" fmla="*/ 0 w 10515600"/>
              <a:gd name="connsiteY52" fmla="*/ 4098064 h 5691755"/>
              <a:gd name="connsiteX53" fmla="*/ 0 w 10515600"/>
              <a:gd name="connsiteY53" fmla="*/ 3699641 h 5691755"/>
              <a:gd name="connsiteX54" fmla="*/ 0 w 10515600"/>
              <a:gd name="connsiteY54" fmla="*/ 3301218 h 5691755"/>
              <a:gd name="connsiteX55" fmla="*/ 0 w 10515600"/>
              <a:gd name="connsiteY55" fmla="*/ 2902795 h 5691755"/>
              <a:gd name="connsiteX56" fmla="*/ 0 w 10515600"/>
              <a:gd name="connsiteY56" fmla="*/ 2504372 h 5691755"/>
              <a:gd name="connsiteX57" fmla="*/ 0 w 10515600"/>
              <a:gd name="connsiteY57" fmla="*/ 1992114 h 5691755"/>
              <a:gd name="connsiteX58" fmla="*/ 0 w 10515600"/>
              <a:gd name="connsiteY58" fmla="*/ 1593691 h 5691755"/>
              <a:gd name="connsiteX59" fmla="*/ 0 w 10515600"/>
              <a:gd name="connsiteY59" fmla="*/ 910681 h 5691755"/>
              <a:gd name="connsiteX60" fmla="*/ 0 w 10515600"/>
              <a:gd name="connsiteY60" fmla="*/ 512258 h 5691755"/>
              <a:gd name="connsiteX61" fmla="*/ 0 w 10515600"/>
              <a:gd name="connsiteY61" fmla="*/ 0 h 569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0515600" h="5691755" fill="none" extrusionOk="0">
                <a:moveTo>
                  <a:pt x="0" y="0"/>
                </a:moveTo>
                <a:cubicBezTo>
                  <a:pt x="143965" y="-19136"/>
                  <a:pt x="268113" y="894"/>
                  <a:pt x="373888" y="0"/>
                </a:cubicBezTo>
                <a:cubicBezTo>
                  <a:pt x="479663" y="-894"/>
                  <a:pt x="744899" y="65291"/>
                  <a:pt x="958088" y="0"/>
                </a:cubicBezTo>
                <a:cubicBezTo>
                  <a:pt x="1171277" y="-65291"/>
                  <a:pt x="1406527" y="31774"/>
                  <a:pt x="1542288" y="0"/>
                </a:cubicBezTo>
                <a:cubicBezTo>
                  <a:pt x="1678049" y="-31774"/>
                  <a:pt x="1739218" y="4755"/>
                  <a:pt x="1811020" y="0"/>
                </a:cubicBezTo>
                <a:cubicBezTo>
                  <a:pt x="1882822" y="-4755"/>
                  <a:pt x="2353583" y="17716"/>
                  <a:pt x="2500376" y="0"/>
                </a:cubicBezTo>
                <a:cubicBezTo>
                  <a:pt x="2647169" y="-17716"/>
                  <a:pt x="2700542" y="9199"/>
                  <a:pt x="2769108" y="0"/>
                </a:cubicBezTo>
                <a:cubicBezTo>
                  <a:pt x="2837674" y="-9199"/>
                  <a:pt x="3118570" y="8584"/>
                  <a:pt x="3353308" y="0"/>
                </a:cubicBezTo>
                <a:cubicBezTo>
                  <a:pt x="3588046" y="-8584"/>
                  <a:pt x="3874259" y="46849"/>
                  <a:pt x="4147820" y="0"/>
                </a:cubicBezTo>
                <a:cubicBezTo>
                  <a:pt x="4421381" y="-46849"/>
                  <a:pt x="4550824" y="45312"/>
                  <a:pt x="4942332" y="0"/>
                </a:cubicBezTo>
                <a:cubicBezTo>
                  <a:pt x="5333840" y="-45312"/>
                  <a:pt x="5363824" y="75633"/>
                  <a:pt x="5631688" y="0"/>
                </a:cubicBezTo>
                <a:cubicBezTo>
                  <a:pt x="5899552" y="-75633"/>
                  <a:pt x="5884156" y="26891"/>
                  <a:pt x="6110732" y="0"/>
                </a:cubicBezTo>
                <a:cubicBezTo>
                  <a:pt x="6337308" y="-26891"/>
                  <a:pt x="6305392" y="9898"/>
                  <a:pt x="6379464" y="0"/>
                </a:cubicBezTo>
                <a:cubicBezTo>
                  <a:pt x="6453536" y="-9898"/>
                  <a:pt x="6638635" y="52649"/>
                  <a:pt x="6858508" y="0"/>
                </a:cubicBezTo>
                <a:cubicBezTo>
                  <a:pt x="7078381" y="-52649"/>
                  <a:pt x="7360782" y="5064"/>
                  <a:pt x="7547864" y="0"/>
                </a:cubicBezTo>
                <a:cubicBezTo>
                  <a:pt x="7734946" y="-5064"/>
                  <a:pt x="7957794" y="56274"/>
                  <a:pt x="8342376" y="0"/>
                </a:cubicBezTo>
                <a:cubicBezTo>
                  <a:pt x="8726958" y="-56274"/>
                  <a:pt x="8518216" y="29198"/>
                  <a:pt x="8611108" y="0"/>
                </a:cubicBezTo>
                <a:cubicBezTo>
                  <a:pt x="8704000" y="-29198"/>
                  <a:pt x="8751305" y="27565"/>
                  <a:pt x="8879840" y="0"/>
                </a:cubicBezTo>
                <a:cubicBezTo>
                  <a:pt x="9008375" y="-27565"/>
                  <a:pt x="9282584" y="58038"/>
                  <a:pt x="9674352" y="0"/>
                </a:cubicBezTo>
                <a:cubicBezTo>
                  <a:pt x="10066120" y="-58038"/>
                  <a:pt x="9848981" y="15427"/>
                  <a:pt x="9943084" y="0"/>
                </a:cubicBezTo>
                <a:cubicBezTo>
                  <a:pt x="10037187" y="-15427"/>
                  <a:pt x="10347329" y="18821"/>
                  <a:pt x="10515600" y="0"/>
                </a:cubicBezTo>
                <a:cubicBezTo>
                  <a:pt x="10522567" y="174244"/>
                  <a:pt x="10507674" y="263552"/>
                  <a:pt x="10515600" y="455340"/>
                </a:cubicBezTo>
                <a:cubicBezTo>
                  <a:pt x="10523526" y="647128"/>
                  <a:pt x="10491071" y="773400"/>
                  <a:pt x="10515600" y="853763"/>
                </a:cubicBezTo>
                <a:cubicBezTo>
                  <a:pt x="10540129" y="934126"/>
                  <a:pt x="10443014" y="1262773"/>
                  <a:pt x="10515600" y="1536774"/>
                </a:cubicBezTo>
                <a:cubicBezTo>
                  <a:pt x="10588186" y="1810775"/>
                  <a:pt x="10498717" y="1939297"/>
                  <a:pt x="10515600" y="2219784"/>
                </a:cubicBezTo>
                <a:cubicBezTo>
                  <a:pt x="10532483" y="2500271"/>
                  <a:pt x="10513069" y="2429294"/>
                  <a:pt x="10515600" y="2618207"/>
                </a:cubicBezTo>
                <a:cubicBezTo>
                  <a:pt x="10518131" y="2807120"/>
                  <a:pt x="10487062" y="3056703"/>
                  <a:pt x="10515600" y="3187383"/>
                </a:cubicBezTo>
                <a:cubicBezTo>
                  <a:pt x="10544138" y="3318063"/>
                  <a:pt x="10507392" y="3490750"/>
                  <a:pt x="10515600" y="3699641"/>
                </a:cubicBezTo>
                <a:cubicBezTo>
                  <a:pt x="10523808" y="3908532"/>
                  <a:pt x="10481891" y="3985005"/>
                  <a:pt x="10515600" y="4211899"/>
                </a:cubicBezTo>
                <a:cubicBezTo>
                  <a:pt x="10549309" y="4438793"/>
                  <a:pt x="10476937" y="4533094"/>
                  <a:pt x="10515600" y="4724157"/>
                </a:cubicBezTo>
                <a:cubicBezTo>
                  <a:pt x="10554263" y="4915220"/>
                  <a:pt x="10469500" y="4965930"/>
                  <a:pt x="10515600" y="5122579"/>
                </a:cubicBezTo>
                <a:cubicBezTo>
                  <a:pt x="10561700" y="5279228"/>
                  <a:pt x="10462783" y="5511336"/>
                  <a:pt x="10515600" y="5691755"/>
                </a:cubicBezTo>
                <a:cubicBezTo>
                  <a:pt x="10272956" y="5767748"/>
                  <a:pt x="9897944" y="5633539"/>
                  <a:pt x="9721088" y="5691755"/>
                </a:cubicBezTo>
                <a:cubicBezTo>
                  <a:pt x="9544232" y="5749971"/>
                  <a:pt x="9271908" y="5668777"/>
                  <a:pt x="9136888" y="5691755"/>
                </a:cubicBezTo>
                <a:cubicBezTo>
                  <a:pt x="9001868" y="5714733"/>
                  <a:pt x="8646856" y="5658953"/>
                  <a:pt x="8342376" y="5691755"/>
                </a:cubicBezTo>
                <a:cubicBezTo>
                  <a:pt x="8037896" y="5724557"/>
                  <a:pt x="7782989" y="5672033"/>
                  <a:pt x="7547864" y="5691755"/>
                </a:cubicBezTo>
                <a:cubicBezTo>
                  <a:pt x="7312739" y="5711477"/>
                  <a:pt x="7326726" y="5679362"/>
                  <a:pt x="7173976" y="5691755"/>
                </a:cubicBezTo>
                <a:cubicBezTo>
                  <a:pt x="7021226" y="5704148"/>
                  <a:pt x="6815344" y="5684018"/>
                  <a:pt x="6694932" y="5691755"/>
                </a:cubicBezTo>
                <a:cubicBezTo>
                  <a:pt x="6574520" y="5699492"/>
                  <a:pt x="6319268" y="5690497"/>
                  <a:pt x="6110732" y="5691755"/>
                </a:cubicBezTo>
                <a:cubicBezTo>
                  <a:pt x="5902196" y="5693013"/>
                  <a:pt x="5756606" y="5684172"/>
                  <a:pt x="5526532" y="5691755"/>
                </a:cubicBezTo>
                <a:cubicBezTo>
                  <a:pt x="5296458" y="5699338"/>
                  <a:pt x="4992433" y="5657935"/>
                  <a:pt x="4837176" y="5691755"/>
                </a:cubicBezTo>
                <a:cubicBezTo>
                  <a:pt x="4681919" y="5725575"/>
                  <a:pt x="4559568" y="5650253"/>
                  <a:pt x="4463288" y="5691755"/>
                </a:cubicBezTo>
                <a:cubicBezTo>
                  <a:pt x="4367008" y="5733257"/>
                  <a:pt x="4227660" y="5659715"/>
                  <a:pt x="4089400" y="5691755"/>
                </a:cubicBezTo>
                <a:cubicBezTo>
                  <a:pt x="3951140" y="5723795"/>
                  <a:pt x="3615419" y="5602731"/>
                  <a:pt x="3294888" y="5691755"/>
                </a:cubicBezTo>
                <a:cubicBezTo>
                  <a:pt x="2974357" y="5780779"/>
                  <a:pt x="2719940" y="5678481"/>
                  <a:pt x="2500376" y="5691755"/>
                </a:cubicBezTo>
                <a:cubicBezTo>
                  <a:pt x="2280812" y="5705029"/>
                  <a:pt x="2041389" y="5658303"/>
                  <a:pt x="1916176" y="5691755"/>
                </a:cubicBezTo>
                <a:cubicBezTo>
                  <a:pt x="1790963" y="5725207"/>
                  <a:pt x="1712099" y="5661583"/>
                  <a:pt x="1647444" y="5691755"/>
                </a:cubicBezTo>
                <a:cubicBezTo>
                  <a:pt x="1582789" y="5721927"/>
                  <a:pt x="1505033" y="5670483"/>
                  <a:pt x="1378712" y="5691755"/>
                </a:cubicBezTo>
                <a:cubicBezTo>
                  <a:pt x="1252391" y="5713027"/>
                  <a:pt x="823635" y="5672893"/>
                  <a:pt x="584200" y="5691755"/>
                </a:cubicBezTo>
                <a:cubicBezTo>
                  <a:pt x="344765" y="5710617"/>
                  <a:pt x="271453" y="5667974"/>
                  <a:pt x="0" y="5691755"/>
                </a:cubicBezTo>
                <a:cubicBezTo>
                  <a:pt x="-4212" y="5444229"/>
                  <a:pt x="50162" y="5303612"/>
                  <a:pt x="0" y="5008744"/>
                </a:cubicBezTo>
                <a:cubicBezTo>
                  <a:pt x="-50162" y="4713876"/>
                  <a:pt x="47085" y="4632395"/>
                  <a:pt x="0" y="4496486"/>
                </a:cubicBezTo>
                <a:cubicBezTo>
                  <a:pt x="-47085" y="4360577"/>
                  <a:pt x="22383" y="4245515"/>
                  <a:pt x="0" y="4098064"/>
                </a:cubicBezTo>
                <a:cubicBezTo>
                  <a:pt x="-22383" y="3950613"/>
                  <a:pt x="16277" y="3781835"/>
                  <a:pt x="0" y="3699641"/>
                </a:cubicBezTo>
                <a:cubicBezTo>
                  <a:pt x="-16277" y="3617447"/>
                  <a:pt x="1979" y="3483385"/>
                  <a:pt x="0" y="3301218"/>
                </a:cubicBezTo>
                <a:cubicBezTo>
                  <a:pt x="-1979" y="3119051"/>
                  <a:pt x="26458" y="3078487"/>
                  <a:pt x="0" y="2902795"/>
                </a:cubicBezTo>
                <a:cubicBezTo>
                  <a:pt x="-26458" y="2727103"/>
                  <a:pt x="19969" y="2633463"/>
                  <a:pt x="0" y="2504372"/>
                </a:cubicBezTo>
                <a:cubicBezTo>
                  <a:pt x="-19969" y="2375281"/>
                  <a:pt x="15936" y="2127773"/>
                  <a:pt x="0" y="1992114"/>
                </a:cubicBezTo>
                <a:cubicBezTo>
                  <a:pt x="-15936" y="1856455"/>
                  <a:pt x="41219" y="1731504"/>
                  <a:pt x="0" y="1593691"/>
                </a:cubicBezTo>
                <a:cubicBezTo>
                  <a:pt x="-41219" y="1455878"/>
                  <a:pt x="21011" y="1161553"/>
                  <a:pt x="0" y="910681"/>
                </a:cubicBezTo>
                <a:cubicBezTo>
                  <a:pt x="-21011" y="659809"/>
                  <a:pt x="28383" y="694336"/>
                  <a:pt x="0" y="512258"/>
                </a:cubicBezTo>
                <a:cubicBezTo>
                  <a:pt x="-28383" y="330180"/>
                  <a:pt x="29985" y="226842"/>
                  <a:pt x="0" y="0"/>
                </a:cubicBezTo>
                <a:close/>
              </a:path>
              <a:path w="10515600" h="5691755" stroke="0" extrusionOk="0">
                <a:moveTo>
                  <a:pt x="0" y="0"/>
                </a:moveTo>
                <a:cubicBezTo>
                  <a:pt x="117769" y="-54612"/>
                  <a:pt x="363642" y="16397"/>
                  <a:pt x="479044" y="0"/>
                </a:cubicBezTo>
                <a:cubicBezTo>
                  <a:pt x="594446" y="-16397"/>
                  <a:pt x="677892" y="18700"/>
                  <a:pt x="747776" y="0"/>
                </a:cubicBezTo>
                <a:cubicBezTo>
                  <a:pt x="817660" y="-18700"/>
                  <a:pt x="1147191" y="42425"/>
                  <a:pt x="1542288" y="0"/>
                </a:cubicBezTo>
                <a:cubicBezTo>
                  <a:pt x="1937385" y="-42425"/>
                  <a:pt x="1903667" y="55036"/>
                  <a:pt x="2021332" y="0"/>
                </a:cubicBezTo>
                <a:cubicBezTo>
                  <a:pt x="2138997" y="-55036"/>
                  <a:pt x="2261555" y="30614"/>
                  <a:pt x="2500376" y="0"/>
                </a:cubicBezTo>
                <a:cubicBezTo>
                  <a:pt x="2739197" y="-30614"/>
                  <a:pt x="2992326" y="934"/>
                  <a:pt x="3294888" y="0"/>
                </a:cubicBezTo>
                <a:cubicBezTo>
                  <a:pt x="3597450" y="-934"/>
                  <a:pt x="3536470" y="20588"/>
                  <a:pt x="3668776" y="0"/>
                </a:cubicBezTo>
                <a:cubicBezTo>
                  <a:pt x="3801082" y="-20588"/>
                  <a:pt x="4167052" y="95069"/>
                  <a:pt x="4463288" y="0"/>
                </a:cubicBezTo>
                <a:cubicBezTo>
                  <a:pt x="4759524" y="-95069"/>
                  <a:pt x="4927052" y="44879"/>
                  <a:pt x="5257800" y="0"/>
                </a:cubicBezTo>
                <a:cubicBezTo>
                  <a:pt x="5588548" y="-44879"/>
                  <a:pt x="5635378" y="45685"/>
                  <a:pt x="5842000" y="0"/>
                </a:cubicBezTo>
                <a:cubicBezTo>
                  <a:pt x="6048622" y="-45685"/>
                  <a:pt x="6336244" y="84925"/>
                  <a:pt x="6636512" y="0"/>
                </a:cubicBezTo>
                <a:cubicBezTo>
                  <a:pt x="6936780" y="-84925"/>
                  <a:pt x="6983770" y="37784"/>
                  <a:pt x="7115556" y="0"/>
                </a:cubicBezTo>
                <a:cubicBezTo>
                  <a:pt x="7247342" y="-37784"/>
                  <a:pt x="7473141" y="52757"/>
                  <a:pt x="7594600" y="0"/>
                </a:cubicBezTo>
                <a:cubicBezTo>
                  <a:pt x="7716059" y="-52757"/>
                  <a:pt x="8131150" y="920"/>
                  <a:pt x="8283956" y="0"/>
                </a:cubicBezTo>
                <a:cubicBezTo>
                  <a:pt x="8436762" y="-920"/>
                  <a:pt x="8664826" y="24800"/>
                  <a:pt x="8763000" y="0"/>
                </a:cubicBezTo>
                <a:cubicBezTo>
                  <a:pt x="8861174" y="-24800"/>
                  <a:pt x="9272964" y="43339"/>
                  <a:pt x="9557512" y="0"/>
                </a:cubicBezTo>
                <a:cubicBezTo>
                  <a:pt x="9842060" y="-43339"/>
                  <a:pt x="10044680" y="73864"/>
                  <a:pt x="10515600" y="0"/>
                </a:cubicBezTo>
                <a:cubicBezTo>
                  <a:pt x="10533133" y="241530"/>
                  <a:pt x="10495502" y="361907"/>
                  <a:pt x="10515600" y="569176"/>
                </a:cubicBezTo>
                <a:cubicBezTo>
                  <a:pt x="10535698" y="776445"/>
                  <a:pt x="10472091" y="936226"/>
                  <a:pt x="10515600" y="1195269"/>
                </a:cubicBezTo>
                <a:cubicBezTo>
                  <a:pt x="10559109" y="1454312"/>
                  <a:pt x="10507848" y="1428009"/>
                  <a:pt x="10515600" y="1593691"/>
                </a:cubicBezTo>
                <a:cubicBezTo>
                  <a:pt x="10523352" y="1759373"/>
                  <a:pt x="10475653" y="1898551"/>
                  <a:pt x="10515600" y="2049032"/>
                </a:cubicBezTo>
                <a:cubicBezTo>
                  <a:pt x="10555547" y="2199513"/>
                  <a:pt x="10468022" y="2432745"/>
                  <a:pt x="10515600" y="2675125"/>
                </a:cubicBezTo>
                <a:cubicBezTo>
                  <a:pt x="10563178" y="2917505"/>
                  <a:pt x="10469049" y="3038876"/>
                  <a:pt x="10515600" y="3187383"/>
                </a:cubicBezTo>
                <a:cubicBezTo>
                  <a:pt x="10562151" y="3335890"/>
                  <a:pt x="10512939" y="3473215"/>
                  <a:pt x="10515600" y="3642723"/>
                </a:cubicBezTo>
                <a:cubicBezTo>
                  <a:pt x="10518261" y="3812231"/>
                  <a:pt x="10494061" y="3998447"/>
                  <a:pt x="10515600" y="4268816"/>
                </a:cubicBezTo>
                <a:cubicBezTo>
                  <a:pt x="10537139" y="4539185"/>
                  <a:pt x="10502792" y="4584890"/>
                  <a:pt x="10515600" y="4837992"/>
                </a:cubicBezTo>
                <a:cubicBezTo>
                  <a:pt x="10528408" y="5091094"/>
                  <a:pt x="10453059" y="5457129"/>
                  <a:pt x="10515600" y="5691755"/>
                </a:cubicBezTo>
                <a:cubicBezTo>
                  <a:pt x="10175284" y="5708022"/>
                  <a:pt x="10097988" y="5675257"/>
                  <a:pt x="9721088" y="5691755"/>
                </a:cubicBezTo>
                <a:cubicBezTo>
                  <a:pt x="9344188" y="5708253"/>
                  <a:pt x="9348298" y="5633114"/>
                  <a:pt x="9031732" y="5691755"/>
                </a:cubicBezTo>
                <a:cubicBezTo>
                  <a:pt x="8715166" y="5750396"/>
                  <a:pt x="8826320" y="5657797"/>
                  <a:pt x="8657844" y="5691755"/>
                </a:cubicBezTo>
                <a:cubicBezTo>
                  <a:pt x="8489368" y="5725713"/>
                  <a:pt x="8229972" y="5617120"/>
                  <a:pt x="7968488" y="5691755"/>
                </a:cubicBezTo>
                <a:cubicBezTo>
                  <a:pt x="7707004" y="5766390"/>
                  <a:pt x="7831770" y="5665220"/>
                  <a:pt x="7699756" y="5691755"/>
                </a:cubicBezTo>
                <a:cubicBezTo>
                  <a:pt x="7567742" y="5718290"/>
                  <a:pt x="7281828" y="5658460"/>
                  <a:pt x="7010400" y="5691755"/>
                </a:cubicBezTo>
                <a:cubicBezTo>
                  <a:pt x="6738972" y="5725050"/>
                  <a:pt x="6819564" y="5660986"/>
                  <a:pt x="6636512" y="5691755"/>
                </a:cubicBezTo>
                <a:cubicBezTo>
                  <a:pt x="6453460" y="5722524"/>
                  <a:pt x="6450898" y="5668736"/>
                  <a:pt x="6367780" y="5691755"/>
                </a:cubicBezTo>
                <a:cubicBezTo>
                  <a:pt x="6284662" y="5714774"/>
                  <a:pt x="6175990" y="5655443"/>
                  <a:pt x="5993892" y="5691755"/>
                </a:cubicBezTo>
                <a:cubicBezTo>
                  <a:pt x="5811794" y="5728067"/>
                  <a:pt x="5551909" y="5626641"/>
                  <a:pt x="5304536" y="5691755"/>
                </a:cubicBezTo>
                <a:cubicBezTo>
                  <a:pt x="5057163" y="5756869"/>
                  <a:pt x="5026489" y="5652264"/>
                  <a:pt x="4930648" y="5691755"/>
                </a:cubicBezTo>
                <a:cubicBezTo>
                  <a:pt x="4834807" y="5731246"/>
                  <a:pt x="4733163" y="5689166"/>
                  <a:pt x="4661916" y="5691755"/>
                </a:cubicBezTo>
                <a:cubicBezTo>
                  <a:pt x="4590669" y="5694344"/>
                  <a:pt x="4363920" y="5679290"/>
                  <a:pt x="4288028" y="5691755"/>
                </a:cubicBezTo>
                <a:cubicBezTo>
                  <a:pt x="4212136" y="5704220"/>
                  <a:pt x="3978824" y="5640629"/>
                  <a:pt x="3808984" y="5691755"/>
                </a:cubicBezTo>
                <a:cubicBezTo>
                  <a:pt x="3639144" y="5742881"/>
                  <a:pt x="3364236" y="5625803"/>
                  <a:pt x="3224784" y="5691755"/>
                </a:cubicBezTo>
                <a:cubicBezTo>
                  <a:pt x="3085332" y="5757707"/>
                  <a:pt x="2943634" y="5671123"/>
                  <a:pt x="2850896" y="5691755"/>
                </a:cubicBezTo>
                <a:cubicBezTo>
                  <a:pt x="2758158" y="5712387"/>
                  <a:pt x="2301892" y="5635025"/>
                  <a:pt x="2056384" y="5691755"/>
                </a:cubicBezTo>
                <a:cubicBezTo>
                  <a:pt x="1810876" y="5748485"/>
                  <a:pt x="1620138" y="5654474"/>
                  <a:pt x="1472184" y="5691755"/>
                </a:cubicBezTo>
                <a:cubicBezTo>
                  <a:pt x="1324230" y="5729036"/>
                  <a:pt x="839432" y="5625536"/>
                  <a:pt x="677672" y="5691755"/>
                </a:cubicBezTo>
                <a:cubicBezTo>
                  <a:pt x="515912" y="5757974"/>
                  <a:pt x="162053" y="5657161"/>
                  <a:pt x="0" y="5691755"/>
                </a:cubicBezTo>
                <a:cubicBezTo>
                  <a:pt x="-23916" y="5522841"/>
                  <a:pt x="15555" y="5306441"/>
                  <a:pt x="0" y="5179497"/>
                </a:cubicBezTo>
                <a:cubicBezTo>
                  <a:pt x="-15555" y="5052553"/>
                  <a:pt x="26541" y="4864362"/>
                  <a:pt x="0" y="4667239"/>
                </a:cubicBezTo>
                <a:cubicBezTo>
                  <a:pt x="-26541" y="4470116"/>
                  <a:pt x="46856" y="4309234"/>
                  <a:pt x="0" y="4041146"/>
                </a:cubicBezTo>
                <a:cubicBezTo>
                  <a:pt x="-46856" y="3773058"/>
                  <a:pt x="19864" y="3602881"/>
                  <a:pt x="0" y="3471971"/>
                </a:cubicBezTo>
                <a:cubicBezTo>
                  <a:pt x="-19864" y="3341062"/>
                  <a:pt x="40202" y="3040431"/>
                  <a:pt x="0" y="2788960"/>
                </a:cubicBezTo>
                <a:cubicBezTo>
                  <a:pt x="-40202" y="2537489"/>
                  <a:pt x="70732" y="2384516"/>
                  <a:pt x="0" y="2105949"/>
                </a:cubicBezTo>
                <a:cubicBezTo>
                  <a:pt x="-70732" y="1827382"/>
                  <a:pt x="19555" y="1641173"/>
                  <a:pt x="0" y="1479856"/>
                </a:cubicBezTo>
                <a:cubicBezTo>
                  <a:pt x="-19555" y="1318539"/>
                  <a:pt x="42023" y="1050398"/>
                  <a:pt x="0" y="853763"/>
                </a:cubicBezTo>
                <a:cubicBezTo>
                  <a:pt x="-42023" y="657128"/>
                  <a:pt x="32201" y="3670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EB651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1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2E895E2-9866-4C1B-458F-3BDAEBCE1DB5}"/>
              </a:ext>
            </a:extLst>
          </p:cNvPr>
          <p:cNvSpPr txBox="1"/>
          <p:nvPr/>
        </p:nvSpPr>
        <p:spPr>
          <a:xfrm>
            <a:off x="1040077" y="960677"/>
            <a:ext cx="94730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走路時要專心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不要奔跑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遊戲</a:t>
            </a:r>
            <a:r>
              <a:rPr lang="zh-TW" altLang="en-US" sz="3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zh-TW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B8A269F-E4F9-09A6-517B-3AD09595309C}"/>
              </a:ext>
            </a:extLst>
          </p:cNvPr>
          <p:cNvSpPr txBox="1"/>
          <p:nvPr/>
        </p:nvSpPr>
        <p:spPr>
          <a:xfrm>
            <a:off x="1040077" y="1514675"/>
            <a:ext cx="103899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在走路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和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過馬路時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請大人或大哥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哥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大姐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姐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這樣牽著你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如果你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長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大有機會牽比你更小的小朋友過馬路時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也要這樣牽著他們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zh-TW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7957E5A-B5ED-BE9A-77C7-70275FDB5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74" y="3788497"/>
            <a:ext cx="5276924" cy="22165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48CE989-91DD-7F6F-E2FB-94F5EB135722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引起動機│活動一：過馬路危險多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10C3D56-6DBA-DCD1-F8C6-0E6F0D197392}"/>
              </a:ext>
            </a:extLst>
          </p:cNvPr>
          <p:cNvSpPr txBox="1"/>
          <p:nvPr/>
        </p:nvSpPr>
        <p:spPr>
          <a:xfrm>
            <a:off x="6573241" y="4094933"/>
            <a:ext cx="4278056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過馬路時要牽緊大人的手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綠燈亮起才通過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15A1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D15A1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88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引起動機│活動一：生活中的紅黃綠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1376DE3-6AEC-815D-2813-987D1B89E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6" y="2547486"/>
            <a:ext cx="4861390" cy="346504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圓角矩形圖說文字 1">
            <a:extLst>
              <a:ext uri="{FF2B5EF4-FFF2-40B4-BE49-F238E27FC236}">
                <a16:creationId xmlns:a16="http://schemas.microsoft.com/office/drawing/2014/main" id="{8B9E3AB3-34E4-610F-F357-5FA0A3738660}"/>
              </a:ext>
            </a:extLst>
          </p:cNvPr>
          <p:cNvSpPr/>
          <p:nvPr/>
        </p:nvSpPr>
        <p:spPr>
          <a:xfrm>
            <a:off x="657386" y="500712"/>
            <a:ext cx="10836452" cy="1578610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小朋友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你是不是也跟</a:t>
            </a:r>
            <a:r>
              <a:rPr kumimoji="0" lang="zh-TW" alt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小蘋果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樣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想過同樣的問題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？是不是也很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好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奇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為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  <a:cs typeface="+mn-cs"/>
              </a:rPr>
              <a:t>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麼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紅綠燈是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4347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紅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黃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7A170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綠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三種顏色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？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486D5BC-0671-91FF-5251-F4F5008A0FBB}"/>
              </a:ext>
            </a:extLst>
          </p:cNvPr>
          <p:cNvSpPr txBox="1"/>
          <p:nvPr/>
        </p:nvSpPr>
        <p:spPr>
          <a:xfrm>
            <a:off x="6075612" y="3809183"/>
            <a:ext cx="57302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3000" i="0" u="none" strike="noStrike" baseline="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小朋友的日常生活中</a:t>
            </a:r>
            <a:r>
              <a:rPr lang="zh-TW" altLang="en-US" sz="300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000" i="0" u="none" strike="noStrike" baseline="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在哪裡會發現</a:t>
            </a:r>
            <a:r>
              <a:rPr lang="zh-TW" altLang="en-US" sz="3000" b="1" i="0" u="none" strike="noStrike" baseline="0" dirty="0">
                <a:solidFill>
                  <a:srgbClr val="DC4347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紅色</a:t>
            </a:r>
            <a:r>
              <a:rPr lang="zh-TW" altLang="en-US" sz="300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3000" i="0" u="none" strike="noStrike" baseline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3000" b="1" i="0" u="none" strike="noStrike" baseline="0" dirty="0">
                <a:solidFill>
                  <a:srgbClr val="FFC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黃色</a:t>
            </a:r>
            <a:r>
              <a:rPr lang="zh-TW" altLang="en-US" sz="3000" i="0" u="none" strike="noStrike" baseline="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3000" b="1" i="0" u="none" strike="noStrike" baseline="0" dirty="0">
                <a:solidFill>
                  <a:srgbClr val="27A17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綠色</a:t>
            </a:r>
            <a:r>
              <a:rPr lang="zh-TW" altLang="en-US" sz="3000" i="0" u="none" strike="noStrike" baseline="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3000" i="0" u="none" strike="noStrike" baseline="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lang="en-US" altLang="zh-TW" sz="3000" i="0" u="none" strike="noStrike" baseline="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algn="l"/>
            <a:r>
              <a:rPr lang="zh-TW" altLang="en-US" sz="3000" i="0" u="none" strike="noStrike" baseline="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請你跟大家分享吧！</a:t>
            </a:r>
            <a:endParaRPr lang="zh-TW" altLang="en-US" sz="30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2" name="圓角矩形圖說文字 5">
            <a:extLst>
              <a:ext uri="{FF2B5EF4-FFF2-40B4-BE49-F238E27FC236}">
                <a16:creationId xmlns:a16="http://schemas.microsoft.com/office/drawing/2014/main" id="{9F749BAF-B990-8070-CF28-A3089255F2D3}"/>
              </a:ext>
            </a:extLst>
          </p:cNvPr>
          <p:cNvSpPr/>
          <p:nvPr/>
        </p:nvSpPr>
        <p:spPr>
          <a:xfrm>
            <a:off x="5981310" y="2722851"/>
            <a:ext cx="5512528" cy="944725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D15A11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「尋找紅黃綠」活動</a:t>
            </a:r>
          </a:p>
        </p:txBody>
      </p:sp>
    </p:spTree>
    <p:extLst>
      <p:ext uri="{BB962C8B-B14F-4D97-AF65-F5344CB8AC3E}">
        <p14:creationId xmlns:p14="http://schemas.microsoft.com/office/powerpoint/2010/main" val="2506801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圖說文字 1">
            <a:extLst>
              <a:ext uri="{FF2B5EF4-FFF2-40B4-BE49-F238E27FC236}">
                <a16:creationId xmlns:a16="http://schemas.microsoft.com/office/drawing/2014/main" id="{8B9E3AB3-34E4-610F-F357-5FA0A3738660}"/>
              </a:ext>
            </a:extLst>
          </p:cNvPr>
          <p:cNvSpPr/>
          <p:nvPr/>
        </p:nvSpPr>
        <p:spPr>
          <a:xfrm>
            <a:off x="688932" y="475660"/>
            <a:ext cx="10972800" cy="5547644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9017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2" name="語音泡泡: 圓角矩形 11">
            <a:extLst>
              <a:ext uri="{FF2B5EF4-FFF2-40B4-BE49-F238E27FC236}">
                <a16:creationId xmlns:a16="http://schemas.microsoft.com/office/drawing/2014/main" id="{0092BC98-46FF-6EF2-C927-8192B11EF16E}"/>
              </a:ext>
            </a:extLst>
          </p:cNvPr>
          <p:cNvSpPr/>
          <p:nvPr/>
        </p:nvSpPr>
        <p:spPr>
          <a:xfrm>
            <a:off x="1403674" y="768324"/>
            <a:ext cx="3778688" cy="1540701"/>
          </a:xfrm>
          <a:prstGeom prst="wedgeRoundRectCallout">
            <a:avLst>
              <a:gd name="adj1" fmla="val -15816"/>
              <a:gd name="adj2" fmla="val 7248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0" i="0" u="none" strike="noStrike" baseline="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綠燈走斑馬線過馬路就</a:t>
            </a:r>
            <a:r>
              <a:rPr lang="zh-TW" altLang="en-US" sz="2800" b="0" i="0" u="none" strike="noStrike" baseline="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lang="zh-TW" altLang="en-US" sz="2800" b="0" i="0" u="none" strike="noStrike" baseline="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定安全</a:t>
            </a:r>
            <a:r>
              <a:rPr lang="zh-TW" altLang="en-US" sz="2800" b="0" i="0" u="none" strike="noStrike" baseline="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endParaRPr lang="zh-TW" altLang="en-US" sz="2800" dirty="0">
              <a:solidFill>
                <a:schemeClr val="tx1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66D7F788-9981-DF56-3B83-EF136EAB674E}"/>
              </a:ext>
            </a:extLst>
          </p:cNvPr>
          <p:cNvSpPr/>
          <p:nvPr/>
        </p:nvSpPr>
        <p:spPr>
          <a:xfrm>
            <a:off x="6660598" y="821726"/>
            <a:ext cx="4454162" cy="1540701"/>
          </a:xfrm>
          <a:prstGeom prst="wedgeRoundRectCallout">
            <a:avLst>
              <a:gd name="adj1" fmla="val 17699"/>
              <a:gd name="adj2" fmla="val 7277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0" i="0" u="none" strike="noStrike" baseline="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綠燈走斑馬線過馬路</a:t>
            </a:r>
            <a:r>
              <a:rPr lang="zh-TW" altLang="en-US" sz="2800" b="0" i="0" u="none" strike="noStrike" baseline="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不一</a:t>
            </a:r>
            <a:r>
              <a:rPr lang="zh-TW" altLang="en-US" sz="2800" b="0" i="0" u="none" strike="noStrike" baseline="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定安全</a:t>
            </a:r>
            <a:r>
              <a:rPr lang="zh-TW" altLang="en-US" sz="2800" b="0" i="0" u="none" strike="noStrike" baseline="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endParaRPr lang="zh-TW" alt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4399503-8430-0554-741F-1C7696017DD3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│活動二：安全過馬路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9848054-5629-6894-E49F-EC30029CEEFA}"/>
              </a:ext>
            </a:extLst>
          </p:cNvPr>
          <p:cNvSpPr/>
          <p:nvPr/>
        </p:nvSpPr>
        <p:spPr>
          <a:xfrm>
            <a:off x="688932" y="5198300"/>
            <a:ext cx="10972800" cy="1302707"/>
          </a:xfrm>
          <a:prstGeom prst="roundRect">
            <a:avLst>
              <a:gd name="adj" fmla="val 5814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3377A10-4389-8A2D-80A7-14107839D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30" y="2651674"/>
            <a:ext cx="2222261" cy="310019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866F285-DE7B-26FF-649E-620FA49A3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116" y="2731063"/>
            <a:ext cx="2798405" cy="329224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6CF5BB08-97F9-498F-6E67-EF015986F8F6}"/>
              </a:ext>
            </a:extLst>
          </p:cNvPr>
          <p:cNvSpPr txBox="1"/>
          <p:nvPr/>
        </p:nvSpPr>
        <p:spPr>
          <a:xfrm>
            <a:off x="1528176" y="5751866"/>
            <a:ext cx="9498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你認為誰說的是對的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r>
              <a:rPr lang="zh-TW" altLang="en-US" sz="32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為</a:t>
            </a:r>
            <a:r>
              <a:rPr lang="zh-TW" altLang="en-US" sz="3200" b="1" dirty="0">
                <a:solidFill>
                  <a:schemeClr val="bg1"/>
                </a:solidFill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3200" b="1" dirty="0">
                <a:solidFill>
                  <a:schemeClr val="bg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3200" b="1" dirty="0">
                <a:solidFill>
                  <a:schemeClr val="bg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88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圖說文字 1">
            <a:extLst>
              <a:ext uri="{FF2B5EF4-FFF2-40B4-BE49-F238E27FC236}">
                <a16:creationId xmlns:a16="http://schemas.microsoft.com/office/drawing/2014/main" id="{8B9E3AB3-34E4-610F-F357-5FA0A3738660}"/>
              </a:ext>
            </a:extLst>
          </p:cNvPr>
          <p:cNvSpPr/>
          <p:nvPr/>
        </p:nvSpPr>
        <p:spPr>
          <a:xfrm>
            <a:off x="1130474" y="601249"/>
            <a:ext cx="9931052" cy="1014608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901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CF5BB08-97F9-498F-6E67-EF015986F8F6}"/>
              </a:ext>
            </a:extLst>
          </p:cNvPr>
          <p:cNvSpPr txBox="1"/>
          <p:nvPr/>
        </p:nvSpPr>
        <p:spPr>
          <a:xfrm>
            <a:off x="1540702" y="753371"/>
            <a:ext cx="9498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我們過馬路時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怎</a:t>
            </a:r>
            <a:r>
              <a:rPr lang="zh-TW" altLang="en-US" sz="32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過才安全</a:t>
            </a:r>
            <a:r>
              <a:rPr lang="zh-TW" altLang="en-US" sz="32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E017034-423F-7E30-35F0-38EA4678323D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│活動二：安全過馬路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682AD4A1-7A6A-EFEC-F10A-BEC4D2CCA7E1}"/>
              </a:ext>
            </a:extLst>
          </p:cNvPr>
          <p:cNvGrpSpPr/>
          <p:nvPr/>
        </p:nvGrpSpPr>
        <p:grpSpPr>
          <a:xfrm>
            <a:off x="1416872" y="2222882"/>
            <a:ext cx="1646035" cy="4033869"/>
            <a:chOff x="1416872" y="2222882"/>
            <a:chExt cx="1646035" cy="4033869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A1CFA38-56FD-7B8A-676D-8BB71D952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6872" y="2222882"/>
              <a:ext cx="1646035" cy="4033869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443E9A6D-ECC1-6675-9AC2-1C3FA35BFB8D}"/>
                </a:ext>
              </a:extLst>
            </p:cNvPr>
            <p:cNvSpPr txBox="1"/>
            <p:nvPr/>
          </p:nvSpPr>
          <p:spPr>
            <a:xfrm>
              <a:off x="1640709" y="3895595"/>
              <a:ext cx="12234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5400" b="1" dirty="0">
                  <a:ln w="3175">
                    <a:noFill/>
                    <a:prstDash val="sysDot"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停</a:t>
              </a: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C456AD58-B4A1-6B8C-375D-7989E479FE14}"/>
              </a:ext>
            </a:extLst>
          </p:cNvPr>
          <p:cNvGrpSpPr/>
          <p:nvPr/>
        </p:nvGrpSpPr>
        <p:grpSpPr>
          <a:xfrm>
            <a:off x="3543795" y="2118780"/>
            <a:ext cx="1950317" cy="4033869"/>
            <a:chOff x="3543795" y="2118780"/>
            <a:chExt cx="1950317" cy="403386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6761C37B-DB08-CE54-0DDF-2ECE4B383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795" y="2118780"/>
              <a:ext cx="1950317" cy="4033869"/>
            </a:xfrm>
            <a:prstGeom prst="rect">
              <a:avLst/>
            </a:prstGeom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FE597BEE-F199-A14C-AFC2-D57F4E5E8AB9}"/>
                </a:ext>
              </a:extLst>
            </p:cNvPr>
            <p:cNvSpPr txBox="1"/>
            <p:nvPr/>
          </p:nvSpPr>
          <p:spPr>
            <a:xfrm>
              <a:off x="4011690" y="3895595"/>
              <a:ext cx="12234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5400" b="1" dirty="0">
                  <a:ln w="3175">
                    <a:noFill/>
                    <a:prstDash val="sysDot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看</a:t>
              </a: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77902FAE-6A2D-0017-9E88-E180197E243B}"/>
              </a:ext>
            </a:extLst>
          </p:cNvPr>
          <p:cNvGrpSpPr/>
          <p:nvPr/>
        </p:nvGrpSpPr>
        <p:grpSpPr>
          <a:xfrm>
            <a:off x="5975000" y="2206822"/>
            <a:ext cx="2179444" cy="3945826"/>
            <a:chOff x="5975000" y="2206822"/>
            <a:chExt cx="2179444" cy="3945826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DA20FBB-C487-3A04-820C-C08717C89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000" y="2206822"/>
              <a:ext cx="2179444" cy="3945826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A25E2598-5DD9-C5E0-D314-5185F9AABBA4}"/>
                </a:ext>
              </a:extLst>
            </p:cNvPr>
            <p:cNvSpPr txBox="1"/>
            <p:nvPr/>
          </p:nvSpPr>
          <p:spPr>
            <a:xfrm>
              <a:off x="6518107" y="3895595"/>
              <a:ext cx="12234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5400" b="1" dirty="0">
                  <a:ln w="3175">
                    <a:solidFill>
                      <a:schemeClr val="accent4">
                        <a:lumMod val="20000"/>
                        <a:lumOff val="80000"/>
                      </a:schemeClr>
                    </a:solidFill>
                    <a:prstDash val="sysDot"/>
                  </a:ln>
                  <a:solidFill>
                    <a:srgbClr val="FFEBFF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聽</a:t>
              </a: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49677F7-691B-317A-2A6E-B0F41EC4D3A3}"/>
              </a:ext>
            </a:extLst>
          </p:cNvPr>
          <p:cNvGrpSpPr/>
          <p:nvPr/>
        </p:nvGrpSpPr>
        <p:grpSpPr>
          <a:xfrm>
            <a:off x="8765514" y="2099227"/>
            <a:ext cx="1723465" cy="4033869"/>
            <a:chOff x="8765514" y="2099227"/>
            <a:chExt cx="1723465" cy="4033869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809D8D41-B4C6-1F90-07D5-1D3696F98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5514" y="2099227"/>
              <a:ext cx="1723465" cy="4033869"/>
            </a:xfrm>
            <a:prstGeom prst="rect">
              <a:avLst/>
            </a:prstGeom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99D4D0EC-58B5-2C02-AA09-3ABD8CF837EC}"/>
                </a:ext>
              </a:extLst>
            </p:cNvPr>
            <p:cNvSpPr txBox="1"/>
            <p:nvPr/>
          </p:nvSpPr>
          <p:spPr>
            <a:xfrm>
              <a:off x="8925392" y="3895595"/>
              <a:ext cx="12234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54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118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B7146B2-E450-FFC9-5288-496CF9CABBB9}"/>
              </a:ext>
            </a:extLst>
          </p:cNvPr>
          <p:cNvSpPr/>
          <p:nvPr/>
        </p:nvSpPr>
        <p:spPr>
          <a:xfrm>
            <a:off x="598532" y="2387453"/>
            <a:ext cx="10755268" cy="3856045"/>
          </a:xfrm>
          <a:prstGeom prst="rect">
            <a:avLst/>
          </a:prstGeom>
          <a:solidFill>
            <a:schemeClr val="bg1"/>
          </a:solidFill>
          <a:ln>
            <a:solidFill>
              <a:srgbClr val="2A9D8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E017034-423F-7E30-35F0-38EA4678323D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發展活動│活動二：安全過馬路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5284737-2EB7-C097-911C-9AE0FDC81A27}"/>
              </a:ext>
            </a:extLst>
          </p:cNvPr>
          <p:cNvGrpSpPr/>
          <p:nvPr/>
        </p:nvGrpSpPr>
        <p:grpSpPr>
          <a:xfrm>
            <a:off x="598532" y="943922"/>
            <a:ext cx="10755268" cy="1052947"/>
            <a:chOff x="1039092" y="1925779"/>
            <a:chExt cx="10755268" cy="1052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圓角矩形 7">
              <a:extLst>
                <a:ext uri="{FF2B5EF4-FFF2-40B4-BE49-F238E27FC236}">
                  <a16:creationId xmlns:a16="http://schemas.microsoft.com/office/drawing/2014/main" id="{4D6E5590-A4B9-3A49-F8C4-8ACC76748A9E}"/>
                </a:ext>
              </a:extLst>
            </p:cNvPr>
            <p:cNvSpPr/>
            <p:nvPr/>
          </p:nvSpPr>
          <p:spPr>
            <a:xfrm>
              <a:off x="1983610" y="1925779"/>
              <a:ext cx="9810750" cy="1052945"/>
            </a:xfrm>
            <a:prstGeom prst="roundRect">
              <a:avLst/>
            </a:prstGeom>
            <a:solidFill>
              <a:srgbClr val="DEEAE4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628650"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停下來</a:t>
              </a:r>
              <a:r>
                <a:rPr kumimoji="0" lang="zh-TW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</a:rPr>
                <a:t>：</a:t>
              </a:r>
              <a:r>
                <a:rPr kumimoji="0" lang="zh-TW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停在安全的地方等待</a:t>
              </a:r>
            </a:p>
          </p:txBody>
        </p:sp>
        <p:sp>
          <p:nvSpPr>
            <p:cNvPr id="28" name="圓角矩形 6">
              <a:extLst>
                <a:ext uri="{FF2B5EF4-FFF2-40B4-BE49-F238E27FC236}">
                  <a16:creationId xmlns:a16="http://schemas.microsoft.com/office/drawing/2014/main" id="{1DC49D18-F6CC-3327-E4F7-90A93F843E11}"/>
                </a:ext>
              </a:extLst>
            </p:cNvPr>
            <p:cNvSpPr/>
            <p:nvPr/>
          </p:nvSpPr>
          <p:spPr>
            <a:xfrm>
              <a:off x="1039092" y="1925781"/>
              <a:ext cx="1420768" cy="1052945"/>
            </a:xfrm>
            <a:prstGeom prst="roundRect">
              <a:avLst/>
            </a:prstGeom>
            <a:solidFill>
              <a:srgbClr val="2A9D8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停</a:t>
              </a:r>
            </a:p>
          </p:txBody>
        </p:sp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3EDB0A1C-D136-AAEF-4F92-0243AC40B515}"/>
              </a:ext>
            </a:extLst>
          </p:cNvPr>
          <p:cNvGrpSpPr/>
          <p:nvPr/>
        </p:nvGrpSpPr>
        <p:grpSpPr>
          <a:xfrm>
            <a:off x="1029586" y="2531503"/>
            <a:ext cx="1082279" cy="1298103"/>
            <a:chOff x="5428818" y="5411770"/>
            <a:chExt cx="524130" cy="628650"/>
          </a:xfrm>
        </p:grpSpPr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DD6FF6F9-7993-395D-77B1-A211CC975E02}"/>
                </a:ext>
              </a:extLst>
            </p:cNvPr>
            <p:cNvSpPr/>
            <p:nvPr/>
          </p:nvSpPr>
          <p:spPr>
            <a:xfrm>
              <a:off x="5443488" y="5444471"/>
              <a:ext cx="509460" cy="509460"/>
            </a:xfrm>
            <a:prstGeom prst="ellipse">
              <a:avLst/>
            </a:prstGeom>
            <a:solidFill>
              <a:srgbClr val="2A9D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4FF028B6-643A-483C-46DA-6A846BF8E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28818" y="5411770"/>
              <a:ext cx="514350" cy="628650"/>
            </a:xfrm>
            <a:prstGeom prst="rect">
              <a:avLst/>
            </a:prstGeom>
          </p:spPr>
        </p:pic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BE376875-FE13-E44F-D62C-7FB14F2E4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32" y="3002864"/>
            <a:ext cx="1492547" cy="3657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3D4BAFC-A02A-6215-E681-6500E886A95F}"/>
              </a:ext>
            </a:extLst>
          </p:cNvPr>
          <p:cNvSpPr txBox="1"/>
          <p:nvPr/>
        </p:nvSpPr>
        <p:spPr>
          <a:xfrm>
            <a:off x="2207878" y="2764744"/>
            <a:ext cx="5918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prstClr val="black"/>
                </a:solidFill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32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是安全的地方</a:t>
            </a:r>
            <a:r>
              <a:rPr lang="zh-TW" altLang="en-US" sz="32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en-US" altLang="zh-TW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95D8023-5665-9BC9-8DAE-4435953A59A4}"/>
              </a:ext>
            </a:extLst>
          </p:cNvPr>
          <p:cNvSpPr txBox="1"/>
          <p:nvPr/>
        </p:nvSpPr>
        <p:spPr>
          <a:xfrm>
            <a:off x="2207878" y="3651014"/>
            <a:ext cx="70023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D8F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人行道上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騎樓裡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D8F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光線充足的地方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D8F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視野良好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沒有被物品遮住的地方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4737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B7146B2-E450-FFC9-5288-496CF9CABBB9}"/>
              </a:ext>
            </a:extLst>
          </p:cNvPr>
          <p:cNvSpPr/>
          <p:nvPr/>
        </p:nvSpPr>
        <p:spPr>
          <a:xfrm>
            <a:off x="598532" y="2387453"/>
            <a:ext cx="10755268" cy="3856045"/>
          </a:xfrm>
          <a:prstGeom prst="rect">
            <a:avLst/>
          </a:prstGeom>
          <a:solidFill>
            <a:schemeClr val="bg1"/>
          </a:solidFill>
          <a:ln>
            <a:solidFill>
              <a:srgbClr val="E9C46A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E017034-423F-7E30-35F0-38EA4678323D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發展活動│活動二：安全過馬路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5284737-2EB7-C097-911C-9AE0FDC81A27}"/>
              </a:ext>
            </a:extLst>
          </p:cNvPr>
          <p:cNvGrpSpPr/>
          <p:nvPr/>
        </p:nvGrpSpPr>
        <p:grpSpPr>
          <a:xfrm>
            <a:off x="598532" y="943922"/>
            <a:ext cx="10755268" cy="1052947"/>
            <a:chOff x="1039092" y="1925779"/>
            <a:chExt cx="10755268" cy="1052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圓角矩形 7">
              <a:extLst>
                <a:ext uri="{FF2B5EF4-FFF2-40B4-BE49-F238E27FC236}">
                  <a16:creationId xmlns:a16="http://schemas.microsoft.com/office/drawing/2014/main" id="{4D6E5590-A4B9-3A49-F8C4-8ACC76748A9E}"/>
                </a:ext>
              </a:extLst>
            </p:cNvPr>
            <p:cNvSpPr/>
            <p:nvPr/>
          </p:nvSpPr>
          <p:spPr>
            <a:xfrm>
              <a:off x="1983610" y="1925779"/>
              <a:ext cx="9810750" cy="1052945"/>
            </a:xfrm>
            <a:prstGeom prst="roundRect">
              <a:avLst/>
            </a:prstGeom>
            <a:solidFill>
              <a:srgbClr val="F7E9C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628650"/>
              <a:r>
                <a:rPr lang="zh-TW" altLang="en-US" sz="3600" kern="0" dirty="0">
                  <a:solidFill>
                    <a:sysClr val="windowText" lastClr="000000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看號誌</a:t>
              </a:r>
              <a:r>
                <a:rPr kumimoji="0" lang="zh-TW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：</a:t>
              </a:r>
              <a:r>
                <a:rPr lang="zh-TW" altLang="en-US" sz="3600" dirty="0">
                  <a:solidFill>
                    <a:sysClr val="windowText" lastClr="000000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看看號誌綠燈亮</a:t>
              </a:r>
            </a:p>
          </p:txBody>
        </p:sp>
        <p:sp>
          <p:nvSpPr>
            <p:cNvPr id="28" name="圓角矩形 6">
              <a:extLst>
                <a:ext uri="{FF2B5EF4-FFF2-40B4-BE49-F238E27FC236}">
                  <a16:creationId xmlns:a16="http://schemas.microsoft.com/office/drawing/2014/main" id="{1DC49D18-F6CC-3327-E4F7-90A93F843E11}"/>
                </a:ext>
              </a:extLst>
            </p:cNvPr>
            <p:cNvSpPr/>
            <p:nvPr/>
          </p:nvSpPr>
          <p:spPr>
            <a:xfrm>
              <a:off x="1039092" y="1925781"/>
              <a:ext cx="1420768" cy="1052945"/>
            </a:xfrm>
            <a:prstGeom prst="roundRect">
              <a:avLst/>
            </a:prstGeom>
            <a:solidFill>
              <a:srgbClr val="E9C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800" b="1" kern="0" dirty="0">
                  <a:solidFill>
                    <a:prstClr val="white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看</a:t>
              </a:r>
              <a:endPara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endParaRP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93D4BAFC-A02A-6215-E681-6500E886A95F}"/>
              </a:ext>
            </a:extLst>
          </p:cNvPr>
          <p:cNvSpPr txBox="1"/>
          <p:nvPr/>
        </p:nvSpPr>
        <p:spPr>
          <a:xfrm>
            <a:off x="2207878" y="2764744"/>
            <a:ext cx="8385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我們在路上要看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  <a:cs typeface="+mn-cs"/>
              </a:rPr>
              <a:t>什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麼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號誌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?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  <a:cs typeface="+mn-cs"/>
              </a:rPr>
              <a:t>？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95D8023-5665-9BC9-8DAE-4435953A59A4}"/>
              </a:ext>
            </a:extLst>
          </p:cNvPr>
          <p:cNvSpPr txBox="1"/>
          <p:nvPr/>
        </p:nvSpPr>
        <p:spPr>
          <a:xfrm>
            <a:off x="2241073" y="3660953"/>
            <a:ext cx="6657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Clr>
                <a:srgbClr val="E9C46A"/>
              </a:buClr>
              <a:buFont typeface="Wingdings" panose="05000000000000000000" pitchFamily="2" charset="2"/>
              <a:buChar char="l"/>
            </a:pP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看綠燈或小綠人號誌亮起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044998C-F535-3BC6-5B60-8D1A87464CFA}"/>
              </a:ext>
            </a:extLst>
          </p:cNvPr>
          <p:cNvGrpSpPr/>
          <p:nvPr/>
        </p:nvGrpSpPr>
        <p:grpSpPr>
          <a:xfrm>
            <a:off x="963621" y="2212716"/>
            <a:ext cx="1430415" cy="1448237"/>
            <a:chOff x="5994104" y="5273028"/>
            <a:chExt cx="692727" cy="701358"/>
          </a:xfrm>
        </p:grpSpPr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0480B40A-F198-FB45-62E4-52A8D23EA7EA}"/>
                </a:ext>
              </a:extLst>
            </p:cNvPr>
            <p:cNvSpPr/>
            <p:nvPr/>
          </p:nvSpPr>
          <p:spPr>
            <a:xfrm>
              <a:off x="6046603" y="5464926"/>
              <a:ext cx="509460" cy="509460"/>
            </a:xfrm>
            <a:prstGeom prst="ellipse">
              <a:avLst/>
            </a:prstGeom>
            <a:solidFill>
              <a:srgbClr val="E9C4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3558864D-F8C5-8737-7697-0B7271A7D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592" t="18841" r="-4810" b="55658"/>
            <a:stretch/>
          </p:blipFill>
          <p:spPr>
            <a:xfrm>
              <a:off x="5994104" y="5273028"/>
              <a:ext cx="692727" cy="663093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0D680E00-B08A-C609-7CF7-D32AAA50D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462" y="2930498"/>
            <a:ext cx="1748917" cy="3617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353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B7146B2-E450-FFC9-5288-496CF9CABBB9}"/>
              </a:ext>
            </a:extLst>
          </p:cNvPr>
          <p:cNvSpPr/>
          <p:nvPr/>
        </p:nvSpPr>
        <p:spPr>
          <a:xfrm>
            <a:off x="598532" y="2387453"/>
            <a:ext cx="10755268" cy="4039851"/>
          </a:xfrm>
          <a:prstGeom prst="rect">
            <a:avLst/>
          </a:prstGeom>
          <a:solidFill>
            <a:schemeClr val="bg1"/>
          </a:solidFill>
          <a:ln>
            <a:solidFill>
              <a:srgbClr val="E9C46A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E017034-423F-7E30-35F0-38EA4678323D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發展活動│活動二：安全過馬路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5284737-2EB7-C097-911C-9AE0FDC81A27}"/>
              </a:ext>
            </a:extLst>
          </p:cNvPr>
          <p:cNvGrpSpPr/>
          <p:nvPr/>
        </p:nvGrpSpPr>
        <p:grpSpPr>
          <a:xfrm>
            <a:off x="598532" y="943922"/>
            <a:ext cx="10755268" cy="1052947"/>
            <a:chOff x="1039092" y="1925779"/>
            <a:chExt cx="10755268" cy="1052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圓角矩形 7">
              <a:extLst>
                <a:ext uri="{FF2B5EF4-FFF2-40B4-BE49-F238E27FC236}">
                  <a16:creationId xmlns:a16="http://schemas.microsoft.com/office/drawing/2014/main" id="{4D6E5590-A4B9-3A49-F8C4-8ACC76748A9E}"/>
                </a:ext>
              </a:extLst>
            </p:cNvPr>
            <p:cNvSpPr/>
            <p:nvPr/>
          </p:nvSpPr>
          <p:spPr>
            <a:xfrm>
              <a:off x="1983610" y="1925779"/>
              <a:ext cx="9810750" cy="1052945"/>
            </a:xfrm>
            <a:prstGeom prst="roundRect">
              <a:avLst/>
            </a:prstGeom>
            <a:solidFill>
              <a:srgbClr val="F7E9C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62865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看車輛</a:t>
              </a:r>
              <a:r>
                <a:rPr kumimoji="0" lang="zh-TW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：</a:t>
              </a:r>
              <a:r>
                <a:rPr kumimoji="0" lang="zh-TW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左看右看看車輛</a:t>
              </a:r>
            </a:p>
          </p:txBody>
        </p:sp>
        <p:sp>
          <p:nvSpPr>
            <p:cNvPr id="28" name="圓角矩形 6">
              <a:extLst>
                <a:ext uri="{FF2B5EF4-FFF2-40B4-BE49-F238E27FC236}">
                  <a16:creationId xmlns:a16="http://schemas.microsoft.com/office/drawing/2014/main" id="{1DC49D18-F6CC-3327-E4F7-90A93F843E11}"/>
                </a:ext>
              </a:extLst>
            </p:cNvPr>
            <p:cNvSpPr/>
            <p:nvPr/>
          </p:nvSpPr>
          <p:spPr>
            <a:xfrm>
              <a:off x="1039092" y="1925781"/>
              <a:ext cx="1420768" cy="1052945"/>
            </a:xfrm>
            <a:prstGeom prst="roundRect">
              <a:avLst/>
            </a:prstGeom>
            <a:solidFill>
              <a:srgbClr val="E9C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看</a:t>
              </a: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93D4BAFC-A02A-6215-E681-6500E886A95F}"/>
              </a:ext>
            </a:extLst>
          </p:cNvPr>
          <p:cNvSpPr txBox="1"/>
          <p:nvPr/>
        </p:nvSpPr>
        <p:spPr>
          <a:xfrm>
            <a:off x="2207877" y="2764744"/>
            <a:ext cx="80625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我們過馬路時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如果只看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一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個方向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會發生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事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？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  <a:cs typeface="+mn-cs"/>
              </a:rPr>
              <a:t>？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95D8023-5665-9BC9-8DAE-4435953A59A4}"/>
              </a:ext>
            </a:extLst>
          </p:cNvPr>
          <p:cNvSpPr txBox="1"/>
          <p:nvPr/>
        </p:nvSpPr>
        <p:spPr>
          <a:xfrm>
            <a:off x="2207876" y="3972523"/>
            <a:ext cx="727158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9C46A"/>
              </a:buClr>
              <a:buFont typeface="Wingdings" panose="05000000000000000000" pitchFamily="2" charset="2"/>
              <a:buChar char="l"/>
            </a:pPr>
            <a:r>
              <a:rPr kumimoji="0" lang="zh-TW" alt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道路上有</a:t>
            </a:r>
            <a:r>
              <a:rPr kumimoji="0" lang="zh-TW" altLang="en-US" sz="2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直</a:t>
            </a:r>
            <a:r>
              <a:rPr lang="zh-TW" altLang="en-US" sz="29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</a:t>
            </a:r>
            <a:r>
              <a:rPr kumimoji="0" lang="zh-TW" altLang="en-US" sz="2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kumimoji="0" lang="zh-TW" altLang="en-US" sz="2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轉彎</a:t>
            </a:r>
            <a:r>
              <a:rPr kumimoji="0" lang="zh-TW" alt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的車輛</a:t>
            </a:r>
            <a:r>
              <a:rPr kumimoji="0" lang="zh-TW" alt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如果我們只看左邊或右邊</a:t>
            </a:r>
            <a:r>
              <a:rPr kumimoji="0" lang="zh-TW" alt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就無法注意到另</a:t>
            </a:r>
            <a:r>
              <a:rPr kumimoji="0" lang="zh-TW" alt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kumimoji="0" lang="zh-TW" alt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邊的車輛</a:t>
            </a:r>
            <a:endParaRPr lang="en-US" altLang="zh-TW" sz="29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Clr>
                <a:srgbClr val="E9C46A"/>
              </a:buClr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過馬路前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左看右看再左看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28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過馬路時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持續觀察車輛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044998C-F535-3BC6-5B60-8D1A87464CFA}"/>
              </a:ext>
            </a:extLst>
          </p:cNvPr>
          <p:cNvGrpSpPr/>
          <p:nvPr/>
        </p:nvGrpSpPr>
        <p:grpSpPr>
          <a:xfrm>
            <a:off x="963621" y="2212716"/>
            <a:ext cx="1430415" cy="1448237"/>
            <a:chOff x="5994104" y="5273028"/>
            <a:chExt cx="692727" cy="701358"/>
          </a:xfrm>
        </p:grpSpPr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0480B40A-F198-FB45-62E4-52A8D23EA7EA}"/>
                </a:ext>
              </a:extLst>
            </p:cNvPr>
            <p:cNvSpPr/>
            <p:nvPr/>
          </p:nvSpPr>
          <p:spPr>
            <a:xfrm>
              <a:off x="6046603" y="5464926"/>
              <a:ext cx="509460" cy="509460"/>
            </a:xfrm>
            <a:prstGeom prst="ellipse">
              <a:avLst/>
            </a:prstGeom>
            <a:solidFill>
              <a:srgbClr val="E9C4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3558864D-F8C5-8737-7697-0B7271A7D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592" t="18841" r="-4810" b="55658"/>
            <a:stretch/>
          </p:blipFill>
          <p:spPr>
            <a:xfrm>
              <a:off x="5994104" y="5273028"/>
              <a:ext cx="692727" cy="663093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0D680E00-B08A-C609-7CF7-D32AAA50D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462" y="2930498"/>
            <a:ext cx="1748917" cy="3617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588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B7146B2-E450-FFC9-5288-496CF9CABBB9}"/>
              </a:ext>
            </a:extLst>
          </p:cNvPr>
          <p:cNvSpPr/>
          <p:nvPr/>
        </p:nvSpPr>
        <p:spPr>
          <a:xfrm>
            <a:off x="598532" y="2387453"/>
            <a:ext cx="10755268" cy="3856045"/>
          </a:xfrm>
          <a:prstGeom prst="rect">
            <a:avLst/>
          </a:prstGeom>
          <a:solidFill>
            <a:schemeClr val="bg1"/>
          </a:solidFill>
          <a:ln>
            <a:solidFill>
              <a:srgbClr val="F4A26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E017034-423F-7E30-35F0-38EA4678323D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發展活動│活動二：安全過馬路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5284737-2EB7-C097-911C-9AE0FDC81A27}"/>
              </a:ext>
            </a:extLst>
          </p:cNvPr>
          <p:cNvGrpSpPr/>
          <p:nvPr/>
        </p:nvGrpSpPr>
        <p:grpSpPr>
          <a:xfrm>
            <a:off x="598532" y="943922"/>
            <a:ext cx="10755268" cy="1052947"/>
            <a:chOff x="1039092" y="1925779"/>
            <a:chExt cx="10755268" cy="1052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圓角矩形 7">
              <a:extLst>
                <a:ext uri="{FF2B5EF4-FFF2-40B4-BE49-F238E27FC236}">
                  <a16:creationId xmlns:a16="http://schemas.microsoft.com/office/drawing/2014/main" id="{4D6E5590-A4B9-3A49-F8C4-8ACC76748A9E}"/>
                </a:ext>
              </a:extLst>
            </p:cNvPr>
            <p:cNvSpPr/>
            <p:nvPr/>
          </p:nvSpPr>
          <p:spPr>
            <a:xfrm>
              <a:off x="1983610" y="1925779"/>
              <a:ext cx="9810750" cy="1052945"/>
            </a:xfrm>
            <a:prstGeom prst="roundRect">
              <a:avLst/>
            </a:prstGeom>
            <a:solidFill>
              <a:srgbClr val="FBDBC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62865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聽聲音</a:t>
              </a:r>
              <a:r>
                <a:rPr lang="zh-TW" altLang="en-US" sz="3600" kern="0" dirty="0">
                  <a:solidFill>
                    <a:sysClr val="windowText" lastClr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：</a:t>
              </a:r>
              <a:r>
                <a:rPr lang="zh-TW" altLang="en-US" sz="3600" kern="0" dirty="0">
                  <a:solidFill>
                    <a:sysClr val="windowText" lastClr="000000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聽聽交通的聲音</a:t>
              </a:r>
              <a:endPara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endParaRPr>
            </a:p>
          </p:txBody>
        </p:sp>
        <p:sp>
          <p:nvSpPr>
            <p:cNvPr id="28" name="圓角矩形 6">
              <a:extLst>
                <a:ext uri="{FF2B5EF4-FFF2-40B4-BE49-F238E27FC236}">
                  <a16:creationId xmlns:a16="http://schemas.microsoft.com/office/drawing/2014/main" id="{1DC49D18-F6CC-3327-E4F7-90A93F843E11}"/>
                </a:ext>
              </a:extLst>
            </p:cNvPr>
            <p:cNvSpPr/>
            <p:nvPr/>
          </p:nvSpPr>
          <p:spPr>
            <a:xfrm>
              <a:off x="1039092" y="1925781"/>
              <a:ext cx="1420768" cy="1052945"/>
            </a:xfrm>
            <a:prstGeom prst="roundRect">
              <a:avLst/>
            </a:prstGeom>
            <a:solidFill>
              <a:srgbClr val="F4A26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聽</a:t>
              </a: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93D4BAFC-A02A-6215-E681-6500E886A95F}"/>
              </a:ext>
            </a:extLst>
          </p:cNvPr>
          <p:cNvSpPr txBox="1"/>
          <p:nvPr/>
        </p:nvSpPr>
        <p:spPr>
          <a:xfrm>
            <a:off x="2207878" y="2764744"/>
            <a:ext cx="7611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小朋友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曾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經聽過哪些交通的聲音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聽到這些聲音後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要怎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麼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做才安全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  <a:cs typeface="+mn-cs"/>
              </a:rPr>
              <a:t>？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3BC24BA-90F1-ACFB-B172-E168E3F22E88}"/>
              </a:ext>
            </a:extLst>
          </p:cNvPr>
          <p:cNvGrpSpPr/>
          <p:nvPr/>
        </p:nvGrpSpPr>
        <p:grpSpPr>
          <a:xfrm>
            <a:off x="766754" y="2351218"/>
            <a:ext cx="1526087" cy="1411825"/>
            <a:chOff x="3757810" y="5444471"/>
            <a:chExt cx="739059" cy="683724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5958A245-EC54-C2F6-DF08-92BCC876D535}"/>
                </a:ext>
              </a:extLst>
            </p:cNvPr>
            <p:cNvSpPr/>
            <p:nvPr/>
          </p:nvSpPr>
          <p:spPr>
            <a:xfrm>
              <a:off x="3911249" y="5571998"/>
              <a:ext cx="509460" cy="509460"/>
            </a:xfrm>
            <a:prstGeom prst="ellipse">
              <a:avLst/>
            </a:prstGeom>
            <a:solidFill>
              <a:srgbClr val="F4A26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388D9465-FD4C-D007-AC05-851E7237E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12451" t="38531" r="-1" b="35175"/>
            <a:stretch/>
          </p:blipFill>
          <p:spPr>
            <a:xfrm>
              <a:off x="3757810" y="5444471"/>
              <a:ext cx="739059" cy="683724"/>
            </a:xfrm>
            <a:prstGeom prst="rect">
              <a:avLst/>
            </a:prstGeom>
          </p:spPr>
        </p:pic>
      </p:grpSp>
      <p:sp>
        <p:nvSpPr>
          <p:cNvPr id="17" name="文字方塊 16">
            <a:hlinkClick r:id="rId5"/>
            <a:extLst>
              <a:ext uri="{FF2B5EF4-FFF2-40B4-BE49-F238E27FC236}">
                <a16:creationId xmlns:a16="http://schemas.microsoft.com/office/drawing/2014/main" id="{95F91B9B-7672-C8AA-D165-4E9975B836A5}"/>
              </a:ext>
            </a:extLst>
          </p:cNvPr>
          <p:cNvSpPr txBox="1"/>
          <p:nvPr/>
        </p:nvSpPr>
        <p:spPr>
          <a:xfrm>
            <a:off x="2292841" y="4715909"/>
            <a:ext cx="1253869" cy="461665"/>
          </a:xfrm>
          <a:prstGeom prst="rect">
            <a:avLst/>
          </a:prstGeom>
          <a:solidFill>
            <a:srgbClr val="FDF1E9"/>
          </a:solidFill>
          <a:ln w="25400">
            <a:solidFill>
              <a:srgbClr val="F4A26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聲音</a:t>
            </a:r>
            <a:r>
              <a:rPr lang="en-US" altLang="zh-TW" sz="24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1</a:t>
            </a:r>
            <a:endParaRPr lang="zh-TW" altLang="en-US" sz="24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18" name="文字方塊 17">
            <a:hlinkClick r:id="rId6"/>
            <a:extLst>
              <a:ext uri="{FF2B5EF4-FFF2-40B4-BE49-F238E27FC236}">
                <a16:creationId xmlns:a16="http://schemas.microsoft.com/office/drawing/2014/main" id="{6D5E7318-1FF3-9D5D-E512-4571A0E42C34}"/>
              </a:ext>
            </a:extLst>
          </p:cNvPr>
          <p:cNvSpPr txBox="1"/>
          <p:nvPr/>
        </p:nvSpPr>
        <p:spPr>
          <a:xfrm>
            <a:off x="3964708" y="4711695"/>
            <a:ext cx="1276311" cy="461665"/>
          </a:xfrm>
          <a:prstGeom prst="rect">
            <a:avLst/>
          </a:prstGeom>
          <a:solidFill>
            <a:srgbClr val="FDF1E9"/>
          </a:solidFill>
          <a:ln w="25400">
            <a:solidFill>
              <a:srgbClr val="F4A26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聲音</a:t>
            </a:r>
            <a:r>
              <a:rPr lang="en-US" altLang="zh-TW" sz="24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2</a:t>
            </a:r>
            <a:endParaRPr lang="zh-TW" altLang="en-US" sz="24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19" name="文字方塊 18">
            <a:hlinkClick r:id="rId7"/>
            <a:extLst>
              <a:ext uri="{FF2B5EF4-FFF2-40B4-BE49-F238E27FC236}">
                <a16:creationId xmlns:a16="http://schemas.microsoft.com/office/drawing/2014/main" id="{5122674B-8155-F95C-692C-7DD689565D50}"/>
              </a:ext>
            </a:extLst>
          </p:cNvPr>
          <p:cNvSpPr txBox="1"/>
          <p:nvPr/>
        </p:nvSpPr>
        <p:spPr>
          <a:xfrm>
            <a:off x="5664971" y="4711695"/>
            <a:ext cx="1276311" cy="461665"/>
          </a:xfrm>
          <a:prstGeom prst="rect">
            <a:avLst/>
          </a:prstGeom>
          <a:solidFill>
            <a:srgbClr val="FDF1E9"/>
          </a:solidFill>
          <a:ln w="25400">
            <a:solidFill>
              <a:srgbClr val="F4A26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聲音</a:t>
            </a:r>
            <a:r>
              <a:rPr lang="en-US" altLang="zh-TW" sz="24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3</a:t>
            </a:r>
            <a:endParaRPr lang="zh-TW" altLang="en-US" sz="24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20" name="文字方塊 19">
            <a:hlinkClick r:id="rId8"/>
            <a:extLst>
              <a:ext uri="{FF2B5EF4-FFF2-40B4-BE49-F238E27FC236}">
                <a16:creationId xmlns:a16="http://schemas.microsoft.com/office/drawing/2014/main" id="{6CA5E4A6-76C4-01C4-C27C-7446AE116FE0}"/>
              </a:ext>
            </a:extLst>
          </p:cNvPr>
          <p:cNvSpPr txBox="1"/>
          <p:nvPr/>
        </p:nvSpPr>
        <p:spPr>
          <a:xfrm>
            <a:off x="7366363" y="4711695"/>
            <a:ext cx="1276311" cy="461665"/>
          </a:xfrm>
          <a:prstGeom prst="rect">
            <a:avLst/>
          </a:prstGeom>
          <a:solidFill>
            <a:srgbClr val="FDF1E9"/>
          </a:solidFill>
          <a:ln w="25400">
            <a:solidFill>
              <a:srgbClr val="F4A26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聲音</a:t>
            </a:r>
            <a:r>
              <a:rPr lang="en-US" altLang="zh-TW" sz="24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4</a:t>
            </a:r>
            <a:endParaRPr lang="zh-TW" altLang="en-US" sz="2400" b="1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560D37B-42C7-F3E3-F4F9-9B4DD80E76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843" y="2957586"/>
            <a:ext cx="1919142" cy="3474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98590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B7146B2-E450-FFC9-5288-496CF9CABBB9}"/>
              </a:ext>
            </a:extLst>
          </p:cNvPr>
          <p:cNvSpPr/>
          <p:nvPr/>
        </p:nvSpPr>
        <p:spPr>
          <a:xfrm>
            <a:off x="598532" y="2387453"/>
            <a:ext cx="10755268" cy="3856045"/>
          </a:xfrm>
          <a:prstGeom prst="rect">
            <a:avLst/>
          </a:prstGeom>
          <a:solidFill>
            <a:schemeClr val="bg1"/>
          </a:solidFill>
          <a:ln>
            <a:solidFill>
              <a:srgbClr val="E76F5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E017034-423F-7E30-35F0-38EA4678323D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發展活動│活動二：安全過馬路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5284737-2EB7-C097-911C-9AE0FDC81A27}"/>
              </a:ext>
            </a:extLst>
          </p:cNvPr>
          <p:cNvGrpSpPr/>
          <p:nvPr/>
        </p:nvGrpSpPr>
        <p:grpSpPr>
          <a:xfrm>
            <a:off x="598532" y="943922"/>
            <a:ext cx="10755268" cy="1052947"/>
            <a:chOff x="1039092" y="1925779"/>
            <a:chExt cx="10755268" cy="1052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圓角矩形 7">
              <a:extLst>
                <a:ext uri="{FF2B5EF4-FFF2-40B4-BE49-F238E27FC236}">
                  <a16:creationId xmlns:a16="http://schemas.microsoft.com/office/drawing/2014/main" id="{4D6E5590-A4B9-3A49-F8C4-8ACC76748A9E}"/>
                </a:ext>
              </a:extLst>
            </p:cNvPr>
            <p:cNvSpPr/>
            <p:nvPr/>
          </p:nvSpPr>
          <p:spPr>
            <a:xfrm>
              <a:off x="1983610" y="1925779"/>
              <a:ext cx="9810750" cy="1052945"/>
            </a:xfrm>
            <a:prstGeom prst="roundRect">
              <a:avLst/>
            </a:prstGeom>
            <a:solidFill>
              <a:srgbClr val="E8C5BC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62865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600" kern="0" dirty="0">
                  <a:solidFill>
                    <a:sysClr val="windowText" lastClr="000000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想一想</a:t>
              </a:r>
              <a:r>
                <a:rPr kumimoji="0" lang="zh-TW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：</a:t>
              </a:r>
              <a:r>
                <a:rPr kumimoji="0" lang="zh-TW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想想安全的做法</a:t>
              </a:r>
            </a:p>
          </p:txBody>
        </p:sp>
        <p:sp>
          <p:nvSpPr>
            <p:cNvPr id="28" name="圓角矩形 6">
              <a:extLst>
                <a:ext uri="{FF2B5EF4-FFF2-40B4-BE49-F238E27FC236}">
                  <a16:creationId xmlns:a16="http://schemas.microsoft.com/office/drawing/2014/main" id="{1DC49D18-F6CC-3327-E4F7-90A93F843E11}"/>
                </a:ext>
              </a:extLst>
            </p:cNvPr>
            <p:cNvSpPr/>
            <p:nvPr/>
          </p:nvSpPr>
          <p:spPr>
            <a:xfrm>
              <a:off x="1039092" y="1925781"/>
              <a:ext cx="1420768" cy="1052945"/>
            </a:xfrm>
            <a:prstGeom prst="roundRect">
              <a:avLst/>
            </a:prstGeom>
            <a:solidFill>
              <a:srgbClr val="E76F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800" b="1" kern="0" dirty="0">
                  <a:solidFill>
                    <a:prstClr val="white"/>
                  </a:solidFill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想</a:t>
              </a:r>
              <a:endPara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endParaRP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93D4BAFC-A02A-6215-E681-6500E886A95F}"/>
              </a:ext>
            </a:extLst>
          </p:cNvPr>
          <p:cNvSpPr txBox="1"/>
          <p:nvPr/>
        </p:nvSpPr>
        <p:spPr>
          <a:xfrm>
            <a:off x="2207878" y="2764744"/>
            <a:ext cx="74716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過馬路要做出任何動作前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先思考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solidFill>
                  <a:srgbClr val="E76F5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這時候過馬路安全嗎</a:t>
            </a:r>
            <a:r>
              <a:rPr lang="zh-TW" altLang="en-US" sz="3200" dirty="0">
                <a:solidFill>
                  <a:srgbClr val="E76F5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怎</a:t>
            </a:r>
            <a:r>
              <a:rPr lang="zh-TW" altLang="en-US" sz="32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做才安全</a:t>
            </a:r>
            <a:r>
              <a:rPr lang="zh-TW" altLang="en-US" sz="32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32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現在讓我們</a:t>
            </a:r>
            <a:r>
              <a:rPr lang="zh-TW" altLang="en-US" sz="3200" dirty="0"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起來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想</a:t>
            </a:r>
            <a:r>
              <a:rPr lang="zh-TW" altLang="en-US" sz="3200" dirty="0"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想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下面的問題吧！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  <a:cs typeface="+mn-cs"/>
              </a:rPr>
              <a:t>？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4246CEB-A8F6-90BF-E038-B0B6C2DAE422}"/>
              </a:ext>
            </a:extLst>
          </p:cNvPr>
          <p:cNvGrpSpPr/>
          <p:nvPr/>
        </p:nvGrpSpPr>
        <p:grpSpPr>
          <a:xfrm>
            <a:off x="598532" y="1982525"/>
            <a:ext cx="2222083" cy="2304869"/>
            <a:chOff x="5610711" y="3509529"/>
            <a:chExt cx="1076119" cy="1116211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C347B51A-B402-E67C-4DE6-88FDF70A4DC0}"/>
                </a:ext>
              </a:extLst>
            </p:cNvPr>
            <p:cNvSpPr/>
            <p:nvPr/>
          </p:nvSpPr>
          <p:spPr>
            <a:xfrm>
              <a:off x="5840252" y="3805231"/>
              <a:ext cx="509460" cy="509460"/>
            </a:xfrm>
            <a:prstGeom prst="ellipse">
              <a:avLst/>
            </a:prstGeom>
            <a:solidFill>
              <a:srgbClr val="E76F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6D16C30A-278E-C68D-1EB5-3FDB13568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21758" t="53552" r="-37358" b="-2791"/>
            <a:stretch/>
          </p:blipFill>
          <p:spPr>
            <a:xfrm>
              <a:off x="5610711" y="3509529"/>
              <a:ext cx="1076119" cy="1116211"/>
            </a:xfrm>
            <a:prstGeom prst="ellipse">
              <a:avLst/>
            </a:prstGeom>
          </p:spPr>
        </p:pic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69168B60-9DE2-C5E7-2244-EB0562E680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122" y="2855934"/>
            <a:ext cx="1529240" cy="357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844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B7146B2-E450-FFC9-5288-496CF9CABBB9}"/>
              </a:ext>
            </a:extLst>
          </p:cNvPr>
          <p:cNvSpPr/>
          <p:nvPr/>
        </p:nvSpPr>
        <p:spPr>
          <a:xfrm>
            <a:off x="598532" y="2387453"/>
            <a:ext cx="10755268" cy="3856045"/>
          </a:xfrm>
          <a:prstGeom prst="rect">
            <a:avLst/>
          </a:prstGeom>
          <a:solidFill>
            <a:schemeClr val="bg1"/>
          </a:solidFill>
          <a:ln>
            <a:solidFill>
              <a:srgbClr val="E9C46A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E017034-423F-7E30-35F0-38EA4678323D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發展活動│活動二：安全過馬路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5284737-2EB7-C097-911C-9AE0FDC81A27}"/>
              </a:ext>
            </a:extLst>
          </p:cNvPr>
          <p:cNvGrpSpPr/>
          <p:nvPr/>
        </p:nvGrpSpPr>
        <p:grpSpPr>
          <a:xfrm>
            <a:off x="598532" y="943922"/>
            <a:ext cx="10755268" cy="1052947"/>
            <a:chOff x="1039092" y="1925779"/>
            <a:chExt cx="10755268" cy="1052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圓角矩形 7">
              <a:extLst>
                <a:ext uri="{FF2B5EF4-FFF2-40B4-BE49-F238E27FC236}">
                  <a16:creationId xmlns:a16="http://schemas.microsoft.com/office/drawing/2014/main" id="{4D6E5590-A4B9-3A49-F8C4-8ACC76748A9E}"/>
                </a:ext>
              </a:extLst>
            </p:cNvPr>
            <p:cNvSpPr/>
            <p:nvPr/>
          </p:nvSpPr>
          <p:spPr>
            <a:xfrm>
              <a:off x="1983610" y="1925779"/>
              <a:ext cx="9810750" cy="1052945"/>
            </a:xfrm>
            <a:prstGeom prst="roundRect">
              <a:avLst/>
            </a:prstGeom>
            <a:solidFill>
              <a:srgbClr val="E8C5BC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62865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想一想</a:t>
              </a:r>
              <a:r>
                <a:rPr kumimoji="0" lang="zh-TW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：</a:t>
              </a:r>
              <a:r>
                <a:rPr kumimoji="0" lang="zh-TW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想想安全的做法</a:t>
              </a:r>
            </a:p>
          </p:txBody>
        </p:sp>
        <p:sp>
          <p:nvSpPr>
            <p:cNvPr id="28" name="圓角矩形 6">
              <a:extLst>
                <a:ext uri="{FF2B5EF4-FFF2-40B4-BE49-F238E27FC236}">
                  <a16:creationId xmlns:a16="http://schemas.microsoft.com/office/drawing/2014/main" id="{1DC49D18-F6CC-3327-E4F7-90A93F843E11}"/>
                </a:ext>
              </a:extLst>
            </p:cNvPr>
            <p:cNvSpPr/>
            <p:nvPr/>
          </p:nvSpPr>
          <p:spPr>
            <a:xfrm>
              <a:off x="1039092" y="1925781"/>
              <a:ext cx="1420768" cy="1052945"/>
            </a:xfrm>
            <a:prstGeom prst="roundRect">
              <a:avLst/>
            </a:prstGeom>
            <a:solidFill>
              <a:srgbClr val="E76F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想</a:t>
              </a: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93D4BAFC-A02A-6215-E681-6500E886A95F}"/>
              </a:ext>
            </a:extLst>
          </p:cNvPr>
          <p:cNvSpPr txBox="1"/>
          <p:nvPr/>
        </p:nvSpPr>
        <p:spPr>
          <a:xfrm>
            <a:off x="2207878" y="2764744"/>
            <a:ext cx="74716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</a:t>
            </a:r>
            <a:r>
              <a:rPr lang="en-US" altLang="zh-TW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  <a:sym typeface="Wingdings 2" panose="05020102010507070707" pitchFamily="18" charset="2"/>
              </a:rPr>
              <a:t>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這些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停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的問題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4246CEB-A8F6-90BF-E038-B0B6C2DAE422}"/>
              </a:ext>
            </a:extLst>
          </p:cNvPr>
          <p:cNvGrpSpPr/>
          <p:nvPr/>
        </p:nvGrpSpPr>
        <p:grpSpPr>
          <a:xfrm>
            <a:off x="598532" y="1982525"/>
            <a:ext cx="2222083" cy="2304869"/>
            <a:chOff x="5610711" y="3509529"/>
            <a:chExt cx="1076119" cy="1116211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C347B51A-B402-E67C-4DE6-88FDF70A4DC0}"/>
                </a:ext>
              </a:extLst>
            </p:cNvPr>
            <p:cNvSpPr/>
            <p:nvPr/>
          </p:nvSpPr>
          <p:spPr>
            <a:xfrm>
              <a:off x="5840252" y="3805231"/>
              <a:ext cx="509460" cy="509460"/>
            </a:xfrm>
            <a:prstGeom prst="ellipse">
              <a:avLst/>
            </a:prstGeom>
            <a:solidFill>
              <a:srgbClr val="E76F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6D16C30A-278E-C68D-1EB5-3FDB13568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21758" t="53552" r="-37358" b="-2791"/>
            <a:stretch/>
          </p:blipFill>
          <p:spPr>
            <a:xfrm>
              <a:off x="5610711" y="3509529"/>
              <a:ext cx="1076119" cy="1116211"/>
            </a:xfrm>
            <a:prstGeom prst="ellipse">
              <a:avLst/>
            </a:prstGeom>
          </p:spPr>
        </p:pic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69168B60-9DE2-C5E7-2244-EB0562E680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122" y="2855934"/>
            <a:ext cx="1529240" cy="357927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CB8BBE7-9660-F1EB-FE3A-1A2B30403DF9}"/>
              </a:ext>
            </a:extLst>
          </p:cNvPr>
          <p:cNvSpPr txBox="1"/>
          <p:nvPr/>
        </p:nvSpPr>
        <p:spPr>
          <a:xfrm>
            <a:off x="2240316" y="3557726"/>
            <a:ext cx="7471699" cy="155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三" panose="040B0700000000000000" pitchFamily="82" charset="-120"/>
                <a:ea typeface="王漢宗中楷體破音三" panose="040B0700000000000000" pitchFamily="82" charset="-120"/>
                <a:cs typeface="+mn-cs"/>
              </a:rPr>
              <a:t>什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麼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是安全的地方？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如果過馬路過到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一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半需要停下來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我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可以停在哪裡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6635996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B7146B2-E450-FFC9-5288-496CF9CABBB9}"/>
              </a:ext>
            </a:extLst>
          </p:cNvPr>
          <p:cNvSpPr/>
          <p:nvPr/>
        </p:nvSpPr>
        <p:spPr>
          <a:xfrm>
            <a:off x="598532" y="2387453"/>
            <a:ext cx="10755268" cy="3856045"/>
          </a:xfrm>
          <a:prstGeom prst="rect">
            <a:avLst/>
          </a:prstGeom>
          <a:solidFill>
            <a:schemeClr val="bg1"/>
          </a:solidFill>
          <a:ln>
            <a:solidFill>
              <a:srgbClr val="E9C46A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E017034-423F-7E30-35F0-38EA4678323D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發展活動│活動二：安全過馬路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5284737-2EB7-C097-911C-9AE0FDC81A27}"/>
              </a:ext>
            </a:extLst>
          </p:cNvPr>
          <p:cNvGrpSpPr/>
          <p:nvPr/>
        </p:nvGrpSpPr>
        <p:grpSpPr>
          <a:xfrm>
            <a:off x="598532" y="943922"/>
            <a:ext cx="10755268" cy="1052947"/>
            <a:chOff x="1039092" y="1925779"/>
            <a:chExt cx="10755268" cy="1052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圓角矩形 7">
              <a:extLst>
                <a:ext uri="{FF2B5EF4-FFF2-40B4-BE49-F238E27FC236}">
                  <a16:creationId xmlns:a16="http://schemas.microsoft.com/office/drawing/2014/main" id="{4D6E5590-A4B9-3A49-F8C4-8ACC76748A9E}"/>
                </a:ext>
              </a:extLst>
            </p:cNvPr>
            <p:cNvSpPr/>
            <p:nvPr/>
          </p:nvSpPr>
          <p:spPr>
            <a:xfrm>
              <a:off x="1983610" y="1925779"/>
              <a:ext cx="9810750" cy="1052945"/>
            </a:xfrm>
            <a:prstGeom prst="roundRect">
              <a:avLst/>
            </a:prstGeom>
            <a:solidFill>
              <a:srgbClr val="E8C5BC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62865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想一想</a:t>
              </a:r>
              <a:r>
                <a:rPr kumimoji="0" lang="zh-TW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：</a:t>
              </a:r>
              <a:r>
                <a:rPr kumimoji="0" lang="zh-TW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想想安全的做法</a:t>
              </a:r>
            </a:p>
          </p:txBody>
        </p:sp>
        <p:sp>
          <p:nvSpPr>
            <p:cNvPr id="28" name="圓角矩形 6">
              <a:extLst>
                <a:ext uri="{FF2B5EF4-FFF2-40B4-BE49-F238E27FC236}">
                  <a16:creationId xmlns:a16="http://schemas.microsoft.com/office/drawing/2014/main" id="{1DC49D18-F6CC-3327-E4F7-90A93F843E11}"/>
                </a:ext>
              </a:extLst>
            </p:cNvPr>
            <p:cNvSpPr/>
            <p:nvPr/>
          </p:nvSpPr>
          <p:spPr>
            <a:xfrm>
              <a:off x="1039092" y="1925781"/>
              <a:ext cx="1420768" cy="1052945"/>
            </a:xfrm>
            <a:prstGeom prst="roundRect">
              <a:avLst/>
            </a:prstGeom>
            <a:solidFill>
              <a:srgbClr val="E76F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想</a:t>
              </a: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93D4BAFC-A02A-6215-E681-6500E886A95F}"/>
              </a:ext>
            </a:extLst>
          </p:cNvPr>
          <p:cNvSpPr txBox="1"/>
          <p:nvPr/>
        </p:nvSpPr>
        <p:spPr>
          <a:xfrm>
            <a:off x="2207878" y="2764744"/>
            <a:ext cx="74716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  <a:sym typeface="Wingdings 2" panose="05020102010507070707" pitchFamily="18" charset="2"/>
              </a:rPr>
              <a:t>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這些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「</a:t>
            </a:r>
            <a:r>
              <a:rPr lang="zh-TW" altLang="en-US" sz="32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看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」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的問題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4246CEB-A8F6-90BF-E038-B0B6C2DAE422}"/>
              </a:ext>
            </a:extLst>
          </p:cNvPr>
          <p:cNvGrpSpPr/>
          <p:nvPr/>
        </p:nvGrpSpPr>
        <p:grpSpPr>
          <a:xfrm>
            <a:off x="598532" y="1982525"/>
            <a:ext cx="2222083" cy="2304869"/>
            <a:chOff x="5610711" y="3509529"/>
            <a:chExt cx="1076119" cy="1116211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C347B51A-B402-E67C-4DE6-88FDF70A4DC0}"/>
                </a:ext>
              </a:extLst>
            </p:cNvPr>
            <p:cNvSpPr/>
            <p:nvPr/>
          </p:nvSpPr>
          <p:spPr>
            <a:xfrm>
              <a:off x="5840252" y="3805231"/>
              <a:ext cx="509460" cy="509460"/>
            </a:xfrm>
            <a:prstGeom prst="ellipse">
              <a:avLst/>
            </a:prstGeom>
            <a:solidFill>
              <a:srgbClr val="E76F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6D16C30A-278E-C68D-1EB5-3FDB13568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21758" t="53552" r="-37358" b="-2791"/>
            <a:stretch/>
          </p:blipFill>
          <p:spPr>
            <a:xfrm>
              <a:off x="5610711" y="3509529"/>
              <a:ext cx="1076119" cy="1116211"/>
            </a:xfrm>
            <a:prstGeom prst="ellipse">
              <a:avLst/>
            </a:prstGeom>
          </p:spPr>
        </p:pic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69168B60-9DE2-C5E7-2244-EB0562E680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122" y="2855934"/>
            <a:ext cx="1529240" cy="357927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CB8BBE7-9660-F1EB-FE3A-1A2B30403DF9}"/>
              </a:ext>
            </a:extLst>
          </p:cNvPr>
          <p:cNvSpPr txBox="1"/>
          <p:nvPr/>
        </p:nvSpPr>
        <p:spPr>
          <a:xfrm>
            <a:off x="2240316" y="3369836"/>
            <a:ext cx="7868188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要怎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麼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讓司機看見我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？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看到黃燈或小綠人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倒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數時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我可以怎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麼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做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？</a:t>
            </a:r>
            <a:endParaRPr lang="en-US" altLang="zh-TW" sz="32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457200" marR="0" lvl="0" indent="-4572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怎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麼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做我才能觀察四面八方的來車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？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4609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B7146B2-E450-FFC9-5288-496CF9CABBB9}"/>
              </a:ext>
            </a:extLst>
          </p:cNvPr>
          <p:cNvSpPr/>
          <p:nvPr/>
        </p:nvSpPr>
        <p:spPr>
          <a:xfrm>
            <a:off x="598532" y="2387453"/>
            <a:ext cx="10755268" cy="3856045"/>
          </a:xfrm>
          <a:prstGeom prst="rect">
            <a:avLst/>
          </a:prstGeom>
          <a:solidFill>
            <a:schemeClr val="bg1"/>
          </a:solidFill>
          <a:ln>
            <a:solidFill>
              <a:srgbClr val="E9C46A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E017034-423F-7E30-35F0-38EA4678323D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發展活動│活動二：安全過馬路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5284737-2EB7-C097-911C-9AE0FDC81A27}"/>
              </a:ext>
            </a:extLst>
          </p:cNvPr>
          <p:cNvGrpSpPr/>
          <p:nvPr/>
        </p:nvGrpSpPr>
        <p:grpSpPr>
          <a:xfrm>
            <a:off x="598532" y="943922"/>
            <a:ext cx="10755268" cy="1052947"/>
            <a:chOff x="1039092" y="1925779"/>
            <a:chExt cx="10755268" cy="1052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圓角矩形 7">
              <a:extLst>
                <a:ext uri="{FF2B5EF4-FFF2-40B4-BE49-F238E27FC236}">
                  <a16:creationId xmlns:a16="http://schemas.microsoft.com/office/drawing/2014/main" id="{4D6E5590-A4B9-3A49-F8C4-8ACC76748A9E}"/>
                </a:ext>
              </a:extLst>
            </p:cNvPr>
            <p:cNvSpPr/>
            <p:nvPr/>
          </p:nvSpPr>
          <p:spPr>
            <a:xfrm>
              <a:off x="1983610" y="1925779"/>
              <a:ext cx="9810750" cy="1052945"/>
            </a:xfrm>
            <a:prstGeom prst="roundRect">
              <a:avLst/>
            </a:prstGeom>
            <a:solidFill>
              <a:srgbClr val="E8C5BC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62865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想一想</a:t>
              </a:r>
              <a:r>
                <a:rPr kumimoji="0" lang="zh-TW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：</a:t>
              </a:r>
              <a:r>
                <a:rPr kumimoji="0" lang="zh-TW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想想安全的做法</a:t>
              </a:r>
            </a:p>
          </p:txBody>
        </p:sp>
        <p:sp>
          <p:nvSpPr>
            <p:cNvPr id="28" name="圓角矩形 6">
              <a:extLst>
                <a:ext uri="{FF2B5EF4-FFF2-40B4-BE49-F238E27FC236}">
                  <a16:creationId xmlns:a16="http://schemas.microsoft.com/office/drawing/2014/main" id="{1DC49D18-F6CC-3327-E4F7-90A93F843E11}"/>
                </a:ext>
              </a:extLst>
            </p:cNvPr>
            <p:cNvSpPr/>
            <p:nvPr/>
          </p:nvSpPr>
          <p:spPr>
            <a:xfrm>
              <a:off x="1039092" y="1925781"/>
              <a:ext cx="1420768" cy="1052945"/>
            </a:xfrm>
            <a:prstGeom prst="roundRect">
              <a:avLst/>
            </a:prstGeom>
            <a:solidFill>
              <a:srgbClr val="E76F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想</a:t>
              </a: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93D4BAFC-A02A-6215-E681-6500E886A95F}"/>
              </a:ext>
            </a:extLst>
          </p:cNvPr>
          <p:cNvSpPr txBox="1"/>
          <p:nvPr/>
        </p:nvSpPr>
        <p:spPr>
          <a:xfrm>
            <a:off x="2207878" y="2764744"/>
            <a:ext cx="74716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  <a:sym typeface="Wingdings 2" panose="05020102010507070707" pitchFamily="18" charset="2"/>
              </a:rPr>
              <a:t>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這些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「</a:t>
            </a:r>
            <a:r>
              <a:rPr lang="zh-TW" altLang="en-US" sz="3200" b="1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聽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」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的問題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4246CEB-A8F6-90BF-E038-B0B6C2DAE422}"/>
              </a:ext>
            </a:extLst>
          </p:cNvPr>
          <p:cNvGrpSpPr/>
          <p:nvPr/>
        </p:nvGrpSpPr>
        <p:grpSpPr>
          <a:xfrm>
            <a:off x="598532" y="1982525"/>
            <a:ext cx="2222083" cy="2304869"/>
            <a:chOff x="5610711" y="3509529"/>
            <a:chExt cx="1076119" cy="1116211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C347B51A-B402-E67C-4DE6-88FDF70A4DC0}"/>
                </a:ext>
              </a:extLst>
            </p:cNvPr>
            <p:cNvSpPr/>
            <p:nvPr/>
          </p:nvSpPr>
          <p:spPr>
            <a:xfrm>
              <a:off x="5840252" y="3805231"/>
              <a:ext cx="509460" cy="509460"/>
            </a:xfrm>
            <a:prstGeom prst="ellipse">
              <a:avLst/>
            </a:prstGeom>
            <a:solidFill>
              <a:srgbClr val="E76F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6D16C30A-278E-C68D-1EB5-3FDB13568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21758" t="53552" r="-37358" b="-2791"/>
            <a:stretch/>
          </p:blipFill>
          <p:spPr>
            <a:xfrm>
              <a:off x="5610711" y="3509529"/>
              <a:ext cx="1076119" cy="1116211"/>
            </a:xfrm>
            <a:prstGeom prst="ellipse">
              <a:avLst/>
            </a:prstGeom>
          </p:spPr>
        </p:pic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69168B60-9DE2-C5E7-2244-EB0562E680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122" y="2855934"/>
            <a:ext cx="1529240" cy="357927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CB8BBE7-9660-F1EB-FE3A-1A2B30403DF9}"/>
              </a:ext>
            </a:extLst>
          </p:cNvPr>
          <p:cNvSpPr txBox="1"/>
          <p:nvPr/>
        </p:nvSpPr>
        <p:spPr>
          <a:xfrm>
            <a:off x="2240316" y="3557726"/>
            <a:ext cx="68661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在交通環境中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我們會聽到</a:t>
            </a:r>
            <a:r>
              <a:rPr lang="zh-TW" altLang="en-US" sz="3200" dirty="0">
                <a:solidFill>
                  <a:prstClr val="black"/>
                </a:solidFill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32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聲音</a:t>
            </a:r>
            <a:r>
              <a:rPr lang="zh-TW" altLang="en-US" sz="32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lang="en-US" altLang="zh-TW" sz="3200" dirty="0"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行人需要聽哪些聲音或指示</a:t>
            </a:r>
            <a:r>
              <a:rPr lang="zh-TW" altLang="en-US" sz="32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664453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1FBF75A-FA03-17C3-D25A-98C6EBECB9B8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引起動機│活動一：生活中的紅黃綠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A4BF6D7-E1C8-C18A-3084-C979F1891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513" y="4862343"/>
            <a:ext cx="1222253" cy="1321074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82105A4-0CA7-5DB1-C150-E778DF1BF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871" y="2659421"/>
            <a:ext cx="687428" cy="1897302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FEE4AED-D740-7616-3174-879CEEDC0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721" y="4478695"/>
            <a:ext cx="1222253" cy="1704722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3E7E7A5-0D4D-9071-CA70-BA27E3CD1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5671" y="2000877"/>
            <a:ext cx="1027269" cy="1226269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7E5FA2D-D57E-562F-3C35-DFCF63CBC9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1972" y="2226881"/>
            <a:ext cx="1027270" cy="1381191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019017E-ECEE-86AC-54B4-A72492F448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1972" y="3996261"/>
            <a:ext cx="1364866" cy="1152681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F687693-58CA-F4DD-3CF1-C678EBD4F5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008" y="3230986"/>
            <a:ext cx="1458493" cy="1123208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BE0C9A2-6B0F-209D-310C-A9A754AD26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5250" y="2486404"/>
            <a:ext cx="2107304" cy="1950903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B95979F-B9CB-2F8B-35DE-0824F90B89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7007" y="4862343"/>
            <a:ext cx="1895557" cy="1130182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057F6E2-C0E8-25D5-0320-3E87977EA9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9243" y="4685848"/>
            <a:ext cx="1296612" cy="1226670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B3CCBC6-5ED7-6FE4-4A17-0DAC8BD7CE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48202" y="3510741"/>
            <a:ext cx="1116369" cy="1097527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6E57E58-50E7-1BA0-558E-6901EE4A90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654" y="2994938"/>
            <a:ext cx="1618425" cy="1226269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9AB6D00-212E-D504-79AD-BE6B1314CE61}"/>
              </a:ext>
            </a:extLst>
          </p:cNvPr>
          <p:cNvSpPr txBox="1"/>
          <p:nvPr/>
        </p:nvSpPr>
        <p:spPr>
          <a:xfrm>
            <a:off x="1181594" y="638257"/>
            <a:ext cx="98663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接下來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請小朋友幫這些物品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食品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>
              <a:solidFill>
                <a:prstClr val="black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找到它們</a:t>
            </a:r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相同顏色</a:t>
            </a:r>
            <a:r>
              <a:rPr lang="zh-TW" altLang="en-US" sz="3200" dirty="0">
                <a:solidFill>
                  <a:prstClr val="black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的家族成員吧！</a:t>
            </a:r>
          </a:p>
        </p:txBody>
      </p:sp>
    </p:spTree>
    <p:extLst>
      <p:ext uri="{BB962C8B-B14F-4D97-AF65-F5344CB8AC3E}">
        <p14:creationId xmlns:p14="http://schemas.microsoft.com/office/powerpoint/2010/main" val="41910373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B7146B2-E450-FFC9-5288-496CF9CABBB9}"/>
              </a:ext>
            </a:extLst>
          </p:cNvPr>
          <p:cNvSpPr/>
          <p:nvPr/>
        </p:nvSpPr>
        <p:spPr>
          <a:xfrm>
            <a:off x="598532" y="2387453"/>
            <a:ext cx="10755268" cy="3856045"/>
          </a:xfrm>
          <a:prstGeom prst="rect">
            <a:avLst/>
          </a:prstGeom>
          <a:solidFill>
            <a:schemeClr val="bg1"/>
          </a:solidFill>
          <a:ln>
            <a:solidFill>
              <a:srgbClr val="E9C46A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E017034-423F-7E30-35F0-38EA4678323D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發展活動│活動二：安全過馬路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5284737-2EB7-C097-911C-9AE0FDC81A27}"/>
              </a:ext>
            </a:extLst>
          </p:cNvPr>
          <p:cNvGrpSpPr/>
          <p:nvPr/>
        </p:nvGrpSpPr>
        <p:grpSpPr>
          <a:xfrm>
            <a:off x="598532" y="943922"/>
            <a:ext cx="10755268" cy="1052947"/>
            <a:chOff x="1039092" y="1925779"/>
            <a:chExt cx="10755268" cy="1052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圓角矩形 7">
              <a:extLst>
                <a:ext uri="{FF2B5EF4-FFF2-40B4-BE49-F238E27FC236}">
                  <a16:creationId xmlns:a16="http://schemas.microsoft.com/office/drawing/2014/main" id="{4D6E5590-A4B9-3A49-F8C4-8ACC76748A9E}"/>
                </a:ext>
              </a:extLst>
            </p:cNvPr>
            <p:cNvSpPr/>
            <p:nvPr/>
          </p:nvSpPr>
          <p:spPr>
            <a:xfrm>
              <a:off x="1983610" y="1925779"/>
              <a:ext cx="9810750" cy="1052945"/>
            </a:xfrm>
            <a:prstGeom prst="roundRect">
              <a:avLst/>
            </a:prstGeom>
            <a:solidFill>
              <a:srgbClr val="E8C5BC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62865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想一想</a:t>
              </a:r>
              <a:r>
                <a:rPr kumimoji="0" lang="zh-TW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：</a:t>
              </a:r>
              <a:r>
                <a:rPr kumimoji="0" lang="zh-TW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想想安全的做法</a:t>
              </a:r>
            </a:p>
          </p:txBody>
        </p:sp>
        <p:sp>
          <p:nvSpPr>
            <p:cNvPr id="28" name="圓角矩形 6">
              <a:extLst>
                <a:ext uri="{FF2B5EF4-FFF2-40B4-BE49-F238E27FC236}">
                  <a16:creationId xmlns:a16="http://schemas.microsoft.com/office/drawing/2014/main" id="{1DC49D18-F6CC-3327-E4F7-90A93F843E11}"/>
                </a:ext>
              </a:extLst>
            </p:cNvPr>
            <p:cNvSpPr/>
            <p:nvPr/>
          </p:nvSpPr>
          <p:spPr>
            <a:xfrm>
              <a:off x="1039092" y="1925781"/>
              <a:ext cx="1420768" cy="1052945"/>
            </a:xfrm>
            <a:prstGeom prst="roundRect">
              <a:avLst/>
            </a:prstGeom>
            <a:solidFill>
              <a:srgbClr val="E76F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想</a:t>
              </a: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93D4BAFC-A02A-6215-E681-6500E886A95F}"/>
              </a:ext>
            </a:extLst>
          </p:cNvPr>
          <p:cNvSpPr txBox="1"/>
          <p:nvPr/>
        </p:nvSpPr>
        <p:spPr>
          <a:xfrm>
            <a:off x="2207878" y="2764744"/>
            <a:ext cx="74716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想這些問題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4246CEB-A8F6-90BF-E038-B0B6C2DAE422}"/>
              </a:ext>
            </a:extLst>
          </p:cNvPr>
          <p:cNvGrpSpPr/>
          <p:nvPr/>
        </p:nvGrpSpPr>
        <p:grpSpPr>
          <a:xfrm>
            <a:off x="598532" y="1982525"/>
            <a:ext cx="2222083" cy="2304869"/>
            <a:chOff x="5610711" y="3509529"/>
            <a:chExt cx="1076119" cy="1116211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C347B51A-B402-E67C-4DE6-88FDF70A4DC0}"/>
                </a:ext>
              </a:extLst>
            </p:cNvPr>
            <p:cNvSpPr/>
            <p:nvPr/>
          </p:nvSpPr>
          <p:spPr>
            <a:xfrm>
              <a:off x="5840252" y="3805231"/>
              <a:ext cx="509460" cy="509460"/>
            </a:xfrm>
            <a:prstGeom prst="ellipse">
              <a:avLst/>
            </a:prstGeom>
            <a:solidFill>
              <a:srgbClr val="E76F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6D16C30A-278E-C68D-1EB5-3FDB13568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21758" t="53552" r="-37358" b="-2791"/>
            <a:stretch/>
          </p:blipFill>
          <p:spPr>
            <a:xfrm>
              <a:off x="5610711" y="3509529"/>
              <a:ext cx="1076119" cy="1116211"/>
            </a:xfrm>
            <a:prstGeom prst="ellipse">
              <a:avLst/>
            </a:prstGeom>
          </p:spPr>
        </p:pic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69168B60-9DE2-C5E7-2244-EB0562E680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122" y="2855934"/>
            <a:ext cx="1529240" cy="357927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CB8BBE7-9660-F1EB-FE3A-1A2B30403DF9}"/>
              </a:ext>
            </a:extLst>
          </p:cNvPr>
          <p:cNvSpPr txBox="1"/>
          <p:nvPr/>
        </p:nvSpPr>
        <p:spPr>
          <a:xfrm>
            <a:off x="2240316" y="3557726"/>
            <a:ext cx="68661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為</a:t>
            </a:r>
            <a:r>
              <a:rPr lang="zh-TW" altLang="en-US" sz="3200" dirty="0">
                <a:solidFill>
                  <a:prstClr val="black"/>
                </a:solidFill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3200" dirty="0">
                <a:solidFill>
                  <a:prstClr val="black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我們過馬路要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停看聽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32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如何規劃</a:t>
            </a:r>
            <a:r>
              <a:rPr lang="zh-TW" altLang="en-US" sz="3200" dirty="0">
                <a:latin typeface="王漢宗中楷體破音二" panose="040B0700000000000000" pitchFamily="82" charset="-120"/>
                <a:ea typeface="王漢宗中楷體破音二" panose="040B0700000000000000" pitchFamily="82" charset="-120"/>
              </a:rPr>
              <a:t>一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條安全的通行路線</a:t>
            </a:r>
            <a:r>
              <a:rPr lang="zh-TW" altLang="en-US" sz="3200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zh-TW" altLang="en-US" sz="3200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？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9625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BE017034-423F-7E30-35F0-38EA4678323D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發展活動│活動二：安全過馬路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5284737-2EB7-C097-911C-9AE0FDC81A27}"/>
              </a:ext>
            </a:extLst>
          </p:cNvPr>
          <p:cNvGrpSpPr/>
          <p:nvPr/>
        </p:nvGrpSpPr>
        <p:grpSpPr>
          <a:xfrm>
            <a:off x="1837826" y="673225"/>
            <a:ext cx="9739744" cy="1052947"/>
            <a:chOff x="1039092" y="1925779"/>
            <a:chExt cx="9739744" cy="1052947"/>
          </a:xfrm>
        </p:grpSpPr>
        <p:sp>
          <p:nvSpPr>
            <p:cNvPr id="29" name="圓角矩形 7">
              <a:extLst>
                <a:ext uri="{FF2B5EF4-FFF2-40B4-BE49-F238E27FC236}">
                  <a16:creationId xmlns:a16="http://schemas.microsoft.com/office/drawing/2014/main" id="{4D6E5590-A4B9-3A49-F8C4-8ACC76748A9E}"/>
                </a:ext>
              </a:extLst>
            </p:cNvPr>
            <p:cNvSpPr/>
            <p:nvPr/>
          </p:nvSpPr>
          <p:spPr>
            <a:xfrm>
              <a:off x="2650360" y="1925779"/>
              <a:ext cx="8128476" cy="1052945"/>
            </a:xfrm>
            <a:prstGeom prst="roundRect">
              <a:avLst/>
            </a:prstGeom>
            <a:solidFill>
              <a:srgbClr val="DEEAE4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723900"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停在安全的地方</a:t>
              </a:r>
            </a:p>
          </p:txBody>
        </p:sp>
        <p:sp>
          <p:nvSpPr>
            <p:cNvPr id="28" name="圓角矩形 6">
              <a:extLst>
                <a:ext uri="{FF2B5EF4-FFF2-40B4-BE49-F238E27FC236}">
                  <a16:creationId xmlns:a16="http://schemas.microsoft.com/office/drawing/2014/main" id="{1DC49D18-F6CC-3327-E4F7-90A93F843E11}"/>
                </a:ext>
              </a:extLst>
            </p:cNvPr>
            <p:cNvSpPr/>
            <p:nvPr/>
          </p:nvSpPr>
          <p:spPr>
            <a:xfrm>
              <a:off x="1039092" y="1925781"/>
              <a:ext cx="1945522" cy="1052945"/>
            </a:xfrm>
            <a:prstGeom prst="roundRect">
              <a:avLst/>
            </a:prstGeom>
            <a:solidFill>
              <a:srgbClr val="2A9D8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停</a:t>
              </a: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4EEFCB2C-0EAB-83C6-FE23-66FC98DF3BFC}"/>
              </a:ext>
            </a:extLst>
          </p:cNvPr>
          <p:cNvGrpSpPr/>
          <p:nvPr/>
        </p:nvGrpSpPr>
        <p:grpSpPr>
          <a:xfrm>
            <a:off x="1837826" y="1925790"/>
            <a:ext cx="9739744" cy="1859689"/>
            <a:chOff x="1039092" y="1925779"/>
            <a:chExt cx="9739744" cy="1859689"/>
          </a:xfrm>
        </p:grpSpPr>
        <p:sp>
          <p:nvSpPr>
            <p:cNvPr id="35" name="圓角矩形 7">
              <a:extLst>
                <a:ext uri="{FF2B5EF4-FFF2-40B4-BE49-F238E27FC236}">
                  <a16:creationId xmlns:a16="http://schemas.microsoft.com/office/drawing/2014/main" id="{77A4492C-761F-CDA2-9754-D6C781CEB8F9}"/>
                </a:ext>
              </a:extLst>
            </p:cNvPr>
            <p:cNvSpPr/>
            <p:nvPr/>
          </p:nvSpPr>
          <p:spPr>
            <a:xfrm>
              <a:off x="2445507" y="1925779"/>
              <a:ext cx="8333329" cy="1859687"/>
            </a:xfrm>
            <a:prstGeom prst="roundRect">
              <a:avLst/>
            </a:prstGeom>
            <a:solidFill>
              <a:srgbClr val="F7E9C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901700"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看看號誌綠燈亮</a:t>
              </a:r>
              <a:endParaRPr lang="en-US" altLang="zh-TW" sz="4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901700"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</a:rPr>
                <a:t>左看右看</a:t>
              </a:r>
              <a:r>
                <a:rPr kumimoji="0" lang="zh-TW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看車輛</a:t>
              </a:r>
            </a:p>
          </p:txBody>
        </p:sp>
        <p:sp>
          <p:nvSpPr>
            <p:cNvPr id="36" name="圓角矩形 6">
              <a:extLst>
                <a:ext uri="{FF2B5EF4-FFF2-40B4-BE49-F238E27FC236}">
                  <a16:creationId xmlns:a16="http://schemas.microsoft.com/office/drawing/2014/main" id="{0E9DCC1E-480A-E990-37BA-2A3C2374163B}"/>
                </a:ext>
              </a:extLst>
            </p:cNvPr>
            <p:cNvSpPr/>
            <p:nvPr/>
          </p:nvSpPr>
          <p:spPr>
            <a:xfrm>
              <a:off x="1039092" y="1925781"/>
              <a:ext cx="1945522" cy="1859687"/>
            </a:xfrm>
            <a:prstGeom prst="roundRect">
              <a:avLst/>
            </a:prstGeom>
            <a:solidFill>
              <a:srgbClr val="E9C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看</a:t>
              </a: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4D2B45E1-8AF8-6B2B-9967-4290B5443FE3}"/>
              </a:ext>
            </a:extLst>
          </p:cNvPr>
          <p:cNvGrpSpPr/>
          <p:nvPr/>
        </p:nvGrpSpPr>
        <p:grpSpPr>
          <a:xfrm>
            <a:off x="1837826" y="3996821"/>
            <a:ext cx="9739744" cy="1052947"/>
            <a:chOff x="1039092" y="1925779"/>
            <a:chExt cx="9739744" cy="1052947"/>
          </a:xfrm>
        </p:grpSpPr>
        <p:sp>
          <p:nvSpPr>
            <p:cNvPr id="38" name="圓角矩形 7">
              <a:extLst>
                <a:ext uri="{FF2B5EF4-FFF2-40B4-BE49-F238E27FC236}">
                  <a16:creationId xmlns:a16="http://schemas.microsoft.com/office/drawing/2014/main" id="{60233C62-3E21-4B43-F2FF-D480DAF4A756}"/>
                </a:ext>
              </a:extLst>
            </p:cNvPr>
            <p:cNvSpPr/>
            <p:nvPr/>
          </p:nvSpPr>
          <p:spPr>
            <a:xfrm>
              <a:off x="2650360" y="1925779"/>
              <a:ext cx="8128476" cy="1052945"/>
            </a:xfrm>
            <a:prstGeom prst="roundRect">
              <a:avLst/>
            </a:prstGeom>
            <a:solidFill>
              <a:srgbClr val="FBDBC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723900"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聽聽交通的聲音</a:t>
              </a:r>
            </a:p>
          </p:txBody>
        </p:sp>
        <p:sp>
          <p:nvSpPr>
            <p:cNvPr id="39" name="圓角矩形 6">
              <a:extLst>
                <a:ext uri="{FF2B5EF4-FFF2-40B4-BE49-F238E27FC236}">
                  <a16:creationId xmlns:a16="http://schemas.microsoft.com/office/drawing/2014/main" id="{EA372F2C-F175-068B-9863-89C7AA63FB0C}"/>
                </a:ext>
              </a:extLst>
            </p:cNvPr>
            <p:cNvSpPr/>
            <p:nvPr/>
          </p:nvSpPr>
          <p:spPr>
            <a:xfrm>
              <a:off x="1039092" y="1925781"/>
              <a:ext cx="1945522" cy="1052945"/>
            </a:xfrm>
            <a:prstGeom prst="roundRect">
              <a:avLst/>
            </a:prstGeom>
            <a:solidFill>
              <a:srgbClr val="F4A26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聽</a:t>
              </a: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74A4ACFB-27B6-0652-BFFE-96CD7F0002FB}"/>
              </a:ext>
            </a:extLst>
          </p:cNvPr>
          <p:cNvGrpSpPr/>
          <p:nvPr/>
        </p:nvGrpSpPr>
        <p:grpSpPr>
          <a:xfrm>
            <a:off x="1837826" y="5303764"/>
            <a:ext cx="9739744" cy="1052947"/>
            <a:chOff x="1039092" y="1925779"/>
            <a:chExt cx="9739744" cy="1052947"/>
          </a:xfrm>
        </p:grpSpPr>
        <p:sp>
          <p:nvSpPr>
            <p:cNvPr id="41" name="圓角矩形 7">
              <a:extLst>
                <a:ext uri="{FF2B5EF4-FFF2-40B4-BE49-F238E27FC236}">
                  <a16:creationId xmlns:a16="http://schemas.microsoft.com/office/drawing/2014/main" id="{E4853FF2-1A5D-E73E-CD84-692601A3705F}"/>
                </a:ext>
              </a:extLst>
            </p:cNvPr>
            <p:cNvSpPr/>
            <p:nvPr/>
          </p:nvSpPr>
          <p:spPr>
            <a:xfrm>
              <a:off x="2650360" y="1925779"/>
              <a:ext cx="8128476" cy="1052945"/>
            </a:xfrm>
            <a:prstGeom prst="roundRect">
              <a:avLst/>
            </a:prstGeom>
            <a:solidFill>
              <a:srgbClr val="F7CFC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723900"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想想安全的做法</a:t>
              </a:r>
            </a:p>
          </p:txBody>
        </p:sp>
        <p:sp>
          <p:nvSpPr>
            <p:cNvPr id="42" name="圓角矩形 6">
              <a:extLst>
                <a:ext uri="{FF2B5EF4-FFF2-40B4-BE49-F238E27FC236}">
                  <a16:creationId xmlns:a16="http://schemas.microsoft.com/office/drawing/2014/main" id="{4D552BC3-6268-9365-DC1C-D1A9DC2D8705}"/>
                </a:ext>
              </a:extLst>
            </p:cNvPr>
            <p:cNvSpPr/>
            <p:nvPr/>
          </p:nvSpPr>
          <p:spPr>
            <a:xfrm>
              <a:off x="1039092" y="1925781"/>
              <a:ext cx="1945522" cy="1052945"/>
            </a:xfrm>
            <a:prstGeom prst="roundRect">
              <a:avLst/>
            </a:prstGeom>
            <a:solidFill>
              <a:srgbClr val="E76F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rPr>
                <a:t>想</a:t>
              </a:r>
            </a:p>
          </p:txBody>
        </p:sp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3EDB0A1C-D136-AAEF-4F92-0243AC40B515}"/>
              </a:ext>
            </a:extLst>
          </p:cNvPr>
          <p:cNvGrpSpPr/>
          <p:nvPr/>
        </p:nvGrpSpPr>
        <p:grpSpPr>
          <a:xfrm>
            <a:off x="454072" y="619721"/>
            <a:ext cx="1082279" cy="1298103"/>
            <a:chOff x="5428818" y="5411770"/>
            <a:chExt cx="524130" cy="628650"/>
          </a:xfrm>
        </p:grpSpPr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DD6FF6F9-7993-395D-77B1-A211CC975E02}"/>
                </a:ext>
              </a:extLst>
            </p:cNvPr>
            <p:cNvSpPr/>
            <p:nvPr/>
          </p:nvSpPr>
          <p:spPr>
            <a:xfrm>
              <a:off x="5443488" y="5444471"/>
              <a:ext cx="509460" cy="509460"/>
            </a:xfrm>
            <a:prstGeom prst="ellipse">
              <a:avLst/>
            </a:prstGeom>
            <a:solidFill>
              <a:srgbClr val="2A9D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4FF028B6-643A-483C-46DA-6A846BF8E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28818" y="5411770"/>
              <a:ext cx="514350" cy="628650"/>
            </a:xfrm>
            <a:prstGeom prst="rect">
              <a:avLst/>
            </a:prstGeom>
          </p:spPr>
        </p:pic>
      </p:grp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08285D73-F11D-A74D-B012-88B19DB6063D}"/>
              </a:ext>
            </a:extLst>
          </p:cNvPr>
          <p:cNvGrpSpPr/>
          <p:nvPr/>
        </p:nvGrpSpPr>
        <p:grpSpPr>
          <a:xfrm>
            <a:off x="395411" y="1977036"/>
            <a:ext cx="1430415" cy="1448237"/>
            <a:chOff x="5994104" y="5273028"/>
            <a:chExt cx="692727" cy="701358"/>
          </a:xfrm>
        </p:grpSpPr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2F884BAB-E13B-C386-CDFB-96716F03559F}"/>
                </a:ext>
              </a:extLst>
            </p:cNvPr>
            <p:cNvSpPr/>
            <p:nvPr/>
          </p:nvSpPr>
          <p:spPr>
            <a:xfrm>
              <a:off x="6046603" y="5464926"/>
              <a:ext cx="509460" cy="509460"/>
            </a:xfrm>
            <a:prstGeom prst="ellipse">
              <a:avLst/>
            </a:prstGeom>
            <a:solidFill>
              <a:srgbClr val="E9C4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64" name="圖形 63">
              <a:extLst>
                <a:ext uri="{FF2B5EF4-FFF2-40B4-BE49-F238E27FC236}">
                  <a16:creationId xmlns:a16="http://schemas.microsoft.com/office/drawing/2014/main" id="{A37FB643-1725-0790-7A45-DE7A85F53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592" t="18841" r="-4810" b="55658"/>
            <a:stretch/>
          </p:blipFill>
          <p:spPr>
            <a:xfrm>
              <a:off x="5994104" y="5273028"/>
              <a:ext cx="692727" cy="663093"/>
            </a:xfrm>
            <a:prstGeom prst="rect">
              <a:avLst/>
            </a:prstGeom>
          </p:spPr>
        </p:pic>
      </p:grp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1D1815FF-32AB-2AD5-801B-5A4D6C49C1E3}"/>
              </a:ext>
            </a:extLst>
          </p:cNvPr>
          <p:cNvGrpSpPr/>
          <p:nvPr/>
        </p:nvGrpSpPr>
        <p:grpSpPr>
          <a:xfrm>
            <a:off x="155485" y="3771715"/>
            <a:ext cx="1526087" cy="1411825"/>
            <a:chOff x="3757810" y="5444471"/>
            <a:chExt cx="739059" cy="683724"/>
          </a:xfrm>
        </p:grpSpPr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C835CD88-8BF4-C625-F496-B40531E4DB24}"/>
                </a:ext>
              </a:extLst>
            </p:cNvPr>
            <p:cNvSpPr/>
            <p:nvPr/>
          </p:nvSpPr>
          <p:spPr>
            <a:xfrm>
              <a:off x="3911249" y="5571998"/>
              <a:ext cx="509460" cy="509460"/>
            </a:xfrm>
            <a:prstGeom prst="ellipse">
              <a:avLst/>
            </a:prstGeom>
            <a:solidFill>
              <a:srgbClr val="F4A26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67" name="圖形 66">
              <a:extLst>
                <a:ext uri="{FF2B5EF4-FFF2-40B4-BE49-F238E27FC236}">
                  <a16:creationId xmlns:a16="http://schemas.microsoft.com/office/drawing/2014/main" id="{97672CF9-B273-EA55-FC23-C96A9675E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12451" t="38531" r="-1" b="35175"/>
            <a:stretch/>
          </p:blipFill>
          <p:spPr>
            <a:xfrm>
              <a:off x="3757810" y="5444471"/>
              <a:ext cx="739059" cy="683724"/>
            </a:xfrm>
            <a:prstGeom prst="rect">
              <a:avLst/>
            </a:prstGeom>
          </p:spPr>
        </p:pic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9165FCE8-B93D-E089-AF07-E9198412EA54}"/>
              </a:ext>
            </a:extLst>
          </p:cNvPr>
          <p:cNvGrpSpPr/>
          <p:nvPr/>
        </p:nvGrpSpPr>
        <p:grpSpPr>
          <a:xfrm>
            <a:off x="26032" y="4741021"/>
            <a:ext cx="2222083" cy="2304869"/>
            <a:chOff x="5610711" y="3509529"/>
            <a:chExt cx="1076119" cy="1116211"/>
          </a:xfrm>
        </p:grpSpPr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09B64B72-4009-C394-AC8B-D8ADA7AC6E19}"/>
                </a:ext>
              </a:extLst>
            </p:cNvPr>
            <p:cNvSpPr/>
            <p:nvPr/>
          </p:nvSpPr>
          <p:spPr>
            <a:xfrm>
              <a:off x="5840252" y="3805231"/>
              <a:ext cx="509460" cy="509460"/>
            </a:xfrm>
            <a:prstGeom prst="ellipse">
              <a:avLst/>
            </a:prstGeom>
            <a:solidFill>
              <a:srgbClr val="E76F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72" name="圖形 71">
              <a:extLst>
                <a:ext uri="{FF2B5EF4-FFF2-40B4-BE49-F238E27FC236}">
                  <a16:creationId xmlns:a16="http://schemas.microsoft.com/office/drawing/2014/main" id="{8E45B232-69FB-B8C0-58B8-EEC373D87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-21758" t="53552" r="-37358" b="-2791"/>
            <a:stretch/>
          </p:blipFill>
          <p:spPr>
            <a:xfrm>
              <a:off x="5610711" y="3509529"/>
              <a:ext cx="1076119" cy="111621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18105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1E9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BE017034-423F-7E30-35F0-38EA4678323D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統整活動│活動三：平安回家去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>
            <a:hlinkClick r:id="rId3"/>
            <a:extLst>
              <a:ext uri="{FF2B5EF4-FFF2-40B4-BE49-F238E27FC236}">
                <a16:creationId xmlns:a16="http://schemas.microsoft.com/office/drawing/2014/main" id="{9A54DA25-5699-AD2C-A91E-8E42FC66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429" y="2564389"/>
            <a:ext cx="7082933" cy="3977650"/>
          </a:xfrm>
          <a:prstGeom prst="rect">
            <a:avLst/>
          </a:prstGeom>
        </p:spPr>
      </p:pic>
      <p:sp>
        <p:nvSpPr>
          <p:cNvPr id="7" name="Google Shape;94;p1">
            <a:hlinkClick r:id="rId3"/>
            <a:extLst>
              <a:ext uri="{FF2B5EF4-FFF2-40B4-BE49-F238E27FC236}">
                <a16:creationId xmlns:a16="http://schemas.microsoft.com/office/drawing/2014/main" id="{D7EE92CF-1E5C-08E7-1936-9EB79A33AE66}"/>
              </a:ext>
            </a:extLst>
          </p:cNvPr>
          <p:cNvSpPr/>
          <p:nvPr/>
        </p:nvSpPr>
        <p:spPr>
          <a:xfrm>
            <a:off x="5157908" y="3783002"/>
            <a:ext cx="1576919" cy="1062006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5;p1">
            <a:hlinkClick r:id="rId3"/>
            <a:extLst>
              <a:ext uri="{FF2B5EF4-FFF2-40B4-BE49-F238E27FC236}">
                <a16:creationId xmlns:a16="http://schemas.microsoft.com/office/drawing/2014/main" id="{8B3887EF-97C2-BAB1-8965-4E0CCFC1A99E}"/>
              </a:ext>
            </a:extLst>
          </p:cNvPr>
          <p:cNvSpPr/>
          <p:nvPr/>
        </p:nvSpPr>
        <p:spPr>
          <a:xfrm rot="5400000">
            <a:off x="5691892" y="3911729"/>
            <a:ext cx="708005" cy="804551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圓角矩形圖說文字 1">
            <a:extLst>
              <a:ext uri="{FF2B5EF4-FFF2-40B4-BE49-F238E27FC236}">
                <a16:creationId xmlns:a16="http://schemas.microsoft.com/office/drawing/2014/main" id="{18FA1395-98EB-D2CE-1719-2C77E28D981D}"/>
              </a:ext>
            </a:extLst>
          </p:cNvPr>
          <p:cNvSpPr/>
          <p:nvPr/>
        </p:nvSpPr>
        <p:spPr>
          <a:xfrm>
            <a:off x="751562" y="509627"/>
            <a:ext cx="10872591" cy="1927865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FF6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我們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起來聽首歌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二" panose="040B0700000000000000" pitchFamily="82" charset="-120"/>
                <a:ea typeface="王漢宗中楷體破音二" panose="040B0700000000000000" pitchFamily="82" charset="-120"/>
                <a:cs typeface="+mn-cs"/>
              </a:rPr>
              <a:t>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想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你是不是已經學會如何安全行走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如何安全過馬路了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破音一" panose="040B0700000000000000" pitchFamily="82" charset="-120"/>
                <a:ea typeface="王漢宗中楷體破音一" panose="040B0700000000000000" pitchFamily="82" charset="-120"/>
                <a:cs typeface="+mn-cs"/>
              </a:rPr>
              <a:t>呢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希望大家每天都能快樂的出門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平安回家去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!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496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E01095AD-1B88-46C6-92DA-C54B8C581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544" y="2149892"/>
            <a:ext cx="5612060" cy="315678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121C53F-76DD-9605-B4B8-9C56E77C1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03" y="2149892"/>
            <a:ext cx="5610729" cy="3156035"/>
          </a:xfrm>
          <a:prstGeom prst="rect">
            <a:avLst/>
          </a:prstGeom>
        </p:spPr>
      </p:pic>
      <p:sp>
        <p:nvSpPr>
          <p:cNvPr id="6" name="圓角矩形圖說文字 1">
            <a:extLst>
              <a:ext uri="{FF2B5EF4-FFF2-40B4-BE49-F238E27FC236}">
                <a16:creationId xmlns:a16="http://schemas.microsoft.com/office/drawing/2014/main" id="{73E7EE4E-B49A-2897-4FDF-4AC60C047683}"/>
              </a:ext>
            </a:extLst>
          </p:cNvPr>
          <p:cNvSpPr/>
          <p:nvPr/>
        </p:nvSpPr>
        <p:spPr>
          <a:xfrm>
            <a:off x="4030579" y="564779"/>
            <a:ext cx="4078707" cy="987293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D15A1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補充影片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DDDC11E6-F4BC-3276-5497-A6366CB98E65}"/>
              </a:ext>
            </a:extLst>
          </p:cNvPr>
          <p:cNvGrpSpPr/>
          <p:nvPr/>
        </p:nvGrpSpPr>
        <p:grpSpPr>
          <a:xfrm>
            <a:off x="2537882" y="3317258"/>
            <a:ext cx="1148500" cy="773479"/>
            <a:chOff x="3243094" y="5267994"/>
            <a:chExt cx="914400" cy="615820"/>
          </a:xfrm>
        </p:grpSpPr>
        <p:sp>
          <p:nvSpPr>
            <p:cNvPr id="10" name="Google Shape;94;p1">
              <a:hlinkClick r:id="rId5"/>
              <a:extLst>
                <a:ext uri="{FF2B5EF4-FFF2-40B4-BE49-F238E27FC236}">
                  <a16:creationId xmlns:a16="http://schemas.microsoft.com/office/drawing/2014/main" id="{2B74170D-E60F-E85B-BAB6-FBBE243A5A4D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5;p1">
              <a:hlinkClick r:id="rId5"/>
              <a:extLst>
                <a:ext uri="{FF2B5EF4-FFF2-40B4-BE49-F238E27FC236}">
                  <a16:creationId xmlns:a16="http://schemas.microsoft.com/office/drawing/2014/main" id="{F4824A83-9E7D-E163-8EE0-90E8B3305A2D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E2CAC2C-399C-7323-02B1-47001A3BD5E7}"/>
              </a:ext>
            </a:extLst>
          </p:cNvPr>
          <p:cNvGrpSpPr/>
          <p:nvPr/>
        </p:nvGrpSpPr>
        <p:grpSpPr>
          <a:xfrm>
            <a:off x="8533658" y="3317257"/>
            <a:ext cx="1148500" cy="773479"/>
            <a:chOff x="3243094" y="5267994"/>
            <a:chExt cx="914400" cy="615820"/>
          </a:xfrm>
        </p:grpSpPr>
        <p:sp>
          <p:nvSpPr>
            <p:cNvPr id="13" name="Google Shape;94;p1">
              <a:hlinkClick r:id="rId6"/>
              <a:extLst>
                <a:ext uri="{FF2B5EF4-FFF2-40B4-BE49-F238E27FC236}">
                  <a16:creationId xmlns:a16="http://schemas.microsoft.com/office/drawing/2014/main" id="{A2EC0BBA-5127-CCC3-E480-8CFF2963CF7C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95;p1">
              <a:hlinkClick r:id="rId6"/>
              <a:extLst>
                <a:ext uri="{FF2B5EF4-FFF2-40B4-BE49-F238E27FC236}">
                  <a16:creationId xmlns:a16="http://schemas.microsoft.com/office/drawing/2014/main" id="{A399F00A-1235-8F2E-F3D1-CBE0359A2989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929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E33C5D59-95B0-03E7-FA80-926D81D48EFA}"/>
              </a:ext>
            </a:extLst>
          </p:cNvPr>
          <p:cNvSpPr/>
          <p:nvPr/>
        </p:nvSpPr>
        <p:spPr>
          <a:xfrm>
            <a:off x="4062679" y="0"/>
            <a:ext cx="4062679" cy="6858000"/>
          </a:xfrm>
          <a:prstGeom prst="rect">
            <a:avLst/>
          </a:prstGeom>
          <a:solidFill>
            <a:srgbClr val="FFF7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58E5C31-5A64-41D5-DC9D-211ED03487FD}"/>
              </a:ext>
            </a:extLst>
          </p:cNvPr>
          <p:cNvSpPr/>
          <p:nvPr/>
        </p:nvSpPr>
        <p:spPr>
          <a:xfrm>
            <a:off x="0" y="0"/>
            <a:ext cx="4062679" cy="6858000"/>
          </a:xfrm>
          <a:prstGeom prst="rect">
            <a:avLst/>
          </a:prstGeom>
          <a:solidFill>
            <a:srgbClr val="FAE2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ECBC78C-58EA-F671-9AAC-2D88A719E477}"/>
              </a:ext>
            </a:extLst>
          </p:cNvPr>
          <p:cNvSpPr/>
          <p:nvPr/>
        </p:nvSpPr>
        <p:spPr>
          <a:xfrm>
            <a:off x="8125358" y="0"/>
            <a:ext cx="4096011" cy="6858000"/>
          </a:xfrm>
          <a:prstGeom prst="rect">
            <a:avLst/>
          </a:prstGeom>
          <a:solidFill>
            <a:srgbClr val="E7F9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695" y="2502888"/>
            <a:ext cx="1006191" cy="108754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825" y="3749201"/>
            <a:ext cx="840743" cy="23204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251" y="4151877"/>
            <a:ext cx="974266" cy="135884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03" y="2253935"/>
            <a:ext cx="1291836" cy="154208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20" y="4264141"/>
            <a:ext cx="1228757" cy="168923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B6EB24E0-2F00-4208-AF90-697FBDFC8191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引起動機│活動一：生活中的紅黃綠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79C1235-964E-0B62-252A-0044A81C1542}"/>
              </a:ext>
            </a:extLst>
          </p:cNvPr>
          <p:cNvSpPr txBox="1"/>
          <p:nvPr/>
        </p:nvSpPr>
        <p:spPr>
          <a:xfrm>
            <a:off x="789424" y="1051603"/>
            <a:ext cx="26435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DC4347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紅色</a:t>
            </a:r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家族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9D7BFC2-1FAD-2A89-F56A-7FB0E3882C95}"/>
              </a:ext>
            </a:extLst>
          </p:cNvPr>
          <p:cNvSpPr txBox="1"/>
          <p:nvPr/>
        </p:nvSpPr>
        <p:spPr>
          <a:xfrm>
            <a:off x="4832472" y="1051602"/>
            <a:ext cx="26435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C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黃色</a:t>
            </a:r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家族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C9B3323-E9DC-30F8-4198-DFFBC69325CA}"/>
              </a:ext>
            </a:extLst>
          </p:cNvPr>
          <p:cNvSpPr txBox="1"/>
          <p:nvPr/>
        </p:nvSpPr>
        <p:spPr>
          <a:xfrm>
            <a:off x="8895151" y="1051601"/>
            <a:ext cx="26435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27A17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綠色</a:t>
            </a:r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家族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56035142-5A2F-8238-0C46-A6718F0CD9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0401" y="4405337"/>
            <a:ext cx="1364866" cy="1152681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4920D703-412F-FD7E-3A68-2753034D5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5380" y="2372334"/>
            <a:ext cx="1971676" cy="1518418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431B1EEC-5C29-F23E-A331-09F737AD8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7975" y="4540092"/>
            <a:ext cx="1526584" cy="1413284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A18C9638-1E9A-16B6-E311-5C6789C034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3238" y="4950421"/>
            <a:ext cx="1482377" cy="883833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8CA37367-BFDB-7BB3-E44C-CF1D22CFBD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68807" y="3605031"/>
            <a:ext cx="1296189" cy="1226269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E9D4C0C7-0F98-5F0C-E073-799F72FDF8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5639" y="2800798"/>
            <a:ext cx="1116369" cy="1097527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ACA85D8A-C1BD-67D3-3C27-4BC5E080C6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37975" y="2416319"/>
            <a:ext cx="1618425" cy="1226269"/>
          </a:xfrm>
          <a:prstGeom prst="rect">
            <a:avLst/>
          </a:prstGeom>
          <a:effectLst>
            <a:outerShdw blurRad="5080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48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3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6EB24E0-2F00-4208-AF90-697FBDFC8191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引起動機│活動一：生活中的紅黃綠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587D0E65-A186-89E9-57A7-95C772487603}"/>
              </a:ext>
            </a:extLst>
          </p:cNvPr>
          <p:cNvGrpSpPr/>
          <p:nvPr/>
        </p:nvGrpSpPr>
        <p:grpSpPr>
          <a:xfrm>
            <a:off x="1902340" y="2179525"/>
            <a:ext cx="8710100" cy="1356857"/>
            <a:chOff x="1796339" y="989554"/>
            <a:chExt cx="8710100" cy="1356857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CD67DE4F-C8EC-EEC0-DEE4-F8F819C29B04}"/>
                </a:ext>
              </a:extLst>
            </p:cNvPr>
            <p:cNvSpPr/>
            <p:nvPr/>
          </p:nvSpPr>
          <p:spPr>
            <a:xfrm>
              <a:off x="3575034" y="989554"/>
              <a:ext cx="6931405" cy="772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C43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C52D7C3F-D010-441A-896F-58728821CA64}"/>
                </a:ext>
              </a:extLst>
            </p:cNvPr>
            <p:cNvGrpSpPr/>
            <p:nvPr/>
          </p:nvGrpSpPr>
          <p:grpSpPr>
            <a:xfrm>
              <a:off x="1796339" y="989556"/>
              <a:ext cx="1778696" cy="1356855"/>
              <a:chOff x="1282772" y="864296"/>
              <a:chExt cx="1778696" cy="1356855"/>
            </a:xfrm>
          </p:grpSpPr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679C1235-964E-0B62-252A-0044A81C1542}"/>
                  </a:ext>
                </a:extLst>
              </p:cNvPr>
              <p:cNvSpPr txBox="1"/>
              <p:nvPr/>
            </p:nvSpPr>
            <p:spPr>
              <a:xfrm>
                <a:off x="1458421" y="1636376"/>
                <a:ext cx="160304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5423F"/>
                    </a:solidFill>
                    <a:effectLst/>
                    <a:uLnTx/>
                    <a:uFillTx/>
                    <a:latin typeface="王漢宗中楷體注音" panose="040B0700000000000000" pitchFamily="82" charset="-120"/>
                    <a:ea typeface="王漢宗中楷體注音" panose="040B0700000000000000" pitchFamily="82" charset="-120"/>
                    <a:cs typeface="+mn-cs"/>
                  </a:rPr>
                  <a:t>紅色</a:t>
                </a:r>
              </a:p>
            </p:txBody>
          </p:sp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1C6014FB-E2EC-20DB-2603-F233851D5463}"/>
                  </a:ext>
                </a:extLst>
              </p:cNvPr>
              <p:cNvSpPr/>
              <p:nvPr/>
            </p:nvSpPr>
            <p:spPr>
              <a:xfrm>
                <a:off x="1282772" y="864296"/>
                <a:ext cx="1778696" cy="772080"/>
              </a:xfrm>
              <a:prstGeom prst="rect">
                <a:avLst/>
              </a:prstGeom>
              <a:solidFill>
                <a:srgbClr val="DC4347"/>
              </a:solidFill>
              <a:ln>
                <a:solidFill>
                  <a:srgbClr val="C5423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F415EE36-88C1-B046-DB44-F80DE214D87F}"/>
              </a:ext>
            </a:extLst>
          </p:cNvPr>
          <p:cNvGrpSpPr/>
          <p:nvPr/>
        </p:nvGrpSpPr>
        <p:grpSpPr>
          <a:xfrm>
            <a:off x="1902340" y="5106764"/>
            <a:ext cx="8710100" cy="1356855"/>
            <a:chOff x="1796339" y="4593197"/>
            <a:chExt cx="8387320" cy="1356855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9ADFCCDF-210C-4074-702B-6DB7E762DCA5}"/>
                </a:ext>
              </a:extLst>
            </p:cNvPr>
            <p:cNvSpPr/>
            <p:nvPr/>
          </p:nvSpPr>
          <p:spPr>
            <a:xfrm>
              <a:off x="3575034" y="4593197"/>
              <a:ext cx="6608625" cy="772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7A17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27A170"/>
                </a:solidFill>
              </a:endParaRPr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2F923629-6705-B63A-EE4F-96E12C1BED8B}"/>
                </a:ext>
              </a:extLst>
            </p:cNvPr>
            <p:cNvGrpSpPr/>
            <p:nvPr/>
          </p:nvGrpSpPr>
          <p:grpSpPr>
            <a:xfrm>
              <a:off x="1796339" y="4593197"/>
              <a:ext cx="1778696" cy="1356855"/>
              <a:chOff x="1282772" y="4490921"/>
              <a:chExt cx="1778696" cy="1356855"/>
            </a:xfrm>
          </p:grpSpPr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DC9B3323-E9DC-30F8-4198-DFFBC69325CA}"/>
                  </a:ext>
                </a:extLst>
              </p:cNvPr>
              <p:cNvSpPr txBox="1"/>
              <p:nvPr/>
            </p:nvSpPr>
            <p:spPr>
              <a:xfrm>
                <a:off x="1458421" y="5263001"/>
                <a:ext cx="160304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王漢宗中楷體注音" panose="040B0700000000000000" pitchFamily="82" charset="-120"/>
                    <a:ea typeface="王漢宗中楷體注音" panose="040B0700000000000000" pitchFamily="82" charset="-120"/>
                    <a:cs typeface="+mn-cs"/>
                  </a:rPr>
                  <a:t>綠色</a:t>
                </a:r>
                <a:endPara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A7A60D81-9A7A-854B-895D-76698484B4D4}"/>
                  </a:ext>
                </a:extLst>
              </p:cNvPr>
              <p:cNvSpPr/>
              <p:nvPr/>
            </p:nvSpPr>
            <p:spPr>
              <a:xfrm>
                <a:off x="1282772" y="4490921"/>
                <a:ext cx="1778696" cy="772080"/>
              </a:xfrm>
              <a:prstGeom prst="rect">
                <a:avLst/>
              </a:prstGeom>
              <a:solidFill>
                <a:srgbClr val="27A170"/>
              </a:solidFill>
              <a:ln>
                <a:solidFill>
                  <a:srgbClr val="27A17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rgbClr val="27A170"/>
                  </a:solidFill>
                </a:endParaRPr>
              </a:p>
            </p:txBody>
          </p:sp>
        </p:grp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FD0D7803-2710-CCEB-4D29-827ED855A654}"/>
              </a:ext>
            </a:extLst>
          </p:cNvPr>
          <p:cNvGrpSpPr/>
          <p:nvPr/>
        </p:nvGrpSpPr>
        <p:grpSpPr>
          <a:xfrm>
            <a:off x="1902340" y="3642111"/>
            <a:ext cx="8710100" cy="1356855"/>
            <a:chOff x="1796339" y="2802868"/>
            <a:chExt cx="8710100" cy="1356855"/>
          </a:xfrm>
        </p:grpSpPr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97DA2233-9F5B-20BD-89E5-74C4B7843F94}"/>
                </a:ext>
              </a:extLst>
            </p:cNvPr>
            <p:cNvSpPr/>
            <p:nvPr/>
          </p:nvSpPr>
          <p:spPr>
            <a:xfrm>
              <a:off x="3575035" y="2802868"/>
              <a:ext cx="6931404" cy="772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40CDBC8E-2F2E-B914-8927-9E2377E7E1D3}"/>
                </a:ext>
              </a:extLst>
            </p:cNvPr>
            <p:cNvGrpSpPr/>
            <p:nvPr/>
          </p:nvGrpSpPr>
          <p:grpSpPr>
            <a:xfrm>
              <a:off x="1796339" y="2802868"/>
              <a:ext cx="1778696" cy="1356855"/>
              <a:chOff x="1282772" y="2612997"/>
              <a:chExt cx="1778696" cy="1356855"/>
            </a:xfrm>
          </p:grpSpPr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39D7BFC2-1FAD-2A89-F56A-7FB0E3882C95}"/>
                  </a:ext>
                </a:extLst>
              </p:cNvPr>
              <p:cNvSpPr txBox="1"/>
              <p:nvPr/>
            </p:nvSpPr>
            <p:spPr>
              <a:xfrm>
                <a:off x="1458421" y="3385077"/>
                <a:ext cx="160304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王漢宗中楷體注音" panose="040B0700000000000000" pitchFamily="82" charset="-120"/>
                    <a:ea typeface="王漢宗中楷體注音" panose="040B0700000000000000" pitchFamily="82" charset="-120"/>
                    <a:cs typeface="+mn-cs"/>
                  </a:rPr>
                  <a:t>黃色</a:t>
                </a:r>
                <a:endPara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王漢宗中楷體注音" panose="040B0700000000000000" pitchFamily="82" charset="-120"/>
                  <a:ea typeface="王漢宗中楷體注音" panose="040B0700000000000000" pitchFamily="82" charset="-120"/>
                  <a:cs typeface="+mn-cs"/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11B988C0-AE28-D54C-6378-77710AE3C8B6}"/>
                  </a:ext>
                </a:extLst>
              </p:cNvPr>
              <p:cNvSpPr/>
              <p:nvPr/>
            </p:nvSpPr>
            <p:spPr>
              <a:xfrm>
                <a:off x="1282772" y="2612997"/>
                <a:ext cx="1778696" cy="77208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EA87290-E02F-5820-47EE-A96EF389F8D2}"/>
              </a:ext>
            </a:extLst>
          </p:cNvPr>
          <p:cNvSpPr txBox="1"/>
          <p:nvPr/>
        </p:nvSpPr>
        <p:spPr>
          <a:xfrm>
            <a:off x="3939250" y="2260653"/>
            <a:ext cx="159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危險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D77784D-462B-EE57-1074-FB789C82F01D}"/>
              </a:ext>
            </a:extLst>
          </p:cNvPr>
          <p:cNvSpPr txBox="1"/>
          <p:nvPr/>
        </p:nvSpPr>
        <p:spPr>
          <a:xfrm>
            <a:off x="5787985" y="2260653"/>
            <a:ext cx="2113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不健康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EAC381A-19F2-6C3C-A545-FDE0619C2F3D}"/>
              </a:ext>
            </a:extLst>
          </p:cNvPr>
          <p:cNvSpPr txBox="1"/>
          <p:nvPr/>
        </p:nvSpPr>
        <p:spPr>
          <a:xfrm>
            <a:off x="8259789" y="2260652"/>
            <a:ext cx="1778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禁止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B2ED354-E873-93C3-1CED-4A1C7619C22D}"/>
              </a:ext>
            </a:extLst>
          </p:cNvPr>
          <p:cNvSpPr txBox="1"/>
          <p:nvPr/>
        </p:nvSpPr>
        <p:spPr>
          <a:xfrm>
            <a:off x="3939250" y="3733902"/>
            <a:ext cx="159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注意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A044C82-03A7-E9D1-615E-08622DBAE537}"/>
              </a:ext>
            </a:extLst>
          </p:cNvPr>
          <p:cNvSpPr txBox="1"/>
          <p:nvPr/>
        </p:nvSpPr>
        <p:spPr>
          <a:xfrm>
            <a:off x="6055535" y="3733901"/>
            <a:ext cx="17786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警告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2F1A086-708B-A394-81EF-7E653704596F}"/>
              </a:ext>
            </a:extLst>
          </p:cNvPr>
          <p:cNvSpPr txBox="1"/>
          <p:nvPr/>
        </p:nvSpPr>
        <p:spPr>
          <a:xfrm>
            <a:off x="8284841" y="3733901"/>
            <a:ext cx="1778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小心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407DFF9-739B-3E88-96B3-54A8AFD0C20B}"/>
              </a:ext>
            </a:extLst>
          </p:cNvPr>
          <p:cNvSpPr txBox="1"/>
          <p:nvPr/>
        </p:nvSpPr>
        <p:spPr>
          <a:xfrm>
            <a:off x="6068061" y="5200416"/>
            <a:ext cx="159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健康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5D2B30F9-F80C-ED41-C041-18A16DEC7A34}"/>
              </a:ext>
            </a:extLst>
          </p:cNvPr>
          <p:cNvSpPr txBox="1"/>
          <p:nvPr/>
        </p:nvSpPr>
        <p:spPr>
          <a:xfrm>
            <a:off x="3939250" y="5200416"/>
            <a:ext cx="159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安全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71BD9CBB-8198-B468-470E-AF9B3A215F6F}"/>
              </a:ext>
            </a:extLst>
          </p:cNvPr>
          <p:cNvSpPr txBox="1"/>
          <p:nvPr/>
        </p:nvSpPr>
        <p:spPr>
          <a:xfrm>
            <a:off x="8297367" y="5200415"/>
            <a:ext cx="2130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有益</a:t>
            </a:r>
            <a:r>
              <a:rPr lang="zh-TW" altLang="en-US" sz="3200" b="1" dirty="0"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處</a:t>
            </a:r>
          </a:p>
        </p:txBody>
      </p:sp>
      <p:sp>
        <p:nvSpPr>
          <p:cNvPr id="45" name="圓角矩形圖說文字 5">
            <a:extLst>
              <a:ext uri="{FF2B5EF4-FFF2-40B4-BE49-F238E27FC236}">
                <a16:creationId xmlns:a16="http://schemas.microsoft.com/office/drawing/2014/main" id="{14E4E3F3-12F1-4BD7-1AC4-219F8AE6059A}"/>
              </a:ext>
            </a:extLst>
          </p:cNvPr>
          <p:cNvSpPr/>
          <p:nvPr/>
        </p:nvSpPr>
        <p:spPr>
          <a:xfrm>
            <a:off x="1579559" y="570461"/>
            <a:ext cx="9032882" cy="1361963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FFF6EB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紅色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黃色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綠色的物品或食物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給你</a:t>
            </a:r>
            <a:r>
              <a:rPr lang="zh-TW" altLang="en-US" sz="3200" dirty="0">
                <a:solidFill>
                  <a:schemeClr val="tx1"/>
                </a:solidFill>
                <a:latin typeface="王漢宗中楷體破音三" panose="040B0700000000000000" pitchFamily="82" charset="-120"/>
                <a:ea typeface="王漢宗中楷體破音三" panose="040B0700000000000000" pitchFamily="82" charset="-120"/>
              </a:rPr>
              <a:t>什</a:t>
            </a:r>
            <a:r>
              <a:rPr lang="zh-TW" altLang="en-US" sz="32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麼</a:t>
            </a:r>
            <a:r>
              <a:rPr lang="zh-TW" altLang="en-US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感覺</a:t>
            </a:r>
            <a:r>
              <a:rPr lang="zh-TW" altLang="en-US" sz="3200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呢</a:t>
            </a:r>
            <a:r>
              <a:rPr lang="en-US" altLang="zh-TW" sz="3200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625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/>
      <p:bldP spid="32" grpId="0"/>
      <p:bldP spid="33" grpId="0"/>
      <p:bldP spid="34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CEEE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97F1FE7B-9781-6E7A-68DE-B81642975D48}"/>
              </a:ext>
            </a:extLst>
          </p:cNvPr>
          <p:cNvSpPr/>
          <p:nvPr/>
        </p:nvSpPr>
        <p:spPr>
          <a:xfrm>
            <a:off x="444796" y="2081396"/>
            <a:ext cx="3728608" cy="3405004"/>
          </a:xfrm>
          <a:prstGeom prst="rect">
            <a:avLst/>
          </a:prstGeom>
          <a:solidFill>
            <a:srgbClr val="FAE2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11" y="2531582"/>
            <a:ext cx="2020993" cy="68942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5" r="-1" b="25824"/>
          <a:stretch/>
        </p:blipFill>
        <p:spPr>
          <a:xfrm>
            <a:off x="3060512" y="2530409"/>
            <a:ext cx="819369" cy="100667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CF697AC-88FB-910B-7B51-7B13A0859D70}"/>
              </a:ext>
            </a:extLst>
          </p:cNvPr>
          <p:cNvSpPr txBox="1"/>
          <p:nvPr/>
        </p:nvSpPr>
        <p:spPr>
          <a:xfrm>
            <a:off x="9210261" y="132287"/>
            <a:ext cx="2981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引起動機│活動一：生活中的紅黃綠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2D4072D-5560-0109-A4B9-5F6CF114E806}"/>
              </a:ext>
            </a:extLst>
          </p:cNvPr>
          <p:cNvSpPr/>
          <p:nvPr/>
        </p:nvSpPr>
        <p:spPr>
          <a:xfrm>
            <a:off x="444796" y="1309316"/>
            <a:ext cx="3728608" cy="772080"/>
          </a:xfrm>
          <a:prstGeom prst="rect">
            <a:avLst/>
          </a:prstGeom>
          <a:solidFill>
            <a:srgbClr val="DC4347"/>
          </a:solidFill>
          <a:ln>
            <a:solidFill>
              <a:srgbClr val="C542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紅色的交通設施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4418E5E-4592-D664-496B-993F59D22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492" y="3653694"/>
            <a:ext cx="1027270" cy="1381191"/>
          </a:xfrm>
          <a:prstGeom prst="rect">
            <a:avLst/>
          </a:prstGeom>
          <a:effectLst/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5DE47AF-7CE1-26D5-5E13-DE536003F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93939" l="3704" r="89630">
                        <a14:foregroundMark x1="48889" y1="10606" x2="17778" y2="66667"/>
                        <a14:foregroundMark x1="17778" y1="66667" x2="73333" y2="47727"/>
                        <a14:foregroundMark x1="73333" y1="47727" x2="47407" y2="13636"/>
                        <a14:foregroundMark x1="10370" y1="31818" x2="40741" y2="83333"/>
                        <a14:foregroundMark x1="40741" y1="83333" x2="16296" y2="25000"/>
                        <a14:foregroundMark x1="16296" y1="25000" x2="17778" y2="21212"/>
                        <a14:foregroundMark x1="4444" y1="60606" x2="37037" y2="10606"/>
                        <a14:foregroundMark x1="37037" y1="10606" x2="48889" y2="10606"/>
                        <a14:foregroundMark x1="17778" y1="74242" x2="32593" y2="89394"/>
                        <a14:foregroundMark x1="5926" y1="57576" x2="28148" y2="83333"/>
                        <a14:foregroundMark x1="40000" y1="90909" x2="57037" y2="93939"/>
                        <a14:foregroundMark x1="44444" y1="92424" x2="80741" y2="45455"/>
                        <a14:foregroundMark x1="80741" y1="45455" x2="52593" y2="13636"/>
                        <a14:foregroundMark x1="33333" y1="49242" x2="62222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0694" y="3878508"/>
            <a:ext cx="1225213" cy="1197986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021E857-7DDA-B9B3-B38A-215DB94427E1}"/>
              </a:ext>
            </a:extLst>
          </p:cNvPr>
          <p:cNvSpPr/>
          <p:nvPr/>
        </p:nvSpPr>
        <p:spPr>
          <a:xfrm>
            <a:off x="444796" y="5483522"/>
            <a:ext cx="3728608" cy="772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不</a:t>
            </a:r>
            <a:r>
              <a:rPr lang="zh-TW" altLang="en-US" sz="24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可以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很危險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EBABB6E-FFA8-141B-BD4B-D67BC7BFFAB8}"/>
              </a:ext>
            </a:extLst>
          </p:cNvPr>
          <p:cNvSpPr/>
          <p:nvPr/>
        </p:nvSpPr>
        <p:spPr>
          <a:xfrm>
            <a:off x="4263660" y="2081396"/>
            <a:ext cx="3728608" cy="3405004"/>
          </a:xfrm>
          <a:prstGeom prst="rect">
            <a:avLst/>
          </a:prstGeom>
          <a:solidFill>
            <a:srgbClr val="FFF7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E6624AA-5772-18A5-47DF-709EB9AC3F94}"/>
              </a:ext>
            </a:extLst>
          </p:cNvPr>
          <p:cNvSpPr/>
          <p:nvPr/>
        </p:nvSpPr>
        <p:spPr>
          <a:xfrm>
            <a:off x="4263660" y="1309316"/>
            <a:ext cx="3728608" cy="772080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黃色的交通設施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3003ACF-0353-56A2-6310-8B8A9BB70F2A}"/>
              </a:ext>
            </a:extLst>
          </p:cNvPr>
          <p:cNvSpPr/>
          <p:nvPr/>
        </p:nvSpPr>
        <p:spPr>
          <a:xfrm>
            <a:off x="4263660" y="5483522"/>
            <a:ext cx="3728608" cy="772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要注意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有危險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9F7C57D-D790-2419-46A2-F7AB5AD508E9}"/>
              </a:ext>
            </a:extLst>
          </p:cNvPr>
          <p:cNvSpPr/>
          <p:nvPr/>
        </p:nvSpPr>
        <p:spPr>
          <a:xfrm>
            <a:off x="8082524" y="2081396"/>
            <a:ext cx="3728608" cy="3405004"/>
          </a:xfrm>
          <a:prstGeom prst="rect">
            <a:avLst/>
          </a:prstGeom>
          <a:solidFill>
            <a:srgbClr val="E7F9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41069DF-EBF6-A634-0983-4334F59842FC}"/>
              </a:ext>
            </a:extLst>
          </p:cNvPr>
          <p:cNvSpPr/>
          <p:nvPr/>
        </p:nvSpPr>
        <p:spPr>
          <a:xfrm>
            <a:off x="8082524" y="1309316"/>
            <a:ext cx="3728608" cy="772080"/>
          </a:xfrm>
          <a:prstGeom prst="rect">
            <a:avLst/>
          </a:prstGeom>
          <a:solidFill>
            <a:srgbClr val="27A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綠色的交通設施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3BD973D-4BF3-B9A4-85C0-9C9B3965613F}"/>
              </a:ext>
            </a:extLst>
          </p:cNvPr>
          <p:cNvSpPr/>
          <p:nvPr/>
        </p:nvSpPr>
        <p:spPr>
          <a:xfrm>
            <a:off x="8082524" y="5483522"/>
            <a:ext cx="3728608" cy="772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允許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相對安全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0125F40C-3B4F-C6C9-9C8B-61B6F26E8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7467" y="2603129"/>
            <a:ext cx="2020993" cy="690339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741A8BEF-DD24-68DB-B431-A64C42B550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2707" y="2603129"/>
            <a:ext cx="2020993" cy="689422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08A13C0E-7353-E364-AD34-BFDC9D0B272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3208"/>
          <a:stretch/>
        </p:blipFill>
        <p:spPr>
          <a:xfrm>
            <a:off x="10700108" y="2578929"/>
            <a:ext cx="829226" cy="1238785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BC5B6B38-056E-0654-E580-A9F5332FB1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531" y="3815201"/>
            <a:ext cx="1086937" cy="1077803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53798D77-AFC9-588E-2E0A-448078B9C5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12454" y="3611679"/>
            <a:ext cx="1337704" cy="1504051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0310CC0E-D7F0-5001-4915-C078A9E5C8A5}"/>
              </a:ext>
            </a:extLst>
          </p:cNvPr>
          <p:cNvSpPr/>
          <p:nvPr/>
        </p:nvSpPr>
        <p:spPr>
          <a:xfrm>
            <a:off x="444796" y="546100"/>
            <a:ext cx="11366336" cy="610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紅色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黃色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b="1" dirty="0">
                <a:solidFill>
                  <a:schemeClr val="tx1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綠色的交通設施</a:t>
            </a:r>
          </a:p>
        </p:txBody>
      </p:sp>
    </p:spTree>
    <p:extLst>
      <p:ext uri="{BB962C8B-B14F-4D97-AF65-F5344CB8AC3E}">
        <p14:creationId xmlns:p14="http://schemas.microsoft.com/office/powerpoint/2010/main" val="255672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 animBg="1"/>
      <p:bldP spid="30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2833</TotalTime>
  <Words>4119</Words>
  <Application>Microsoft Office PowerPoint</Application>
  <PresentationFormat>寬螢幕</PresentationFormat>
  <Paragraphs>456</Paragraphs>
  <Slides>63</Slides>
  <Notes>62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63</vt:i4>
      </vt:variant>
    </vt:vector>
  </HeadingPairs>
  <TitlesOfParts>
    <vt:vector size="76" baseType="lpstr">
      <vt:lpstr>Calibri</vt:lpstr>
      <vt:lpstr>王漢宗中楷體破音三</vt:lpstr>
      <vt:lpstr>微軟正黑體</vt:lpstr>
      <vt:lpstr>文鼎標楷注音</vt:lpstr>
      <vt:lpstr>標楷體</vt:lpstr>
      <vt:lpstr>王漢宗中楷體破音一</vt:lpstr>
      <vt:lpstr>王漢宗中楷體破音二</vt:lpstr>
      <vt:lpstr>Arial</vt:lpstr>
      <vt:lpstr>Wingdings</vt:lpstr>
      <vt:lpstr>Calibri Light</vt:lpstr>
      <vt:lpstr>王漢宗中楷體注音</vt:lpstr>
      <vt:lpstr>Office 佈景主題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交通安全課程模組PPT</dc:title>
  <dc:creator>User</dc:creator>
  <cp:lastModifiedBy>syuuyucc@outlook.com</cp:lastModifiedBy>
  <cp:revision>89</cp:revision>
  <dcterms:created xsi:type="dcterms:W3CDTF">2023-06-27T03:19:29Z</dcterms:created>
  <dcterms:modified xsi:type="dcterms:W3CDTF">2024-01-09T09:14:01Z</dcterms:modified>
</cp:coreProperties>
</file>