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44"/>
  </p:notesMasterIdLst>
  <p:sldIdLst>
    <p:sldId id="256" r:id="rId3"/>
    <p:sldId id="337" r:id="rId4"/>
    <p:sldId id="366" r:id="rId5"/>
    <p:sldId id="302" r:id="rId6"/>
    <p:sldId id="367" r:id="rId7"/>
    <p:sldId id="368" r:id="rId8"/>
    <p:sldId id="369" r:id="rId9"/>
    <p:sldId id="370" r:id="rId10"/>
    <p:sldId id="371" r:id="rId11"/>
    <p:sldId id="372" r:id="rId12"/>
    <p:sldId id="373" r:id="rId13"/>
    <p:sldId id="328" r:id="rId14"/>
    <p:sldId id="375" r:id="rId15"/>
    <p:sldId id="376" r:id="rId16"/>
    <p:sldId id="374" r:id="rId17"/>
    <p:sldId id="377" r:id="rId18"/>
    <p:sldId id="379" r:id="rId19"/>
    <p:sldId id="380" r:id="rId20"/>
    <p:sldId id="381" r:id="rId21"/>
    <p:sldId id="384" r:id="rId22"/>
    <p:sldId id="378" r:id="rId23"/>
    <p:sldId id="382" r:id="rId24"/>
    <p:sldId id="383" r:id="rId25"/>
    <p:sldId id="385" r:id="rId26"/>
    <p:sldId id="386" r:id="rId27"/>
    <p:sldId id="387" r:id="rId28"/>
    <p:sldId id="388" r:id="rId29"/>
    <p:sldId id="390" r:id="rId30"/>
    <p:sldId id="391" r:id="rId31"/>
    <p:sldId id="392" r:id="rId32"/>
    <p:sldId id="362" r:id="rId33"/>
    <p:sldId id="393" r:id="rId34"/>
    <p:sldId id="401" r:id="rId35"/>
    <p:sldId id="402" r:id="rId36"/>
    <p:sldId id="403" r:id="rId37"/>
    <p:sldId id="404" r:id="rId38"/>
    <p:sldId id="405" r:id="rId39"/>
    <p:sldId id="406" r:id="rId40"/>
    <p:sldId id="407" r:id="rId41"/>
    <p:sldId id="408" r:id="rId42"/>
    <p:sldId id="409" r:id="rId43"/>
  </p:sldIdLst>
  <p:sldSz cx="12192000" cy="6858000"/>
  <p:notesSz cx="6858000" cy="9144000"/>
  <p:embeddedFontLst>
    <p:embeddedFont>
      <p:font typeface="Noto Sans CJK TC Bold" panose="020B0800000000000000" pitchFamily="34" charset="-120"/>
      <p:bold r:id="rId45"/>
    </p:embeddedFont>
    <p:embeddedFont>
      <p:font typeface="王漢宗中楷體注音" panose="040B0700000000000000" pitchFamily="82" charset="-120"/>
      <p:regular r:id="rId46"/>
    </p:embeddedFont>
    <p:embeddedFont>
      <p:font typeface="王漢宗中楷體破音一" panose="040B0700000000000000" pitchFamily="82" charset="-120"/>
      <p:regular r:id="rId47"/>
    </p:embeddedFont>
    <p:embeddedFont>
      <p:font typeface="王漢宗中楷體破音二" panose="040B0700000000000000" pitchFamily="82" charset="-120"/>
      <p:regular r:id="rId48"/>
    </p:embeddedFont>
    <p:embeddedFont>
      <p:font typeface="王漢宗中楷體破音三" panose="040B0700000000000000" pitchFamily="82" charset="-120"/>
      <p:regular r:id="rId49"/>
    </p:embeddedFont>
    <p:embeddedFont>
      <p:font typeface="微軟正黑體" panose="020B0604030504040204" pitchFamily="34" charset="-120"/>
      <p:regular r:id="rId50"/>
      <p:bold r:id="rId51"/>
    </p:embeddedFont>
    <p:embeddedFont>
      <p:font typeface="標楷體" panose="03000509000000000000" pitchFamily="65" charset="-120"/>
      <p:regular r:id="rId52"/>
    </p:embeddedFont>
  </p:embeddedFontLst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封面、教學提醒" id="{C323F154-153C-45BD-BFD7-BFC5A1992E63}">
          <p14:sldIdLst>
            <p14:sldId id="256"/>
            <p14:sldId id="337"/>
          </p14:sldIdLst>
        </p14:section>
        <p14:section name="【第二節】汽車小乘客-1" id="{ADB816F7-540B-471F-A76C-7685E806EE33}">
          <p14:sldIdLst>
            <p14:sldId id="366"/>
            <p14:sldId id="302"/>
            <p14:sldId id="367"/>
            <p14:sldId id="368"/>
            <p14:sldId id="369"/>
            <p14:sldId id="370"/>
            <p14:sldId id="371"/>
            <p14:sldId id="372"/>
            <p14:sldId id="373"/>
            <p14:sldId id="328"/>
            <p14:sldId id="375"/>
            <p14:sldId id="376"/>
            <p14:sldId id="374"/>
            <p14:sldId id="377"/>
            <p14:sldId id="379"/>
            <p14:sldId id="380"/>
            <p14:sldId id="381"/>
            <p14:sldId id="384"/>
          </p14:sldIdLst>
        </p14:section>
        <p14:section name="【延伸學習】安全座椅" id="{11794AA7-C34C-4B3B-85C2-37CE39E5168B}">
          <p14:sldIdLst>
            <p14:sldId id="378"/>
            <p14:sldId id="382"/>
            <p14:sldId id="383"/>
          </p14:sldIdLst>
        </p14:section>
        <p14:section name="【第三節】汽車小乘客-2" id="{27A2D575-5B0B-49AC-987C-D8917AB01980}">
          <p14:sldIdLst>
            <p14:sldId id="385"/>
            <p14:sldId id="386"/>
            <p14:sldId id="387"/>
            <p14:sldId id="388"/>
            <p14:sldId id="390"/>
            <p14:sldId id="391"/>
            <p14:sldId id="392"/>
            <p14:sldId id="362"/>
            <p14:sldId id="393"/>
            <p14:sldId id="401"/>
            <p14:sldId id="402"/>
            <p14:sldId id="403"/>
            <p14:sldId id="404"/>
            <p14:sldId id="405"/>
            <p14:sldId id="406"/>
            <p14:sldId id="407"/>
            <p14:sldId id="408"/>
            <p14:sldId id="40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DA7D1"/>
    <a:srgbClr val="427DB9"/>
    <a:srgbClr val="DC4347"/>
    <a:srgbClr val="E3ECF5"/>
    <a:srgbClr val="C7D9EB"/>
    <a:srgbClr val="DAE6F2"/>
    <a:srgbClr val="96B8DA"/>
    <a:srgbClr val="E0EAF4"/>
    <a:srgbClr val="F0F5FA"/>
    <a:srgbClr val="C5E0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9" autoAdjust="0"/>
    <p:restoredTop sz="85574" autoAdjust="0"/>
  </p:normalViewPr>
  <p:slideViewPr>
    <p:cSldViewPr snapToGrid="0">
      <p:cViewPr varScale="1">
        <p:scale>
          <a:sx n="52" d="100"/>
          <a:sy n="52" d="100"/>
        </p:scale>
        <p:origin x="108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1.fntdata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4.fntdata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7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2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3EED9B-A102-4806-A2C3-575563AA6208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D7D2CB-13DF-42E0-80DB-D9978D79FA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4013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96021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19626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zh-TW" altLang="en-US" dirty="0"/>
              <a:t>你有沒有發生類似的情形？（下車前早餐沒吃完、睡著了、東西沒有準備好）</a:t>
            </a:r>
            <a:endParaRPr lang="en-US" altLang="zh-TW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zh-TW" altLang="en-US" dirty="0"/>
              <a:t>結果發生什麼事？（花了很多時間才下車、後面的車子一直催促、物品忘了帶下車）</a:t>
            </a:r>
            <a:endParaRPr lang="en-US" altLang="zh-TW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zh-TW" altLang="en-US" dirty="0"/>
              <a:t>怎麼做才正確呢？（下車前準備好、讓先下車的人坐在右側）</a:t>
            </a:r>
            <a:endParaRPr lang="en-US" altLang="zh-TW" dirty="0"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27731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zh-TW" altLang="en-US" dirty="0"/>
              <a:t>讓先下車的人（妹妹）坐在右側，可以迅速下車，也就是乙圖比較適合</a:t>
            </a:r>
            <a:endParaRPr lang="en-US" altLang="zh-TW" dirty="0"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3651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教師點選左側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(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紅框白色箭頭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)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至</a:t>
            </a:r>
            <a:r>
              <a:rPr kumimoji="0" lang="en-US" altLang="zh-TW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youtube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播放新聞影片</a:t>
            </a: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若超連結失效，可複製以下連結</a:t>
            </a:r>
            <a:r>
              <a:rPr lang="en-US" altLang="zh-TW" sz="1800" b="0" i="0" u="none" strike="noStrike" baseline="0" dirty="0">
                <a:latin typeface="Helvetica-Light"/>
              </a:rPr>
              <a:t>https://www.youtube.com/watch?v=KtVIhbPXC5w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D7D2CB-13DF-42E0-80DB-D9978D79FA7B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454882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D7D2CB-13DF-42E0-80DB-D9978D79FA7B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84888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D7D2CB-13DF-42E0-80DB-D9978D79FA7B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42467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D7D2CB-13DF-42E0-80DB-D9978D79FA7B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94503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D7D2CB-13DF-42E0-80DB-D9978D79FA7B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3612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zh-TW" altLang="en-US" dirty="0"/>
              <a:t>本頁簡報起至第</a:t>
            </a:r>
            <a:r>
              <a:rPr lang="en-US" altLang="zh-TW" dirty="0"/>
              <a:t>x</a:t>
            </a:r>
            <a:r>
              <a:rPr lang="zh-TW" altLang="en-US" dirty="0"/>
              <a:t>頁是有關安全座椅的學習活動，教師可視狀況選用。</a:t>
            </a:r>
            <a:endParaRPr lang="en-US" altLang="zh-TW" dirty="0"/>
          </a:p>
          <a:p>
            <a:pPr marL="228600" indent="-228600">
              <a:buFont typeface="+mj-lt"/>
              <a:buAutoNum type="arabicPeriod"/>
            </a:pPr>
            <a:r>
              <a:rPr lang="zh-TW" altLang="en-US" dirty="0"/>
              <a:t>教師點選左側</a:t>
            </a:r>
            <a:r>
              <a:rPr lang="en-US" altLang="zh-TW" dirty="0"/>
              <a:t>(</a:t>
            </a:r>
            <a:r>
              <a:rPr lang="zh-TW" altLang="en-US" dirty="0"/>
              <a:t>紅框白色箭頭</a:t>
            </a:r>
            <a:r>
              <a:rPr lang="en-US" altLang="zh-TW" dirty="0"/>
              <a:t>)</a:t>
            </a:r>
            <a:r>
              <a:rPr lang="zh-TW" altLang="en-US" dirty="0"/>
              <a:t>至</a:t>
            </a:r>
            <a:r>
              <a:rPr lang="en-US" altLang="zh-TW" dirty="0" err="1"/>
              <a:t>youtube</a:t>
            </a:r>
            <a:r>
              <a:rPr lang="zh-TW" altLang="en-US" dirty="0"/>
              <a:t>播放新聞影片。</a:t>
            </a:r>
          </a:p>
          <a:p>
            <a:pPr marL="228600" indent="-228600">
              <a:buFont typeface="+mj-lt"/>
              <a:buAutoNum type="arabicPeriod"/>
            </a:pPr>
            <a:r>
              <a:rPr lang="zh-TW" altLang="en-US" dirty="0"/>
              <a:t>若超連結失效，可複製以下連結</a:t>
            </a:r>
            <a:r>
              <a:rPr lang="en-US" altLang="zh-TW" dirty="0"/>
              <a:t>https://www.youtube.com/watch?v=wenqYO9MmJ8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D7D2CB-13DF-42E0-80DB-D9978D79FA7B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1238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D7D2CB-13DF-42E0-80DB-D9978D79FA7B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543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/>
              <a:t>教師可在投影片放映模式下，選擇活動進行方式：</a:t>
            </a:r>
            <a:endParaRPr lang="en-US" altLang="zh-TW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zh-TW" altLang="en-US" dirty="0"/>
              <a:t>點選左側</a:t>
            </a:r>
            <a:r>
              <a:rPr lang="en-US" altLang="zh-TW" dirty="0"/>
              <a:t>(</a:t>
            </a:r>
            <a:r>
              <a:rPr lang="zh-TW" altLang="en-US" dirty="0"/>
              <a:t>紅框白色箭頭</a:t>
            </a:r>
            <a:r>
              <a:rPr lang="en-US" altLang="zh-TW" dirty="0"/>
              <a:t>)</a:t>
            </a:r>
            <a:r>
              <a:rPr lang="zh-TW" altLang="en-US" dirty="0"/>
              <a:t>至</a:t>
            </a:r>
            <a:r>
              <a:rPr lang="en-US" altLang="zh-TW" dirty="0" err="1"/>
              <a:t>youtube</a:t>
            </a:r>
            <a:r>
              <a:rPr lang="zh-TW" altLang="en-US" dirty="0"/>
              <a:t>播放「搭乘汽車該坐哪裡」有聲故事，若超連結失效，可複製以下連結</a:t>
            </a:r>
            <a:r>
              <a:rPr lang="en-US" altLang="zh-TW" dirty="0"/>
              <a:t>https://youtu.be/McpiJR1ExO0?si=JmSA99QqfVwMeLPc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zh-TW" altLang="en-US" dirty="0"/>
              <a:t>點選右側</a:t>
            </a:r>
            <a:r>
              <a:rPr lang="en-US" altLang="zh-TW" dirty="0"/>
              <a:t>(</a:t>
            </a:r>
            <a:r>
              <a:rPr lang="zh-TW" altLang="en-US" dirty="0"/>
              <a:t>故事圖</a:t>
            </a:r>
            <a:r>
              <a:rPr lang="en-US" altLang="zh-TW" dirty="0"/>
              <a:t>)</a:t>
            </a:r>
            <a:r>
              <a:rPr lang="zh-TW" altLang="en-US" dirty="0"/>
              <a:t>，跳至下頁簡報由教師自行說故事，或引導學生看圖說故事。</a:t>
            </a:r>
            <a:endParaRPr lang="en-US" altLang="zh-TW" dirty="0"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751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D7D2CB-13DF-42E0-80DB-D9978D79FA7B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74291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altLang="zh-TW" dirty="0"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6841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教師點選左側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(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紅框白色箭頭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)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至</a:t>
            </a:r>
            <a:r>
              <a:rPr kumimoji="0" lang="en-US" altLang="zh-TW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youtube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播放新聞影片，播放片段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00:00-01:25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若超連結失效，可複製以下連結</a:t>
            </a:r>
            <a:r>
              <a:rPr lang="en-US" altLang="zh-TW" sz="1800" b="0" i="0" u="none" strike="noStrike" baseline="0" dirty="0">
                <a:latin typeface="Helvetica-Light"/>
              </a:rPr>
              <a:t>https://www.youtube.com/watch?v=aShT3hmHm4E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D7D2CB-13DF-42E0-80DB-D9978D79FA7B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00781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D7D2CB-13DF-42E0-80DB-D9978D79FA7B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9458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zh-TW" altLang="en-US" dirty="0"/>
              <a:t>教師可運用教室的門，帶領學生練習動作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D7D2CB-13DF-42E0-80DB-D9978D79FA7B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85305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教師點選左側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(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紅框白色箭頭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)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至</a:t>
            </a:r>
            <a:r>
              <a:rPr kumimoji="0" lang="en-US" altLang="zh-TW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youtube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播放新聞影片</a:t>
            </a: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若超連結失效，可複製以下連結</a:t>
            </a:r>
            <a:r>
              <a:rPr lang="en-US" altLang="zh-TW" sz="1800" b="0" i="0" u="none" strike="noStrike" baseline="0" dirty="0">
                <a:latin typeface="Helvetica-Light"/>
              </a:rPr>
              <a:t>https://www.youtube.com/watch?v=NiUmBY0gYPo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zh-TW" altLang="en-US" sz="1800" b="0" i="0" u="none" strike="noStrike" baseline="0" dirty="0">
                <a:latin typeface="Helvetica-Light"/>
              </a:rPr>
              <a:t>學生回答合理即可，但教師宜引導當緊急狀況發生時，手邊卻沒有任何求助的物品</a:t>
            </a:r>
            <a:r>
              <a:rPr lang="en-US" altLang="zh-TW" sz="1800" b="0" i="0" u="none" strike="noStrike" baseline="0" dirty="0">
                <a:latin typeface="Helvetica-Light"/>
              </a:rPr>
              <a:t>(</a:t>
            </a:r>
            <a:r>
              <a:rPr lang="zh-TW" altLang="en-US" sz="1800" b="0" i="0" u="none" strike="noStrike" baseline="0" dirty="0">
                <a:latin typeface="Helvetica-Light"/>
              </a:rPr>
              <a:t>如手機</a:t>
            </a:r>
            <a:r>
              <a:rPr lang="en-US" altLang="zh-TW" sz="1800" b="0" i="0" u="none" strike="noStrike" baseline="0" dirty="0">
                <a:latin typeface="Helvetica-Light"/>
              </a:rPr>
              <a:t>)</a:t>
            </a:r>
            <a:r>
              <a:rPr lang="zh-TW" altLang="en-US" sz="1800" b="0" i="0" u="none" strike="noStrike" baseline="0" dirty="0">
                <a:latin typeface="Helvetica-Light"/>
              </a:rPr>
              <a:t>時，什麼方式能讓外面的人發現。</a:t>
            </a:r>
            <a:endParaRPr lang="zh-TW" altLang="en-US" dirty="0"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2042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zh-TW" altLang="en-US" dirty="0"/>
              <a:t>當發生被反鎖在車內狀況時，上述三種方式都可以協助脫困，當一種方式無法引起他人注意時，不要慌張，再嘗試另一種方式，輪流使用直到自己脫困為止。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D7D2CB-13DF-42E0-80DB-D9978D79FA7B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17425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r>
              <a:rPr lang="zh-TW" altLang="en-US" dirty="0"/>
              <a:t>下頁簡報使用</a:t>
            </a:r>
            <a:r>
              <a:rPr lang="en-US" altLang="zh-TW" dirty="0"/>
              <a:t>【</a:t>
            </a:r>
            <a:r>
              <a:rPr lang="zh-TW" altLang="en-US" dirty="0"/>
              <a:t>附件</a:t>
            </a:r>
            <a:r>
              <a:rPr lang="en-US" altLang="zh-TW" dirty="0"/>
              <a:t>I-25 </a:t>
            </a:r>
            <a:r>
              <a:rPr lang="zh-TW" altLang="en-US" dirty="0"/>
              <a:t>優質小乘客 </a:t>
            </a:r>
            <a:r>
              <a:rPr lang="en-US" altLang="zh-TW" dirty="0"/>
              <a:t>】</a:t>
            </a:r>
            <a:r>
              <a:rPr lang="zh-TW" altLang="en-US" dirty="0"/>
              <a:t>情境快閃卡 ，進行活動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91228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48391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35645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zh-TW" dirty="0"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650180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761174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270922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444857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259717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462237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5043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614067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D7D2CB-13DF-42E0-80DB-D9978D79FA7B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89917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zh-TW" dirty="0"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09811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zh-TW" dirty="0"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5382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zh-TW" dirty="0"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69993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zh-TW" dirty="0"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05653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zh-TW" dirty="0"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75249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zh-TW" dirty="0"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515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F5FBF7B-2FE2-70B0-7250-ABBC9586D5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A9352376-90A5-1287-E915-B5105BFA7F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4AF663F-3586-E733-5BA5-8A1095731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3C4E4-B512-4A07-B993-4AF79DF12370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BC5C286-4059-1C8E-F5B2-45D9D91EF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BEC9E8F-7F0E-D409-A9CB-F447AC26C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B4407-D26F-43AC-A1FE-4E33DA30E9C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8315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0B72751-F189-2A8E-E21A-0E5C4013B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8D271B66-19BE-10DA-1877-7A921CC8FF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C8D2E5E-EC04-44CC-B966-ABA8C8E3C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3C4E4-B512-4A07-B993-4AF79DF12370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88F732D-0C7B-4F69-D6CB-7F29F9AD4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AAA3AA7-3B1D-D948-F5DE-B4D5AACE5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B4407-D26F-43AC-A1FE-4E33DA30E9C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76889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81B00BAA-00F6-3098-DA07-6388371F2A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FCD065F4-1B90-4107-315C-E26AAD6B73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B12B627-2D3D-A9BD-3BF7-0DED05B72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3C4E4-B512-4A07-B993-4AF79DF12370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3B5DD52-7AC1-C68E-9DC7-BF6137FA5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B4070D1-7ED3-6B0D-914D-0FF7D19AB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B4407-D26F-43AC-A1FE-4E33DA30E9C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52058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334B-8964-4A4A-ABD4-02254D07AEE3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0DE7-4F8C-4F64-AD65-B76AFA9070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71708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334B-8964-4A4A-ABD4-02254D07AEE3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0DE7-4F8C-4F64-AD65-B76AFA9070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275122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334B-8964-4A4A-ABD4-02254D07AEE3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0DE7-4F8C-4F64-AD65-B76AFA9070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859867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334B-8964-4A4A-ABD4-02254D07AEE3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0DE7-4F8C-4F64-AD65-B76AFA9070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025998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334B-8964-4A4A-ABD4-02254D07AEE3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0DE7-4F8C-4F64-AD65-B76AFA9070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2519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334B-8964-4A4A-ABD4-02254D07AEE3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0DE7-4F8C-4F64-AD65-B76AFA9070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697543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334B-8964-4A4A-ABD4-02254D07AEE3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0DE7-4F8C-4F64-AD65-B76AFA9070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61791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334B-8964-4A4A-ABD4-02254D07AEE3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0DE7-4F8C-4F64-AD65-B76AFA9070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794133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10E5412-B264-9BA1-A2A5-768E72150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8482FDD-4B4A-2428-45C4-7C5699227C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C7CC2A9-80C1-4768-20A5-1F405E0EB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3C4E4-B512-4A07-B993-4AF79DF12370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AC3C68B-D57B-E114-F4E5-D4A2469EE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BA7F7A5-3B06-813C-24E2-F72FF0889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B4407-D26F-43AC-A1FE-4E33DA30E9C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46904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334B-8964-4A4A-ABD4-02254D07AEE3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0DE7-4F8C-4F64-AD65-B76AFA9070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40128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334B-8964-4A4A-ABD4-02254D07AEE3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0DE7-4F8C-4F64-AD65-B76AFA9070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3672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334B-8964-4A4A-ABD4-02254D07AEE3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0DE7-4F8C-4F64-AD65-B76AFA9070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16524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630162C-3733-13B0-40F3-EA37CEE7C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1A8E2CE-19FD-D06D-C4DF-4131A9BB8E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BA14A90-5F40-3DB4-A2E5-064D080E7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3C4E4-B512-4A07-B993-4AF79DF12370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DE3D5B2-9F5F-F1A0-C586-CECD11D65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D92BE39-4275-F31C-3BCC-CB5CF04E4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B4407-D26F-43AC-A1FE-4E33DA30E9C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6330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F71170D-D6BC-B142-327D-15EE5612C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5BDEBB2-01A4-814D-067D-7594698696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1BA0D77E-6691-F92D-FF4C-C65990E153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79A5511-9C59-C041-C10A-7C0C259EB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3C4E4-B512-4A07-B993-4AF79DF12370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3C28885B-DF4B-7278-11BC-160289E38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1604C0C7-0EC8-599D-5D69-45FD64A6E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B4407-D26F-43AC-A1FE-4E33DA30E9C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78522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DFD234-4A7C-F6AB-EF12-DBCA3992D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9B5E5C4-7C25-F28A-22B9-2C450ED1D8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4A1CEE89-A225-86C7-0C5D-8F51FF5B06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BECB4362-D60C-EE9F-EECD-41C52FBAB2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93282C0C-E1DA-1160-E5E9-B9F692C58B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8C6EB2A9-B87B-5C6A-2F46-A0C03726D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3C4E4-B512-4A07-B993-4AF79DF12370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0EFB1CF1-EF45-006F-087C-30F39089E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0088BA4E-0A39-225B-CA01-47ABCF002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B4407-D26F-43AC-A1FE-4E33DA30E9C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5033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E2BB88E-7739-BF58-B060-AE869465F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2A5653CE-9438-22AD-1BBF-C50B2F2D7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3C4E4-B512-4A07-B993-4AF79DF12370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17A7AFC7-5879-460D-E263-EDF205E81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28F0FC4C-6C10-D089-71C8-4A2C57234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B4407-D26F-43AC-A1FE-4E33DA30E9C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89965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15F97AA8-5281-F535-707E-E39E75E8B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3C4E4-B512-4A07-B993-4AF79DF12370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79912716-8C29-CB39-5FFA-59B01CC47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01035ED-6875-B73C-D909-0C00C76CE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B4407-D26F-43AC-A1FE-4E33DA30E9C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23439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CAA4B14-0429-140B-9BC3-878070F72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AE3BE59-B025-5120-754F-998E84BB5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621BFB50-997F-19DE-FE30-1048957597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32443FFA-E97A-DB04-2AC2-2EB9B24AA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3C4E4-B512-4A07-B993-4AF79DF12370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7829E9EA-608D-9D04-4A49-F2BF4F496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B225CA68-8FCC-7EAE-6DCC-907F45A37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B4407-D26F-43AC-A1FE-4E33DA30E9C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79236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62F06CA-0CD4-FF3A-3C6B-3AA224931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C811FAD7-05F5-040D-207C-8BCF466F15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8976C9D-094B-D3D0-11C1-63DF327A95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2235EBC-F58C-F3EB-2244-2D132D720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3C4E4-B512-4A07-B993-4AF79DF12370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450EE5B-FD0A-8AFC-352C-1E3F1E93E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F50C5CD-BC26-8D80-8F77-FDAC2963C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B4407-D26F-43AC-A1FE-4E33DA30E9C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9697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B3C095F9-3482-3D32-DE2E-72A27F8CB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45E6864-481A-5F7D-1504-935D9EBC4E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7D269E1-82BA-566B-851F-B1110EAA10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3C4E4-B512-4A07-B993-4AF79DF12370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950670B-BB0B-FAA5-43BF-DB41FD0544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9CAC66A-F539-454F-AE0B-706EFA2D7D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0B4407-D26F-43AC-A1FE-4E33DA30E9C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5087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77334B-8964-4A4A-ABD4-02254D07AEE3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7F0DE7-4F8C-4F64-AD65-B76AFA9070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2534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tVIhbPXC5w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273ncd3y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enqYO9MmJ8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ShT3hmHm4E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iUmBY0gYPo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McpiJR1ExO0?si=JmSA99QqfVwMeLPc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jpg"/><Relationship Id="rId5" Type="http://schemas.openxmlformats.org/officeDocument/2006/relationships/slide" Target="slide5.xml"/><Relationship Id="rId4" Type="http://schemas.openxmlformats.org/officeDocument/2006/relationships/slide" Target="slide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18069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E0EAF4"/>
          </a:fgClr>
          <a:bgClr>
            <a:schemeClr val="bg1"/>
          </a:bgClr>
        </a:patt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DBD3DDF2-55C2-C936-A3E8-AF4E0A8351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826" y="0"/>
            <a:ext cx="9615174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A11D129-B96E-3B1D-3A82-141380B25A77}"/>
              </a:ext>
            </a:extLst>
          </p:cNvPr>
          <p:cNvSpPr/>
          <p:nvPr/>
        </p:nvSpPr>
        <p:spPr>
          <a:xfrm>
            <a:off x="557616" y="358346"/>
            <a:ext cx="9426644" cy="174230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安安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二" panose="040B0700000000000000" pitchFamily="82" charset="-120"/>
                <a:ea typeface="王漢宗中楷體破音二" panose="040B0700000000000000" pitchFamily="82" charset="-120"/>
              </a:rPr>
              <a:t>一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直好想坐在前座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因為他常常看到爸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爸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開車時的帥氣模樣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想著想著手竟不自覺地握在手煞車上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猛力的向上一拉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整</a:t>
            </a:r>
            <a:r>
              <a:rPr lang="zh-TW" altLang="en-US" sz="24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輛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車子猛然停止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全家人都因此猛力的向前傾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kumimoji="0" lang="zh-TW" altLang="zh-TW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2DCDF7E6-DE9B-34DC-B161-03EEEB7687F6}"/>
              </a:ext>
            </a:extLst>
          </p:cNvPr>
          <p:cNvSpPr/>
          <p:nvPr/>
        </p:nvSpPr>
        <p:spPr>
          <a:xfrm>
            <a:off x="557616" y="358347"/>
            <a:ext cx="9426644" cy="1742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安安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覺得脖子好痛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原來是安全帶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勒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到自己的脖子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要不是因為全家都有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繫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上安全帶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可怕的意外就會發生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！</a:t>
            </a:r>
            <a:endParaRPr kumimoji="0" lang="zh-TW" altLang="zh-TW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69695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E0EAF4"/>
          </a:fgClr>
          <a:bgClr>
            <a:schemeClr val="bg1"/>
          </a:bgClr>
        </a:patt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CB60E29-84DD-DBBB-0139-E76D5CF0CB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826" y="0"/>
            <a:ext cx="9615174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A11D129-B96E-3B1D-3A82-141380B25A77}"/>
              </a:ext>
            </a:extLst>
          </p:cNvPr>
          <p:cNvSpPr/>
          <p:nvPr/>
        </p:nvSpPr>
        <p:spPr>
          <a:xfrm>
            <a:off x="569970" y="308917"/>
            <a:ext cx="9045203" cy="244663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安安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被突然的搖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晃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給驚醒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原來剛剛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一切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的危險都是夢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是妹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妹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叫醒</a:t>
            </a:r>
            <a:r>
              <a:rPr kumimoji="0" lang="zh-TW" alt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安安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因為妹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妹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的幼兒園快到了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希望</a:t>
            </a:r>
            <a:r>
              <a:rPr kumimoji="0" lang="zh-TW" alt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安安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趕快起來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讓自己下車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安安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還想睡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無法移動身體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此時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後面的車輛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不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停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的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按喇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叭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3463818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26F8D496-F9F6-31E6-D12F-EB5E8281BC12}"/>
              </a:ext>
            </a:extLst>
          </p:cNvPr>
          <p:cNvSpPr txBox="1"/>
          <p:nvPr/>
        </p:nvSpPr>
        <p:spPr>
          <a:xfrm>
            <a:off x="786065" y="727448"/>
            <a:ext cx="10940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小朋友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，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看完前面的故事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，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請你說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二" panose="040B0700000000000000" pitchFamily="82" charset="-120"/>
                <a:ea typeface="王漢宗中楷體破音二" panose="040B0700000000000000" pitchFamily="82" charset="-120"/>
                <a:cs typeface="+mn-cs"/>
              </a:rPr>
              <a:t>一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說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: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FDBCAB5B-B406-F4C7-4965-28F87E1BF23E}"/>
              </a:ext>
            </a:extLst>
          </p:cNvPr>
          <p:cNvSpPr txBox="1"/>
          <p:nvPr/>
        </p:nvSpPr>
        <p:spPr>
          <a:xfrm>
            <a:off x="1057261" y="1346921"/>
            <a:ext cx="104839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夢裡的</a:t>
            </a:r>
            <a:r>
              <a:rPr kumimoji="0" lang="zh-TW" alt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安安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在前座時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做了哪些錯誤的行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為呢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? </a:t>
            </a:r>
            <a:endParaRPr lang="en-US" altLang="zh-TW" sz="2800" dirty="0">
              <a:solidFill>
                <a:prstClr val="black"/>
              </a:solidFill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zh-TW" altLang="en-US" sz="2800" u="sng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安安</a:t>
            </a:r>
            <a:r>
              <a:rPr lang="zh-TW" altLang="en-US" sz="28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做出錯誤行為時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8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造成了哪些後果</a:t>
            </a:r>
            <a:r>
              <a:rPr lang="zh-TW" altLang="en-US" sz="2800" dirty="0"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呢</a:t>
            </a:r>
            <a:r>
              <a:rPr lang="zh-TW" altLang="en-US" sz="28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?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王漢宗中楷體破音一" panose="040B0700000000000000" pitchFamily="82" charset="-120"/>
              <a:ea typeface="王漢宗中楷體破音一" panose="040B0700000000000000" pitchFamily="82" charset="-120"/>
              <a:cs typeface="+mn-cs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3DAF484-237A-715E-8DF2-6BFE0B7E1C2B}"/>
              </a:ext>
            </a:extLst>
          </p:cNvPr>
          <p:cNvSpPr txBox="1"/>
          <p:nvPr/>
        </p:nvSpPr>
        <p:spPr>
          <a:xfrm>
            <a:off x="8884508" y="132288"/>
            <a:ext cx="33074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lang="zh-TW" altLang="en-US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發展活動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│活動二：正確選擇乘車位置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93985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E0EAF4"/>
          </a:fgClr>
          <a:bgClr>
            <a:schemeClr val="bg1"/>
          </a:bgClr>
        </a:patt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圓角矩形圖說文字 5"/>
          <p:cNvSpPr/>
          <p:nvPr/>
        </p:nvSpPr>
        <p:spPr>
          <a:xfrm>
            <a:off x="6155723" y="2350159"/>
            <a:ext cx="5711509" cy="1151622"/>
          </a:xfrm>
          <a:prstGeom prst="wedgeRoundRectCallout">
            <a:avLst>
              <a:gd name="adj1" fmla="val 12158"/>
              <a:gd name="adj2" fmla="val 46956"/>
              <a:gd name="adj3" fmla="val 16667"/>
            </a:avLst>
          </a:prstGeom>
          <a:solidFill>
            <a:srgbClr val="E0EAF4"/>
          </a:solidFill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安安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在車子裡睡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著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了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下車前卻叫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不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起來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0" name="圓角矩形圖說文字 5">
            <a:extLst>
              <a:ext uri="{FF2B5EF4-FFF2-40B4-BE49-F238E27FC236}">
                <a16:creationId xmlns:a16="http://schemas.microsoft.com/office/drawing/2014/main" id="{CEF030D0-93E8-7AB9-C4A7-9B1A0C1A2F88}"/>
              </a:ext>
            </a:extLst>
          </p:cNvPr>
          <p:cNvSpPr/>
          <p:nvPr/>
        </p:nvSpPr>
        <p:spPr>
          <a:xfrm>
            <a:off x="6096000" y="3663646"/>
            <a:ext cx="5830957" cy="1946321"/>
          </a:xfrm>
          <a:prstGeom prst="wedgeRoundRectCallout">
            <a:avLst>
              <a:gd name="adj1" fmla="val 12158"/>
              <a:gd name="adj2" fmla="val 46956"/>
              <a:gd name="adj3" fmla="val 16667"/>
            </a:avLst>
          </a:prstGeom>
          <a:noFill/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你有沒有發生類似的情形? </a:t>
            </a:r>
            <a:endParaRPr lang="en-US" altLang="zh-TW" sz="2800" dirty="0">
              <a:solidFill>
                <a:prstClr val="black"/>
              </a:solidFill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結果發生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三" panose="040B0700000000000000" pitchFamily="82" charset="-120"/>
                <a:ea typeface="王漢宗中楷體破音三" panose="040B0700000000000000" pitchFamily="82" charset="-120"/>
                <a:cs typeface="+mn-cs"/>
              </a:rPr>
              <a:t>什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麼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事? </a:t>
            </a:r>
            <a:endParaRPr lang="en-US" altLang="zh-TW" sz="2800" dirty="0">
              <a:solidFill>
                <a:prstClr val="black"/>
              </a:solidFill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zh-TW" altLang="en-US" sz="28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怎</a:t>
            </a:r>
            <a:r>
              <a:rPr lang="zh-TW" altLang="en-US" sz="2800" dirty="0">
                <a:solidFill>
                  <a:prstClr val="black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麼</a:t>
            </a:r>
            <a:r>
              <a:rPr lang="zh-TW" altLang="en-US" sz="28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做才正確</a:t>
            </a:r>
            <a:r>
              <a:rPr lang="zh-TW" altLang="en-US" sz="2800" dirty="0">
                <a:solidFill>
                  <a:prstClr val="black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呢</a:t>
            </a:r>
            <a:r>
              <a:rPr lang="zh-TW" altLang="en-US" sz="28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？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25708827-9819-9BCB-E107-AEBECF82DCE9}"/>
              </a:ext>
            </a:extLst>
          </p:cNvPr>
          <p:cNvSpPr txBox="1"/>
          <p:nvPr/>
        </p:nvSpPr>
        <p:spPr>
          <a:xfrm>
            <a:off x="8884508" y="132288"/>
            <a:ext cx="33074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lang="zh-TW" altLang="en-US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發展活動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│活動二：正確選擇乘車位置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315F453-7FF7-EDE5-B639-986AB81D8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55" y="2261287"/>
            <a:ext cx="5076119" cy="3620530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F21DADA0-8F14-2935-58C7-5C7EB8CC2003}"/>
              </a:ext>
            </a:extLst>
          </p:cNvPr>
          <p:cNvGrpSpPr/>
          <p:nvPr/>
        </p:nvGrpSpPr>
        <p:grpSpPr>
          <a:xfrm>
            <a:off x="2865119" y="547464"/>
            <a:ext cx="5936001" cy="974106"/>
            <a:chOff x="2383752" y="859103"/>
            <a:chExt cx="2444321" cy="974106"/>
          </a:xfrm>
          <a:solidFill>
            <a:srgbClr val="EB6513"/>
          </a:solidFill>
        </p:grpSpPr>
        <p:sp>
          <p:nvSpPr>
            <p:cNvPr id="7" name="矩形: 圓角 6">
              <a:extLst>
                <a:ext uri="{FF2B5EF4-FFF2-40B4-BE49-F238E27FC236}">
                  <a16:creationId xmlns:a16="http://schemas.microsoft.com/office/drawing/2014/main" id="{B5DDB09D-60B1-73C0-364B-DF82E2678E58}"/>
                </a:ext>
              </a:extLst>
            </p:cNvPr>
            <p:cNvSpPr/>
            <p:nvPr/>
          </p:nvSpPr>
          <p:spPr>
            <a:xfrm>
              <a:off x="2383752" y="859103"/>
              <a:ext cx="2444321" cy="974106"/>
            </a:xfrm>
            <a:prstGeom prst="roundRect">
              <a:avLst/>
            </a:prstGeom>
            <a:solidFill>
              <a:srgbClr val="427DB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id="{087152A6-738B-E606-715A-09F3DAAE4791}"/>
                </a:ext>
              </a:extLst>
            </p:cNvPr>
            <p:cNvSpPr txBox="1"/>
            <p:nvPr/>
          </p:nvSpPr>
          <p:spPr>
            <a:xfrm>
              <a:off x="2518582" y="992213"/>
              <a:ext cx="217466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王漢宗中楷體注音" panose="040B0700000000000000" pitchFamily="82" charset="-120"/>
                  <a:ea typeface="王漢宗中楷體注音" panose="040B0700000000000000" pitchFamily="82" charset="-120"/>
                </a:rPr>
                <a:t>想</a:t>
              </a:r>
              <a:r>
                <a:rPr kumimoji="0" lang="zh-TW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王漢宗中楷體破音二" panose="040B0700000000000000" pitchFamily="82" charset="-120"/>
                  <a:ea typeface="王漢宗中楷體破音二" panose="040B0700000000000000" pitchFamily="82" charset="-120"/>
                </a:rPr>
                <a:t>一</a:t>
              </a:r>
              <a:r>
                <a:rPr kumimoji="0" lang="zh-TW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王漢宗中楷體注音" panose="040B0700000000000000" pitchFamily="82" charset="-120"/>
                  <a:ea typeface="王漢宗中楷體注音" panose="040B0700000000000000" pitchFamily="82" charset="-120"/>
                </a:rPr>
                <a:t>想  說</a:t>
              </a:r>
              <a:r>
                <a:rPr kumimoji="0" lang="zh-TW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王漢宗中楷體破音二" panose="040B0700000000000000" pitchFamily="82" charset="-120"/>
                  <a:ea typeface="王漢宗中楷體破音二" panose="040B0700000000000000" pitchFamily="82" charset="-120"/>
                </a:rPr>
                <a:t>一</a:t>
              </a:r>
              <a:r>
                <a:rPr kumimoji="0" lang="zh-TW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王漢宗中楷體注音" panose="040B0700000000000000" pitchFamily="82" charset="-120"/>
                  <a:ea typeface="王漢宗中楷體注音" panose="040B0700000000000000" pitchFamily="82" charset="-120"/>
                </a:rPr>
                <a:t>說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328090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E0EAF4"/>
          </a:fgClr>
          <a:bgClr>
            <a:schemeClr val="bg1"/>
          </a:bgClr>
        </a:patt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圓角矩形圖說文字 5"/>
          <p:cNvSpPr/>
          <p:nvPr/>
        </p:nvSpPr>
        <p:spPr>
          <a:xfrm>
            <a:off x="627619" y="746978"/>
            <a:ext cx="10936761" cy="1836787"/>
          </a:xfrm>
          <a:prstGeom prst="wedgeRoundRectCallout">
            <a:avLst>
              <a:gd name="adj1" fmla="val 12158"/>
              <a:gd name="adj2" fmla="val 46956"/>
              <a:gd name="adj3" fmla="val 16667"/>
            </a:avLst>
          </a:prstGeom>
          <a:solidFill>
            <a:srgbClr val="E0EAF4"/>
          </a:solidFill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r>
              <a:rPr lang="zh-TW" altLang="en-US" sz="3200" dirty="0">
                <a:solidFill>
                  <a:schemeClr val="tx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妹</a:t>
            </a:r>
            <a:r>
              <a:rPr lang="zh-TW" altLang="en-US" sz="3200" dirty="0">
                <a:solidFill>
                  <a:schemeClr val="tx1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妹</a:t>
            </a:r>
            <a:r>
              <a:rPr lang="zh-TW" altLang="en-US" sz="3200" dirty="0">
                <a:solidFill>
                  <a:schemeClr val="tx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的幼兒園先到了</a:t>
            </a:r>
            <a:r>
              <a:rPr lang="zh-TW" altLang="en-US" sz="3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en-US" altLang="zh-TW" sz="32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u="sng" dirty="0">
                <a:solidFill>
                  <a:schemeClr val="tx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安安</a:t>
            </a:r>
            <a:r>
              <a:rPr lang="zh-TW" altLang="en-US" sz="3200" dirty="0">
                <a:solidFill>
                  <a:schemeClr val="tx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和妹</a:t>
            </a:r>
            <a:r>
              <a:rPr lang="zh-TW" altLang="en-US" sz="3200" dirty="0">
                <a:solidFill>
                  <a:schemeClr val="tx1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妹</a:t>
            </a:r>
            <a:r>
              <a:rPr lang="zh-TW" altLang="en-US" sz="3200" dirty="0">
                <a:solidFill>
                  <a:schemeClr val="tx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的座位要怎</a:t>
            </a:r>
            <a:r>
              <a:rPr lang="zh-TW" altLang="en-US" sz="3200" dirty="0">
                <a:solidFill>
                  <a:schemeClr val="tx1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麼</a:t>
            </a:r>
            <a:r>
              <a:rPr lang="zh-TW" altLang="en-US" sz="3200" dirty="0">
                <a:solidFill>
                  <a:schemeClr val="tx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安排比較好</a:t>
            </a:r>
            <a:r>
              <a:rPr lang="zh-TW" altLang="en-US" sz="3200" dirty="0">
                <a:solidFill>
                  <a:schemeClr val="tx1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呢</a:t>
            </a:r>
            <a:r>
              <a:rPr lang="en-US" altLang="zh-TW" sz="3200" dirty="0">
                <a:solidFill>
                  <a:schemeClr val="tx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?</a:t>
            </a:r>
            <a:r>
              <a:rPr lang="zh-TW" altLang="en-US" sz="3200" dirty="0">
                <a:solidFill>
                  <a:schemeClr val="tx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是甲圖</a:t>
            </a:r>
            <a:r>
              <a:rPr lang="zh-TW" altLang="en-US" sz="3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3200" dirty="0">
                <a:solidFill>
                  <a:schemeClr val="tx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還是乙圖</a:t>
            </a:r>
            <a:r>
              <a:rPr lang="zh-TW" altLang="en-US" sz="3200" dirty="0">
                <a:solidFill>
                  <a:schemeClr val="tx1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呢</a:t>
            </a:r>
            <a:r>
              <a:rPr lang="zh-TW" altLang="en-US" sz="3200" dirty="0">
                <a:solidFill>
                  <a:schemeClr val="tx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？</a:t>
            </a:r>
            <a:endParaRPr lang="en-US" altLang="zh-TW" sz="3200" dirty="0">
              <a:solidFill>
                <a:schemeClr val="tx1"/>
              </a:solidFill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25708827-9819-9BCB-E107-AEBECF82DCE9}"/>
              </a:ext>
            </a:extLst>
          </p:cNvPr>
          <p:cNvSpPr txBox="1"/>
          <p:nvPr/>
        </p:nvSpPr>
        <p:spPr>
          <a:xfrm>
            <a:off x="8884508" y="132288"/>
            <a:ext cx="33074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發展活動│活動二：正確選擇乘車位置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062CD95-CC63-E2E1-7F5E-3CA183B1B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462" y="3383121"/>
            <a:ext cx="5952538" cy="2394134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C5FF28AB-75C7-DB11-1609-ACE4BA30A7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9462" y="3383121"/>
            <a:ext cx="5952538" cy="2402333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75ACD257-886F-1D76-CF53-25B22546714D}"/>
              </a:ext>
            </a:extLst>
          </p:cNvPr>
          <p:cNvSpPr txBox="1"/>
          <p:nvPr/>
        </p:nvSpPr>
        <p:spPr>
          <a:xfrm>
            <a:off x="2565733" y="3152288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甲圖</a:t>
            </a:r>
            <a:endParaRPr lang="en-US" altLang="zh-TW" sz="2800" dirty="0"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54147CA1-4608-24B2-9F5A-29ED8888C15E}"/>
              </a:ext>
            </a:extLst>
          </p:cNvPr>
          <p:cNvSpPr txBox="1"/>
          <p:nvPr/>
        </p:nvSpPr>
        <p:spPr>
          <a:xfrm>
            <a:off x="8661733" y="3152288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乙圖</a:t>
            </a:r>
            <a:endParaRPr lang="en-US" altLang="zh-TW" sz="2800" dirty="0"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866022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E0EAF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C167033C-EB25-C8CE-CD0E-B2155EDAEA9D}"/>
              </a:ext>
            </a:extLst>
          </p:cNvPr>
          <p:cNvSpPr txBox="1"/>
          <p:nvPr/>
        </p:nvSpPr>
        <p:spPr>
          <a:xfrm>
            <a:off x="8884508" y="132288"/>
            <a:ext cx="33074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lang="zh-TW" altLang="en-US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發展活動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│活動</a:t>
            </a:r>
            <a:r>
              <a:rPr lang="zh-TW" altLang="en-US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：正確使用安全帶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圓角矩形圖說文字 5">
            <a:extLst>
              <a:ext uri="{FF2B5EF4-FFF2-40B4-BE49-F238E27FC236}">
                <a16:creationId xmlns:a16="http://schemas.microsoft.com/office/drawing/2014/main" id="{9780DDB0-EBCD-C13E-FCA8-3F8307D6DD22}"/>
              </a:ext>
            </a:extLst>
          </p:cNvPr>
          <p:cNvSpPr/>
          <p:nvPr/>
        </p:nvSpPr>
        <p:spPr>
          <a:xfrm>
            <a:off x="627619" y="746979"/>
            <a:ext cx="10936761" cy="1291886"/>
          </a:xfrm>
          <a:prstGeom prst="wedgeRoundRectCallout">
            <a:avLst>
              <a:gd name="adj1" fmla="val 12158"/>
              <a:gd name="adj2" fmla="val 46956"/>
              <a:gd name="adj3" fmla="val 16667"/>
            </a:avLst>
          </a:prstGeom>
          <a:solidFill>
            <a:srgbClr val="E0EAF4"/>
          </a:solidFill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r>
              <a:rPr lang="zh-TW" altLang="en-US" sz="3200" dirty="0">
                <a:solidFill>
                  <a:schemeClr val="tx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除了乘車的位置很重要以外</a:t>
            </a:r>
            <a:r>
              <a:rPr lang="zh-TW" altLang="en-US" sz="3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en-US" altLang="zh-TW" sz="32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>
                <a:solidFill>
                  <a:schemeClr val="tx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還有</a:t>
            </a:r>
            <a:r>
              <a:rPr lang="zh-TW" altLang="en-US" sz="3200" dirty="0">
                <a:solidFill>
                  <a:schemeClr val="tx1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一</a:t>
            </a:r>
            <a:r>
              <a:rPr lang="zh-TW" altLang="en-US" sz="3200" dirty="0">
                <a:solidFill>
                  <a:schemeClr val="tx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項安全規則</a:t>
            </a:r>
            <a:r>
              <a:rPr lang="zh-TW" altLang="en-US" sz="3200" dirty="0">
                <a:solidFill>
                  <a:schemeClr val="tx1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和</a:t>
            </a:r>
            <a:r>
              <a:rPr lang="zh-TW" altLang="en-US" sz="3200" dirty="0">
                <a:solidFill>
                  <a:schemeClr val="tx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我們的安全相關</a:t>
            </a:r>
            <a:r>
              <a:rPr lang="en-US" altLang="zh-TW" sz="3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</p:txBody>
      </p:sp>
      <p:sp>
        <p:nvSpPr>
          <p:cNvPr id="7" name="圓角矩形圖說文字 5">
            <a:extLst>
              <a:ext uri="{FF2B5EF4-FFF2-40B4-BE49-F238E27FC236}">
                <a16:creationId xmlns:a16="http://schemas.microsoft.com/office/drawing/2014/main" id="{08280EE9-2A32-799F-AE95-E20C71A522D8}"/>
              </a:ext>
            </a:extLst>
          </p:cNvPr>
          <p:cNvSpPr/>
          <p:nvPr/>
        </p:nvSpPr>
        <p:spPr>
          <a:xfrm>
            <a:off x="4195423" y="3429000"/>
            <a:ext cx="7368957" cy="1291885"/>
          </a:xfrm>
          <a:prstGeom prst="wedgeRoundRectCallout">
            <a:avLst>
              <a:gd name="adj1" fmla="val 12158"/>
              <a:gd name="adj2" fmla="val 46956"/>
              <a:gd name="adj3" fmla="val 16667"/>
            </a:avLst>
          </a:prstGeom>
          <a:noFill/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27DB9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上車</a:t>
            </a:r>
            <a:r>
              <a:rPr kumimoji="0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27DB9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繫</a:t>
            </a:r>
            <a:r>
              <a:rPr kumimoji="0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27DB9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安全帶</a:t>
            </a:r>
            <a:endParaRPr kumimoji="0" lang="en-US" altLang="zh-TW" sz="6000" b="1" i="0" u="none" strike="noStrike" kern="1200" cap="none" spc="0" normalizeH="0" baseline="0" noProof="0" dirty="0">
              <a:ln>
                <a:noFill/>
              </a:ln>
              <a:solidFill>
                <a:srgbClr val="427DB9"/>
              </a:solidFill>
              <a:effectLst/>
              <a:uLnTx/>
              <a:uFillTx/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F68575F0-024F-CAC3-854C-959D0C51C1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21" y="2336238"/>
            <a:ext cx="2767612" cy="391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535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E0EAF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C167033C-EB25-C8CE-CD0E-B2155EDAEA9D}"/>
              </a:ext>
            </a:extLst>
          </p:cNvPr>
          <p:cNvSpPr txBox="1"/>
          <p:nvPr/>
        </p:nvSpPr>
        <p:spPr>
          <a:xfrm>
            <a:off x="8884508" y="132288"/>
            <a:ext cx="33074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發展活動│活動三：正確使用安全帶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2" name="圖片 1">
            <a:hlinkClick r:id="rId3"/>
            <a:extLst>
              <a:ext uri="{FF2B5EF4-FFF2-40B4-BE49-F238E27FC236}">
                <a16:creationId xmlns:a16="http://schemas.microsoft.com/office/drawing/2014/main" id="{A53CEAE7-27C8-ACE0-4E76-08ECE10DC3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20" t="19481" r="35039" b="24500"/>
          <a:stretch/>
        </p:blipFill>
        <p:spPr>
          <a:xfrm>
            <a:off x="640536" y="1642709"/>
            <a:ext cx="5616100" cy="2823655"/>
          </a:xfrm>
          <a:prstGeom prst="rect">
            <a:avLst/>
          </a:prstGeom>
          <a:effectLst/>
        </p:spPr>
      </p:pic>
      <p:sp>
        <p:nvSpPr>
          <p:cNvPr id="6" name="矩形: 圓角 5">
            <a:extLst>
              <a:ext uri="{FF2B5EF4-FFF2-40B4-BE49-F238E27FC236}">
                <a16:creationId xmlns:a16="http://schemas.microsoft.com/office/drawing/2014/main" id="{91EAAEB5-8F93-7710-96C0-9B637000E099}"/>
              </a:ext>
            </a:extLst>
          </p:cNvPr>
          <p:cNvSpPr/>
          <p:nvPr/>
        </p:nvSpPr>
        <p:spPr>
          <a:xfrm>
            <a:off x="2865119" y="547464"/>
            <a:ext cx="5936001" cy="974106"/>
          </a:xfrm>
          <a:prstGeom prst="roundRect">
            <a:avLst/>
          </a:prstGeom>
          <a:solidFill>
            <a:srgbClr val="427D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zh-TW" altLang="en-US" sz="3600" b="1" dirty="0">
                <a:solidFill>
                  <a:prstClr val="white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看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王漢宗中楷體破音二" panose="040B0700000000000000" pitchFamily="82" charset="-120"/>
                <a:ea typeface="王漢宗中楷體破音二" panose="040B0700000000000000" pitchFamily="82" charset="-120"/>
              </a:rPr>
              <a:t>一</a:t>
            </a:r>
            <a:r>
              <a:rPr lang="zh-TW" altLang="en-US" sz="3600" b="1" dirty="0">
                <a:solidFill>
                  <a:prstClr val="white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看</a:t>
            </a:r>
            <a:r>
              <a:rPr lang="zh-TW" altLang="en-US" sz="3600" b="1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說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王漢宗中楷體破音二" panose="040B0700000000000000" pitchFamily="82" charset="-120"/>
                <a:ea typeface="王漢宗中楷體破音二" panose="040B0700000000000000" pitchFamily="82" charset="-120"/>
              </a:rPr>
              <a:t>一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說</a:t>
            </a:r>
          </a:p>
        </p:txBody>
      </p:sp>
      <p:sp>
        <p:nvSpPr>
          <p:cNvPr id="10" name="圓角矩形圖說文字 5">
            <a:extLst>
              <a:ext uri="{FF2B5EF4-FFF2-40B4-BE49-F238E27FC236}">
                <a16:creationId xmlns:a16="http://schemas.microsoft.com/office/drawing/2014/main" id="{38FA8775-7AF6-5B43-9ED0-C5656A31995F}"/>
              </a:ext>
            </a:extLst>
          </p:cNvPr>
          <p:cNvSpPr/>
          <p:nvPr/>
        </p:nvSpPr>
        <p:spPr>
          <a:xfrm>
            <a:off x="6256636" y="2169771"/>
            <a:ext cx="5830957" cy="1513839"/>
          </a:xfrm>
          <a:prstGeom prst="wedgeRoundRectCallout">
            <a:avLst>
              <a:gd name="adj1" fmla="val 12158"/>
              <a:gd name="adj2" fmla="val 46956"/>
              <a:gd name="adj3" fmla="val 16667"/>
            </a:avLst>
          </a:prstGeom>
          <a:noFill/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看完影片後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你覺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得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駕駛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和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乘客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誰應該要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繫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安全帶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呢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？</a:t>
            </a:r>
            <a:endParaRPr lang="en-US" altLang="zh-TW" sz="2800" dirty="0">
              <a:solidFill>
                <a:prstClr val="black"/>
              </a:solidFill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</p:txBody>
      </p:sp>
      <p:sp>
        <p:nvSpPr>
          <p:cNvPr id="11" name="圓角矩形圖說文字 5">
            <a:extLst>
              <a:ext uri="{FF2B5EF4-FFF2-40B4-BE49-F238E27FC236}">
                <a16:creationId xmlns:a16="http://schemas.microsoft.com/office/drawing/2014/main" id="{ED321E39-7F29-E6E1-84BF-FAE478B5EA68}"/>
              </a:ext>
            </a:extLst>
          </p:cNvPr>
          <p:cNvSpPr/>
          <p:nvPr/>
        </p:nvSpPr>
        <p:spPr>
          <a:xfrm>
            <a:off x="6256636" y="3560043"/>
            <a:ext cx="5830957" cy="1064877"/>
          </a:xfrm>
          <a:prstGeom prst="wedgeRoundRectCallout">
            <a:avLst>
              <a:gd name="adj1" fmla="val 12158"/>
              <a:gd name="adj2" fmla="val 46956"/>
              <a:gd name="adj3" fmla="val 16667"/>
            </a:avLst>
          </a:prstGeom>
          <a:noFill/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沒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繫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安全帶的乘客會發生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三" panose="040B0700000000000000" pitchFamily="82" charset="-120"/>
                <a:ea typeface="王漢宗中楷體破音三" panose="040B0700000000000000" pitchFamily="82" charset="-120"/>
              </a:rPr>
              <a:t>什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麼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危險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呢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？</a:t>
            </a:r>
            <a:endParaRPr lang="en-US" altLang="zh-TW" sz="2800" dirty="0">
              <a:solidFill>
                <a:prstClr val="black"/>
              </a:solidFill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E42E75E4-059A-5271-B110-20175427923E}"/>
              </a:ext>
            </a:extLst>
          </p:cNvPr>
          <p:cNvSpPr/>
          <p:nvPr/>
        </p:nvSpPr>
        <p:spPr>
          <a:xfrm>
            <a:off x="0" y="5178026"/>
            <a:ext cx="12192000" cy="135721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5738" lvl="0">
              <a:defRPr/>
            </a:pPr>
            <a:r>
              <a:rPr lang="zh-TW" altLang="en-US" sz="28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乘客</a:t>
            </a:r>
            <a:r>
              <a:rPr lang="zh-TW" altLang="en-US" sz="2800" dirty="0">
                <a:solidFill>
                  <a:prstClr val="black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繫</a:t>
            </a:r>
            <a:r>
              <a:rPr lang="zh-TW" altLang="en-US" sz="28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安全帶能在事故發生時</a:t>
            </a:r>
            <a:r>
              <a:rPr lang="zh-TW" altLang="en-US" sz="28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800" dirty="0">
                <a:solidFill>
                  <a:srgbClr val="427DB9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防止自己被拋起</a:t>
            </a:r>
            <a:r>
              <a:rPr lang="zh-TW" altLang="en-US" sz="2800" dirty="0">
                <a:solidFill>
                  <a:srgbClr val="427DB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en-US" altLang="zh-TW" sz="2800" dirty="0">
              <a:solidFill>
                <a:srgbClr val="427DB9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85738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TW" altLang="en-US" sz="2800" dirty="0">
                <a:solidFill>
                  <a:srgbClr val="427DB9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撞到其他人</a:t>
            </a:r>
            <a:r>
              <a:rPr lang="zh-TW" altLang="en-US" sz="2800" dirty="0">
                <a:solidFill>
                  <a:srgbClr val="427DB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800" dirty="0">
                <a:solidFill>
                  <a:srgbClr val="427DB9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車殼</a:t>
            </a:r>
            <a:r>
              <a:rPr lang="zh-TW" altLang="en-US" sz="2800" dirty="0">
                <a:solidFill>
                  <a:srgbClr val="427DB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800" dirty="0">
                <a:solidFill>
                  <a:srgbClr val="427DB9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甚至被拋飛到車外</a:t>
            </a:r>
            <a:r>
              <a:rPr lang="zh-TW" altLang="en-US" sz="28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80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85738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TW" altLang="en-US" sz="2800" dirty="0">
                <a:solidFill>
                  <a:srgbClr val="427DB9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保護自己</a:t>
            </a:r>
            <a:r>
              <a:rPr lang="zh-TW" altLang="en-US" sz="2800" dirty="0">
                <a:solidFill>
                  <a:srgbClr val="427DB9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和</a:t>
            </a:r>
            <a:r>
              <a:rPr lang="zh-TW" altLang="en-US" sz="2800" dirty="0">
                <a:solidFill>
                  <a:srgbClr val="427DB9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車內其他人</a:t>
            </a:r>
            <a:r>
              <a:rPr lang="zh-TW" altLang="en-US" sz="28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的生命安全！</a:t>
            </a:r>
            <a:endParaRPr lang="en-US" altLang="zh-TW" sz="2800" dirty="0">
              <a:solidFill>
                <a:prstClr val="black"/>
              </a:solidFill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B88485E0-2096-061D-8A9D-9C61710234B2}"/>
              </a:ext>
            </a:extLst>
          </p:cNvPr>
          <p:cNvGrpSpPr/>
          <p:nvPr/>
        </p:nvGrpSpPr>
        <p:grpSpPr>
          <a:xfrm>
            <a:off x="2977152" y="2791900"/>
            <a:ext cx="1140577" cy="768143"/>
            <a:chOff x="3243094" y="5267994"/>
            <a:chExt cx="914400" cy="615820"/>
          </a:xfrm>
        </p:grpSpPr>
        <p:sp>
          <p:nvSpPr>
            <p:cNvPr id="17" name="Google Shape;94;p1">
              <a:hlinkClick r:id="rId3"/>
              <a:extLst>
                <a:ext uri="{FF2B5EF4-FFF2-40B4-BE49-F238E27FC236}">
                  <a16:creationId xmlns:a16="http://schemas.microsoft.com/office/drawing/2014/main" id="{5D4A2165-49D7-2671-E3A4-247504A33B92}"/>
                </a:ext>
              </a:extLst>
            </p:cNvPr>
            <p:cNvSpPr/>
            <p:nvPr/>
          </p:nvSpPr>
          <p:spPr>
            <a:xfrm>
              <a:off x="3243094" y="5267994"/>
              <a:ext cx="914400" cy="615820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95;p1">
              <a:hlinkClick r:id="rId3"/>
              <a:extLst>
                <a:ext uri="{FF2B5EF4-FFF2-40B4-BE49-F238E27FC236}">
                  <a16:creationId xmlns:a16="http://schemas.microsoft.com/office/drawing/2014/main" id="{656CF8EA-04D4-FDE3-8305-4AEF52D038BE}"/>
                </a:ext>
              </a:extLst>
            </p:cNvPr>
            <p:cNvSpPr/>
            <p:nvPr/>
          </p:nvSpPr>
          <p:spPr>
            <a:xfrm rot="5400000">
              <a:off x="3561200" y="5342638"/>
              <a:ext cx="410547" cy="466531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文字方塊 20">
            <a:extLst>
              <a:ext uri="{FF2B5EF4-FFF2-40B4-BE49-F238E27FC236}">
                <a16:creationId xmlns:a16="http://schemas.microsoft.com/office/drawing/2014/main" id="{1AF94453-39F5-EB95-E4F9-7FCB92D6EDBF}"/>
              </a:ext>
            </a:extLst>
          </p:cNvPr>
          <p:cNvSpPr txBox="1"/>
          <p:nvPr/>
        </p:nvSpPr>
        <p:spPr>
          <a:xfrm>
            <a:off x="640536" y="4466363"/>
            <a:ext cx="56161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noFill/>
            <a:prstDash val="solid"/>
          </a:ln>
          <a:effectLst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24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點選上方</a:t>
            </a:r>
            <a:r>
              <a:rPr lang="zh-TW" altLang="en-US" sz="2400" dirty="0"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播</a:t>
            </a:r>
            <a:r>
              <a:rPr lang="zh-TW" altLang="en-US" sz="24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放鈕</a:t>
            </a:r>
            <a:r>
              <a:rPr lang="zh-TW" altLang="en-US" sz="2400" dirty="0"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播</a:t>
            </a:r>
            <a:r>
              <a:rPr lang="zh-TW" altLang="en-US" sz="24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放影片</a:t>
            </a:r>
          </a:p>
        </p:txBody>
      </p:sp>
    </p:spTree>
    <p:extLst>
      <p:ext uri="{BB962C8B-B14F-4D97-AF65-F5344CB8AC3E}">
        <p14:creationId xmlns:p14="http://schemas.microsoft.com/office/powerpoint/2010/main" val="86405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E0EAF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1" name="圖片 1140">
            <a:extLst>
              <a:ext uri="{FF2B5EF4-FFF2-40B4-BE49-F238E27FC236}">
                <a16:creationId xmlns:a16="http://schemas.microsoft.com/office/drawing/2014/main" id="{7732BDB8-8764-EEBB-9558-B1B79E9F0E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388" y="2198666"/>
            <a:ext cx="2975437" cy="4064661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C167033C-EB25-C8CE-CD0E-B2155EDAEA9D}"/>
              </a:ext>
            </a:extLst>
          </p:cNvPr>
          <p:cNvSpPr txBox="1"/>
          <p:nvPr/>
        </p:nvSpPr>
        <p:spPr>
          <a:xfrm>
            <a:off x="8884508" y="132288"/>
            <a:ext cx="33074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發展活動│活動三：正確使用安全帶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91EAAEB5-8F93-7710-96C0-9B637000E099}"/>
              </a:ext>
            </a:extLst>
          </p:cNvPr>
          <p:cNvSpPr/>
          <p:nvPr/>
        </p:nvSpPr>
        <p:spPr>
          <a:xfrm>
            <a:off x="1218788" y="612279"/>
            <a:ext cx="9754424" cy="1263197"/>
          </a:xfrm>
          <a:prstGeom prst="roundRect">
            <a:avLst/>
          </a:prstGeom>
          <a:solidFill>
            <a:srgbClr val="427D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下面兩位小朋友</a:t>
            </a:r>
            <a:r>
              <a:rPr kumimoji="0" lang="zh-TW" alt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kumimoji="0" lang="en-US" altLang="zh-TW" sz="3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誰</a:t>
            </a:r>
            <a:r>
              <a:rPr kumimoji="0" lang="zh-TW" alt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繫</a:t>
            </a:r>
            <a:r>
              <a:rPr kumimoji="0" lang="zh-TW" alt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安全帶的方式才正確</a:t>
            </a:r>
            <a:r>
              <a:rPr kumimoji="0" lang="zh-TW" alt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呢</a:t>
            </a:r>
            <a:r>
              <a:rPr kumimoji="0" lang="zh-TW" alt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？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B840157-208A-3C23-48A4-EC6D46C293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612" r="42145"/>
          <a:stretch/>
        </p:blipFill>
        <p:spPr>
          <a:xfrm>
            <a:off x="2127539" y="2162432"/>
            <a:ext cx="2853269" cy="4138219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7" name="甜甜圈 2">
            <a:extLst>
              <a:ext uri="{FF2B5EF4-FFF2-40B4-BE49-F238E27FC236}">
                <a16:creationId xmlns:a16="http://schemas.microsoft.com/office/drawing/2014/main" id="{B8F5D316-B3ED-AE36-8C26-A6977EBE1373}"/>
              </a:ext>
            </a:extLst>
          </p:cNvPr>
          <p:cNvSpPr/>
          <p:nvPr/>
        </p:nvSpPr>
        <p:spPr>
          <a:xfrm>
            <a:off x="2322175" y="2379477"/>
            <a:ext cx="647415" cy="647415"/>
          </a:xfrm>
          <a:prstGeom prst="donu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2" name="乘號 11">
            <a:extLst>
              <a:ext uri="{FF2B5EF4-FFF2-40B4-BE49-F238E27FC236}">
                <a16:creationId xmlns:a16="http://schemas.microsoft.com/office/drawing/2014/main" id="{C69B4A19-CADA-A76E-B9AC-F3C8B4967BFF}"/>
              </a:ext>
            </a:extLst>
          </p:cNvPr>
          <p:cNvSpPr/>
          <p:nvPr/>
        </p:nvSpPr>
        <p:spPr>
          <a:xfrm>
            <a:off x="6894388" y="2198666"/>
            <a:ext cx="846228" cy="846228"/>
          </a:xfrm>
          <a:prstGeom prst="mathMultiply">
            <a:avLst/>
          </a:prstGeom>
          <a:solidFill>
            <a:srgbClr val="DC4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646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E0EAF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C167033C-EB25-C8CE-CD0E-B2155EDAEA9D}"/>
              </a:ext>
            </a:extLst>
          </p:cNvPr>
          <p:cNvSpPr txBox="1"/>
          <p:nvPr/>
        </p:nvSpPr>
        <p:spPr>
          <a:xfrm>
            <a:off x="8884508" y="132288"/>
            <a:ext cx="33074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發展活動│活動三：正確使用安全帶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91EAAEB5-8F93-7710-96C0-9B637000E099}"/>
              </a:ext>
            </a:extLst>
          </p:cNvPr>
          <p:cNvSpPr/>
          <p:nvPr/>
        </p:nvSpPr>
        <p:spPr>
          <a:xfrm>
            <a:off x="1508759" y="565884"/>
            <a:ext cx="9029495" cy="1363483"/>
          </a:xfrm>
          <a:prstGeom prst="roundRect">
            <a:avLst/>
          </a:prstGeom>
          <a:solidFill>
            <a:srgbClr val="427D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這位小朋友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繫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安全帶的方式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，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有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王漢宗中楷體破音三" panose="040B0700000000000000" pitchFamily="82" charset="-120"/>
                <a:ea typeface="王漢宗中楷體破音三" panose="040B0700000000000000" pitchFamily="82" charset="-120"/>
              </a:rPr>
              <a:t>什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麼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問題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呢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？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CDF9661A-22E7-B94C-B5BB-62F3601D49E3}"/>
              </a:ext>
            </a:extLst>
          </p:cNvPr>
          <p:cNvSpPr txBox="1"/>
          <p:nvPr/>
        </p:nvSpPr>
        <p:spPr>
          <a:xfrm>
            <a:off x="4702979" y="2994061"/>
            <a:ext cx="6319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rgbClr val="DC4347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錯誤</a:t>
            </a:r>
            <a:r>
              <a:rPr lang="zh-TW" altLang="en-US" sz="3200" b="1" dirty="0">
                <a:solidFill>
                  <a:srgbClr val="DC4347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繫</a:t>
            </a:r>
            <a:r>
              <a:rPr lang="zh-TW" altLang="en-US" sz="3200" b="1" dirty="0">
                <a:solidFill>
                  <a:srgbClr val="DC4347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安全帶：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2057EE80-C789-1503-88D7-1ED0D09F98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61" y="2134423"/>
            <a:ext cx="3154646" cy="4309473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9" name="乘號 8">
            <a:extLst>
              <a:ext uri="{FF2B5EF4-FFF2-40B4-BE49-F238E27FC236}">
                <a16:creationId xmlns:a16="http://schemas.microsoft.com/office/drawing/2014/main" id="{C5D259CC-C43E-9342-28B4-35B94725E60E}"/>
              </a:ext>
            </a:extLst>
          </p:cNvPr>
          <p:cNvSpPr/>
          <p:nvPr/>
        </p:nvSpPr>
        <p:spPr>
          <a:xfrm>
            <a:off x="919861" y="2085964"/>
            <a:ext cx="897196" cy="897196"/>
          </a:xfrm>
          <a:prstGeom prst="mathMultiply">
            <a:avLst/>
          </a:prstGeom>
          <a:solidFill>
            <a:srgbClr val="DC4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1" name="橢圓 10">
            <a:extLst>
              <a:ext uri="{FF2B5EF4-FFF2-40B4-BE49-F238E27FC236}">
                <a16:creationId xmlns:a16="http://schemas.microsoft.com/office/drawing/2014/main" id="{C627D078-1710-169D-21DC-635EE17D1377}"/>
              </a:ext>
            </a:extLst>
          </p:cNvPr>
          <p:cNvSpPr/>
          <p:nvPr/>
        </p:nvSpPr>
        <p:spPr>
          <a:xfrm>
            <a:off x="1508759" y="4559644"/>
            <a:ext cx="2334192" cy="654908"/>
          </a:xfrm>
          <a:prstGeom prst="ellipse">
            <a:avLst/>
          </a:prstGeom>
          <a:noFill/>
          <a:ln w="38100">
            <a:solidFill>
              <a:srgbClr val="DC43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橢圓 11">
            <a:extLst>
              <a:ext uri="{FF2B5EF4-FFF2-40B4-BE49-F238E27FC236}">
                <a16:creationId xmlns:a16="http://schemas.microsoft.com/office/drawing/2014/main" id="{39B7EC09-2885-E251-BD4F-3D9C7AA654E6}"/>
              </a:ext>
            </a:extLst>
          </p:cNvPr>
          <p:cNvSpPr/>
          <p:nvPr/>
        </p:nvSpPr>
        <p:spPr>
          <a:xfrm rot="19567312">
            <a:off x="2211464" y="3706945"/>
            <a:ext cx="1249681" cy="439146"/>
          </a:xfrm>
          <a:prstGeom prst="ellipse">
            <a:avLst/>
          </a:prstGeom>
          <a:noFill/>
          <a:ln w="38100">
            <a:solidFill>
              <a:srgbClr val="DC43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9EF56E56-A4FA-596E-4B47-C04AE99B741B}"/>
              </a:ext>
            </a:extLst>
          </p:cNvPr>
          <p:cNvSpPr txBox="1"/>
          <p:nvPr/>
        </p:nvSpPr>
        <p:spPr>
          <a:xfrm>
            <a:off x="4752748" y="3578836"/>
            <a:ext cx="63192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zh-TW" altLang="en-US" sz="3200" dirty="0">
                <a:solidFill>
                  <a:srgbClr val="000000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安全帶扭曲或反轉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32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sz="3200" dirty="0">
                <a:solidFill>
                  <a:srgbClr val="000000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安全帶卡到脖子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32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C2D63A2B-6C1D-6D83-FAB5-1E6A81E5322C}"/>
              </a:ext>
            </a:extLst>
          </p:cNvPr>
          <p:cNvSpPr txBox="1"/>
          <p:nvPr/>
        </p:nvSpPr>
        <p:spPr>
          <a:xfrm>
            <a:off x="4747052" y="4587244"/>
            <a:ext cx="6319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 startAt="3"/>
            </a:pPr>
            <a:r>
              <a:rPr lang="zh-TW" altLang="en-US" sz="3200" dirty="0">
                <a:solidFill>
                  <a:srgbClr val="000000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安全帶</a:t>
            </a:r>
            <a:r>
              <a:rPr lang="zh-TW" altLang="en-US" sz="3200" dirty="0">
                <a:solidFill>
                  <a:srgbClr val="000000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繫</a:t>
            </a:r>
            <a:r>
              <a:rPr lang="zh-TW" altLang="en-US" sz="3200" dirty="0">
                <a:solidFill>
                  <a:srgbClr val="000000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在肚子上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320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070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E0EAF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C167033C-EB25-C8CE-CD0E-B2155EDAEA9D}"/>
              </a:ext>
            </a:extLst>
          </p:cNvPr>
          <p:cNvSpPr txBox="1"/>
          <p:nvPr/>
        </p:nvSpPr>
        <p:spPr>
          <a:xfrm>
            <a:off x="8884508" y="132288"/>
            <a:ext cx="33074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發展活動│活動三：正確使用安全帶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91EAAEB5-8F93-7710-96C0-9B637000E099}"/>
              </a:ext>
            </a:extLst>
          </p:cNvPr>
          <p:cNvSpPr/>
          <p:nvPr/>
        </p:nvSpPr>
        <p:spPr>
          <a:xfrm>
            <a:off x="1508759" y="565884"/>
            <a:ext cx="9029495" cy="1363483"/>
          </a:xfrm>
          <a:prstGeom prst="roundRect">
            <a:avLst/>
          </a:prstGeom>
          <a:solidFill>
            <a:srgbClr val="427D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這位小朋友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  <a:cs typeface="+mn-cs"/>
              </a:rPr>
              <a:t>繫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安全帶的方式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，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哪些值得我們學習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呢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？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CDF9661A-22E7-B94C-B5BB-62F3601D49E3}"/>
              </a:ext>
            </a:extLst>
          </p:cNvPr>
          <p:cNvSpPr txBox="1"/>
          <p:nvPr/>
        </p:nvSpPr>
        <p:spPr>
          <a:xfrm>
            <a:off x="4702978" y="2994061"/>
            <a:ext cx="68382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200" b="1" dirty="0">
                <a:solidFill>
                  <a:srgbClr val="427DB9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正確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27DB9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繫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27DB9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安全帶：</a:t>
            </a:r>
            <a:endParaRPr lang="en-US" altLang="zh-TW" sz="32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42950" lvl="0" indent="-742950">
              <a:buFont typeface="+mj-lt"/>
              <a:buAutoNum type="arabicPeriod"/>
            </a:pPr>
            <a:r>
              <a:rPr lang="zh-TW" altLang="en-US" sz="3200" dirty="0">
                <a:solidFill>
                  <a:srgbClr val="000000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安全帶平整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32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42950" lvl="0" indent="-742950">
              <a:buFont typeface="+mj-lt"/>
              <a:buAutoNum type="arabicPeriod"/>
            </a:pPr>
            <a:r>
              <a:rPr lang="zh-TW" altLang="en-US" sz="3200" dirty="0">
                <a:solidFill>
                  <a:srgbClr val="000000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安全帶落在肩部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3200" dirty="0">
                <a:solidFill>
                  <a:srgbClr val="000000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斜向通過胸前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32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42950" lvl="0" indent="-742950">
              <a:buFont typeface="+mj-lt"/>
              <a:buAutoNum type="arabicPeriod"/>
            </a:pPr>
            <a:r>
              <a:rPr lang="zh-TW" altLang="en-US" sz="3200" dirty="0">
                <a:solidFill>
                  <a:srgbClr val="000000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安全帶位在骨盆</a:t>
            </a:r>
            <a:r>
              <a:rPr lang="zh-TW" altLang="en-US" sz="3200" dirty="0">
                <a:solidFill>
                  <a:srgbClr val="000000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處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320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68F84BD0-F55F-618E-E6C2-629B4A4143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12" r="42145"/>
          <a:stretch/>
        </p:blipFill>
        <p:spPr>
          <a:xfrm>
            <a:off x="930079" y="2185038"/>
            <a:ext cx="3025119" cy="4387461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5" name="甜甜圈 2">
            <a:extLst>
              <a:ext uri="{FF2B5EF4-FFF2-40B4-BE49-F238E27FC236}">
                <a16:creationId xmlns:a16="http://schemas.microsoft.com/office/drawing/2014/main" id="{3E607901-594B-E67C-FDD5-19167BF4D0C7}"/>
              </a:ext>
            </a:extLst>
          </p:cNvPr>
          <p:cNvSpPr/>
          <p:nvPr/>
        </p:nvSpPr>
        <p:spPr>
          <a:xfrm>
            <a:off x="1102205" y="2388031"/>
            <a:ext cx="686408" cy="686408"/>
          </a:xfrm>
          <a:prstGeom prst="donu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91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dDnDiag">
          <a:fgClr>
            <a:srgbClr val="E0EAF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CD0565F5-35AF-CC41-F3BD-59E07FA51134}"/>
              </a:ext>
            </a:extLst>
          </p:cNvPr>
          <p:cNvSpPr/>
          <p:nvPr/>
        </p:nvSpPr>
        <p:spPr>
          <a:xfrm>
            <a:off x="304800" y="702528"/>
            <a:ext cx="11582400" cy="5751436"/>
          </a:xfrm>
          <a:custGeom>
            <a:avLst/>
            <a:gdLst>
              <a:gd name="connsiteX0" fmla="*/ 0 w 11582400"/>
              <a:gd name="connsiteY0" fmla="*/ 0 h 5751436"/>
              <a:gd name="connsiteX1" fmla="*/ 463296 w 11582400"/>
              <a:gd name="connsiteY1" fmla="*/ 0 h 5751436"/>
              <a:gd name="connsiteX2" fmla="*/ 1274064 w 11582400"/>
              <a:gd name="connsiteY2" fmla="*/ 0 h 5751436"/>
              <a:gd name="connsiteX3" fmla="*/ 1969008 w 11582400"/>
              <a:gd name="connsiteY3" fmla="*/ 0 h 5751436"/>
              <a:gd name="connsiteX4" fmla="*/ 2432304 w 11582400"/>
              <a:gd name="connsiteY4" fmla="*/ 0 h 5751436"/>
              <a:gd name="connsiteX5" fmla="*/ 2663952 w 11582400"/>
              <a:gd name="connsiteY5" fmla="*/ 0 h 5751436"/>
              <a:gd name="connsiteX6" fmla="*/ 3127248 w 11582400"/>
              <a:gd name="connsiteY6" fmla="*/ 0 h 5751436"/>
              <a:gd name="connsiteX7" fmla="*/ 3822192 w 11582400"/>
              <a:gd name="connsiteY7" fmla="*/ 0 h 5751436"/>
              <a:gd name="connsiteX8" fmla="*/ 4632960 w 11582400"/>
              <a:gd name="connsiteY8" fmla="*/ 0 h 5751436"/>
              <a:gd name="connsiteX9" fmla="*/ 4864608 w 11582400"/>
              <a:gd name="connsiteY9" fmla="*/ 0 h 5751436"/>
              <a:gd name="connsiteX10" fmla="*/ 5096256 w 11582400"/>
              <a:gd name="connsiteY10" fmla="*/ 0 h 5751436"/>
              <a:gd name="connsiteX11" fmla="*/ 5907024 w 11582400"/>
              <a:gd name="connsiteY11" fmla="*/ 0 h 5751436"/>
              <a:gd name="connsiteX12" fmla="*/ 6138672 w 11582400"/>
              <a:gd name="connsiteY12" fmla="*/ 0 h 5751436"/>
              <a:gd name="connsiteX13" fmla="*/ 6717792 w 11582400"/>
              <a:gd name="connsiteY13" fmla="*/ 0 h 5751436"/>
              <a:gd name="connsiteX14" fmla="*/ 7065264 w 11582400"/>
              <a:gd name="connsiteY14" fmla="*/ 0 h 5751436"/>
              <a:gd name="connsiteX15" fmla="*/ 7412736 w 11582400"/>
              <a:gd name="connsiteY15" fmla="*/ 0 h 5751436"/>
              <a:gd name="connsiteX16" fmla="*/ 7760208 w 11582400"/>
              <a:gd name="connsiteY16" fmla="*/ 0 h 5751436"/>
              <a:gd name="connsiteX17" fmla="*/ 8107680 w 11582400"/>
              <a:gd name="connsiteY17" fmla="*/ 0 h 5751436"/>
              <a:gd name="connsiteX18" fmla="*/ 8570976 w 11582400"/>
              <a:gd name="connsiteY18" fmla="*/ 0 h 5751436"/>
              <a:gd name="connsiteX19" fmla="*/ 8918448 w 11582400"/>
              <a:gd name="connsiteY19" fmla="*/ 0 h 5751436"/>
              <a:gd name="connsiteX20" fmla="*/ 9381744 w 11582400"/>
              <a:gd name="connsiteY20" fmla="*/ 0 h 5751436"/>
              <a:gd name="connsiteX21" fmla="*/ 10076688 w 11582400"/>
              <a:gd name="connsiteY21" fmla="*/ 0 h 5751436"/>
              <a:gd name="connsiteX22" fmla="*/ 10424160 w 11582400"/>
              <a:gd name="connsiteY22" fmla="*/ 0 h 5751436"/>
              <a:gd name="connsiteX23" fmla="*/ 10655808 w 11582400"/>
              <a:gd name="connsiteY23" fmla="*/ 0 h 5751436"/>
              <a:gd name="connsiteX24" fmla="*/ 11582400 w 11582400"/>
              <a:gd name="connsiteY24" fmla="*/ 0 h 5751436"/>
              <a:gd name="connsiteX25" fmla="*/ 11582400 w 11582400"/>
              <a:gd name="connsiteY25" fmla="*/ 402601 h 5751436"/>
              <a:gd name="connsiteX26" fmla="*/ 11582400 w 11582400"/>
              <a:gd name="connsiteY26" fmla="*/ 805201 h 5751436"/>
              <a:gd name="connsiteX27" fmla="*/ 11582400 w 11582400"/>
              <a:gd name="connsiteY27" fmla="*/ 1265316 h 5751436"/>
              <a:gd name="connsiteX28" fmla="*/ 11582400 w 11582400"/>
              <a:gd name="connsiteY28" fmla="*/ 1840460 h 5751436"/>
              <a:gd name="connsiteX29" fmla="*/ 11582400 w 11582400"/>
              <a:gd name="connsiteY29" fmla="*/ 2473117 h 5751436"/>
              <a:gd name="connsiteX30" fmla="*/ 11582400 w 11582400"/>
              <a:gd name="connsiteY30" fmla="*/ 2990747 h 5751436"/>
              <a:gd name="connsiteX31" fmla="*/ 11582400 w 11582400"/>
              <a:gd name="connsiteY31" fmla="*/ 3450862 h 5751436"/>
              <a:gd name="connsiteX32" fmla="*/ 11582400 w 11582400"/>
              <a:gd name="connsiteY32" fmla="*/ 3910976 h 5751436"/>
              <a:gd name="connsiteX33" fmla="*/ 11582400 w 11582400"/>
              <a:gd name="connsiteY33" fmla="*/ 4543634 h 5751436"/>
              <a:gd name="connsiteX34" fmla="*/ 11582400 w 11582400"/>
              <a:gd name="connsiteY34" fmla="*/ 4946235 h 5751436"/>
              <a:gd name="connsiteX35" fmla="*/ 11582400 w 11582400"/>
              <a:gd name="connsiteY35" fmla="*/ 5751436 h 5751436"/>
              <a:gd name="connsiteX36" fmla="*/ 11003280 w 11582400"/>
              <a:gd name="connsiteY36" fmla="*/ 5751436 h 5751436"/>
              <a:gd name="connsiteX37" fmla="*/ 10192512 w 11582400"/>
              <a:gd name="connsiteY37" fmla="*/ 5751436 h 5751436"/>
              <a:gd name="connsiteX38" fmla="*/ 9613392 w 11582400"/>
              <a:gd name="connsiteY38" fmla="*/ 5751436 h 5751436"/>
              <a:gd name="connsiteX39" fmla="*/ 9381744 w 11582400"/>
              <a:gd name="connsiteY39" fmla="*/ 5751436 h 5751436"/>
              <a:gd name="connsiteX40" fmla="*/ 9150096 w 11582400"/>
              <a:gd name="connsiteY40" fmla="*/ 5751436 h 5751436"/>
              <a:gd name="connsiteX41" fmla="*/ 8339328 w 11582400"/>
              <a:gd name="connsiteY41" fmla="*/ 5751436 h 5751436"/>
              <a:gd name="connsiteX42" fmla="*/ 7876032 w 11582400"/>
              <a:gd name="connsiteY42" fmla="*/ 5751436 h 5751436"/>
              <a:gd name="connsiteX43" fmla="*/ 7065264 w 11582400"/>
              <a:gd name="connsiteY43" fmla="*/ 5751436 h 5751436"/>
              <a:gd name="connsiteX44" fmla="*/ 6486144 w 11582400"/>
              <a:gd name="connsiteY44" fmla="*/ 5751436 h 5751436"/>
              <a:gd name="connsiteX45" fmla="*/ 6254496 w 11582400"/>
              <a:gd name="connsiteY45" fmla="*/ 5751436 h 5751436"/>
              <a:gd name="connsiteX46" fmla="*/ 5907024 w 11582400"/>
              <a:gd name="connsiteY46" fmla="*/ 5751436 h 5751436"/>
              <a:gd name="connsiteX47" fmla="*/ 5443728 w 11582400"/>
              <a:gd name="connsiteY47" fmla="*/ 5751436 h 5751436"/>
              <a:gd name="connsiteX48" fmla="*/ 4748784 w 11582400"/>
              <a:gd name="connsiteY48" fmla="*/ 5751436 h 5751436"/>
              <a:gd name="connsiteX49" fmla="*/ 4053840 w 11582400"/>
              <a:gd name="connsiteY49" fmla="*/ 5751436 h 5751436"/>
              <a:gd name="connsiteX50" fmla="*/ 3474720 w 11582400"/>
              <a:gd name="connsiteY50" fmla="*/ 5751436 h 5751436"/>
              <a:gd name="connsiteX51" fmla="*/ 3011424 w 11582400"/>
              <a:gd name="connsiteY51" fmla="*/ 5751436 h 5751436"/>
              <a:gd name="connsiteX52" fmla="*/ 2200656 w 11582400"/>
              <a:gd name="connsiteY52" fmla="*/ 5751436 h 5751436"/>
              <a:gd name="connsiteX53" fmla="*/ 1621536 w 11582400"/>
              <a:gd name="connsiteY53" fmla="*/ 5751436 h 5751436"/>
              <a:gd name="connsiteX54" fmla="*/ 1274064 w 11582400"/>
              <a:gd name="connsiteY54" fmla="*/ 5751436 h 5751436"/>
              <a:gd name="connsiteX55" fmla="*/ 926592 w 11582400"/>
              <a:gd name="connsiteY55" fmla="*/ 5751436 h 5751436"/>
              <a:gd name="connsiteX56" fmla="*/ 694944 w 11582400"/>
              <a:gd name="connsiteY56" fmla="*/ 5751436 h 5751436"/>
              <a:gd name="connsiteX57" fmla="*/ 0 w 11582400"/>
              <a:gd name="connsiteY57" fmla="*/ 5751436 h 5751436"/>
              <a:gd name="connsiteX58" fmla="*/ 0 w 11582400"/>
              <a:gd name="connsiteY58" fmla="*/ 5291321 h 5751436"/>
              <a:gd name="connsiteX59" fmla="*/ 0 w 11582400"/>
              <a:gd name="connsiteY59" fmla="*/ 4831206 h 5751436"/>
              <a:gd name="connsiteX60" fmla="*/ 0 w 11582400"/>
              <a:gd name="connsiteY60" fmla="*/ 4198548 h 5751436"/>
              <a:gd name="connsiteX61" fmla="*/ 0 w 11582400"/>
              <a:gd name="connsiteY61" fmla="*/ 3565890 h 5751436"/>
              <a:gd name="connsiteX62" fmla="*/ 0 w 11582400"/>
              <a:gd name="connsiteY62" fmla="*/ 2933232 h 5751436"/>
              <a:gd name="connsiteX63" fmla="*/ 0 w 11582400"/>
              <a:gd name="connsiteY63" fmla="*/ 2530632 h 5751436"/>
              <a:gd name="connsiteX64" fmla="*/ 0 w 11582400"/>
              <a:gd name="connsiteY64" fmla="*/ 2070517 h 5751436"/>
              <a:gd name="connsiteX65" fmla="*/ 0 w 11582400"/>
              <a:gd name="connsiteY65" fmla="*/ 1437859 h 5751436"/>
              <a:gd name="connsiteX66" fmla="*/ 0 w 11582400"/>
              <a:gd name="connsiteY66" fmla="*/ 747687 h 5751436"/>
              <a:gd name="connsiteX67" fmla="*/ 0 w 11582400"/>
              <a:gd name="connsiteY67" fmla="*/ 0 h 5751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11582400" h="5751436" fill="none" extrusionOk="0">
                <a:moveTo>
                  <a:pt x="0" y="0"/>
                </a:moveTo>
                <a:cubicBezTo>
                  <a:pt x="175319" y="-19372"/>
                  <a:pt x="320265" y="17588"/>
                  <a:pt x="463296" y="0"/>
                </a:cubicBezTo>
                <a:cubicBezTo>
                  <a:pt x="606327" y="-17588"/>
                  <a:pt x="919592" y="88472"/>
                  <a:pt x="1274064" y="0"/>
                </a:cubicBezTo>
                <a:cubicBezTo>
                  <a:pt x="1628536" y="-88472"/>
                  <a:pt x="1773499" y="408"/>
                  <a:pt x="1969008" y="0"/>
                </a:cubicBezTo>
                <a:cubicBezTo>
                  <a:pt x="2164517" y="-408"/>
                  <a:pt x="2279496" y="27318"/>
                  <a:pt x="2432304" y="0"/>
                </a:cubicBezTo>
                <a:cubicBezTo>
                  <a:pt x="2585112" y="-27318"/>
                  <a:pt x="2605414" y="23736"/>
                  <a:pt x="2663952" y="0"/>
                </a:cubicBezTo>
                <a:cubicBezTo>
                  <a:pt x="2722490" y="-23736"/>
                  <a:pt x="2935642" y="42225"/>
                  <a:pt x="3127248" y="0"/>
                </a:cubicBezTo>
                <a:cubicBezTo>
                  <a:pt x="3318854" y="-42225"/>
                  <a:pt x="3478985" y="70596"/>
                  <a:pt x="3822192" y="0"/>
                </a:cubicBezTo>
                <a:cubicBezTo>
                  <a:pt x="4165399" y="-70596"/>
                  <a:pt x="4437460" y="14821"/>
                  <a:pt x="4632960" y="0"/>
                </a:cubicBezTo>
                <a:cubicBezTo>
                  <a:pt x="4828460" y="-14821"/>
                  <a:pt x="4763999" y="6582"/>
                  <a:pt x="4864608" y="0"/>
                </a:cubicBezTo>
                <a:cubicBezTo>
                  <a:pt x="4965217" y="-6582"/>
                  <a:pt x="5037104" y="17019"/>
                  <a:pt x="5096256" y="0"/>
                </a:cubicBezTo>
                <a:cubicBezTo>
                  <a:pt x="5155408" y="-17019"/>
                  <a:pt x="5614153" y="93639"/>
                  <a:pt x="5907024" y="0"/>
                </a:cubicBezTo>
                <a:cubicBezTo>
                  <a:pt x="6199895" y="-93639"/>
                  <a:pt x="6092016" y="19389"/>
                  <a:pt x="6138672" y="0"/>
                </a:cubicBezTo>
                <a:cubicBezTo>
                  <a:pt x="6185328" y="-19389"/>
                  <a:pt x="6501882" y="24856"/>
                  <a:pt x="6717792" y="0"/>
                </a:cubicBezTo>
                <a:cubicBezTo>
                  <a:pt x="6933702" y="-24856"/>
                  <a:pt x="6903709" y="25633"/>
                  <a:pt x="7065264" y="0"/>
                </a:cubicBezTo>
                <a:cubicBezTo>
                  <a:pt x="7226819" y="-25633"/>
                  <a:pt x="7334925" y="27707"/>
                  <a:pt x="7412736" y="0"/>
                </a:cubicBezTo>
                <a:cubicBezTo>
                  <a:pt x="7490547" y="-27707"/>
                  <a:pt x="7604644" y="12915"/>
                  <a:pt x="7760208" y="0"/>
                </a:cubicBezTo>
                <a:cubicBezTo>
                  <a:pt x="7915772" y="-12915"/>
                  <a:pt x="8001665" y="21986"/>
                  <a:pt x="8107680" y="0"/>
                </a:cubicBezTo>
                <a:cubicBezTo>
                  <a:pt x="8213695" y="-21986"/>
                  <a:pt x="8368419" y="30823"/>
                  <a:pt x="8570976" y="0"/>
                </a:cubicBezTo>
                <a:cubicBezTo>
                  <a:pt x="8773533" y="-30823"/>
                  <a:pt x="8839980" y="7229"/>
                  <a:pt x="8918448" y="0"/>
                </a:cubicBezTo>
                <a:cubicBezTo>
                  <a:pt x="8996916" y="-7229"/>
                  <a:pt x="9273469" y="5811"/>
                  <a:pt x="9381744" y="0"/>
                </a:cubicBezTo>
                <a:cubicBezTo>
                  <a:pt x="9490019" y="-5811"/>
                  <a:pt x="9919239" y="13765"/>
                  <a:pt x="10076688" y="0"/>
                </a:cubicBezTo>
                <a:cubicBezTo>
                  <a:pt x="10234137" y="-13765"/>
                  <a:pt x="10261076" y="23736"/>
                  <a:pt x="10424160" y="0"/>
                </a:cubicBezTo>
                <a:cubicBezTo>
                  <a:pt x="10587244" y="-23736"/>
                  <a:pt x="10578593" y="17217"/>
                  <a:pt x="10655808" y="0"/>
                </a:cubicBezTo>
                <a:cubicBezTo>
                  <a:pt x="10733023" y="-17217"/>
                  <a:pt x="11179670" y="6376"/>
                  <a:pt x="11582400" y="0"/>
                </a:cubicBezTo>
                <a:cubicBezTo>
                  <a:pt x="11602098" y="89535"/>
                  <a:pt x="11562028" y="275926"/>
                  <a:pt x="11582400" y="402601"/>
                </a:cubicBezTo>
                <a:cubicBezTo>
                  <a:pt x="11602772" y="529276"/>
                  <a:pt x="11538291" y="721471"/>
                  <a:pt x="11582400" y="805201"/>
                </a:cubicBezTo>
                <a:cubicBezTo>
                  <a:pt x="11626509" y="888931"/>
                  <a:pt x="11569408" y="1156612"/>
                  <a:pt x="11582400" y="1265316"/>
                </a:cubicBezTo>
                <a:cubicBezTo>
                  <a:pt x="11595392" y="1374021"/>
                  <a:pt x="11521640" y="1613799"/>
                  <a:pt x="11582400" y="1840460"/>
                </a:cubicBezTo>
                <a:cubicBezTo>
                  <a:pt x="11643160" y="2067121"/>
                  <a:pt x="11539616" y="2315155"/>
                  <a:pt x="11582400" y="2473117"/>
                </a:cubicBezTo>
                <a:cubicBezTo>
                  <a:pt x="11625184" y="2631079"/>
                  <a:pt x="11523798" y="2826105"/>
                  <a:pt x="11582400" y="2990747"/>
                </a:cubicBezTo>
                <a:cubicBezTo>
                  <a:pt x="11641002" y="3155389"/>
                  <a:pt x="11539790" y="3296833"/>
                  <a:pt x="11582400" y="3450862"/>
                </a:cubicBezTo>
                <a:cubicBezTo>
                  <a:pt x="11625010" y="3604891"/>
                  <a:pt x="11538579" y="3762726"/>
                  <a:pt x="11582400" y="3910976"/>
                </a:cubicBezTo>
                <a:cubicBezTo>
                  <a:pt x="11626221" y="4059226"/>
                  <a:pt x="11518181" y="4284586"/>
                  <a:pt x="11582400" y="4543634"/>
                </a:cubicBezTo>
                <a:cubicBezTo>
                  <a:pt x="11646619" y="4802682"/>
                  <a:pt x="11574258" y="4814753"/>
                  <a:pt x="11582400" y="4946235"/>
                </a:cubicBezTo>
                <a:cubicBezTo>
                  <a:pt x="11590542" y="5077717"/>
                  <a:pt x="11516775" y="5396582"/>
                  <a:pt x="11582400" y="5751436"/>
                </a:cubicBezTo>
                <a:cubicBezTo>
                  <a:pt x="11455717" y="5798506"/>
                  <a:pt x="11191872" y="5720934"/>
                  <a:pt x="11003280" y="5751436"/>
                </a:cubicBezTo>
                <a:cubicBezTo>
                  <a:pt x="10814688" y="5781938"/>
                  <a:pt x="10442074" y="5703293"/>
                  <a:pt x="10192512" y="5751436"/>
                </a:cubicBezTo>
                <a:cubicBezTo>
                  <a:pt x="9942950" y="5799579"/>
                  <a:pt x="9822937" y="5688114"/>
                  <a:pt x="9613392" y="5751436"/>
                </a:cubicBezTo>
                <a:cubicBezTo>
                  <a:pt x="9403847" y="5814758"/>
                  <a:pt x="9471424" y="5724434"/>
                  <a:pt x="9381744" y="5751436"/>
                </a:cubicBezTo>
                <a:cubicBezTo>
                  <a:pt x="9292064" y="5778438"/>
                  <a:pt x="9201014" y="5751012"/>
                  <a:pt x="9150096" y="5751436"/>
                </a:cubicBezTo>
                <a:cubicBezTo>
                  <a:pt x="9099178" y="5751860"/>
                  <a:pt x="8565406" y="5698193"/>
                  <a:pt x="8339328" y="5751436"/>
                </a:cubicBezTo>
                <a:cubicBezTo>
                  <a:pt x="8113250" y="5804679"/>
                  <a:pt x="8077284" y="5740457"/>
                  <a:pt x="7876032" y="5751436"/>
                </a:cubicBezTo>
                <a:cubicBezTo>
                  <a:pt x="7674780" y="5762415"/>
                  <a:pt x="7384506" y="5678701"/>
                  <a:pt x="7065264" y="5751436"/>
                </a:cubicBezTo>
                <a:cubicBezTo>
                  <a:pt x="6746022" y="5824171"/>
                  <a:pt x="6685778" y="5741257"/>
                  <a:pt x="6486144" y="5751436"/>
                </a:cubicBezTo>
                <a:cubicBezTo>
                  <a:pt x="6286510" y="5761615"/>
                  <a:pt x="6353144" y="5737413"/>
                  <a:pt x="6254496" y="5751436"/>
                </a:cubicBezTo>
                <a:cubicBezTo>
                  <a:pt x="6155848" y="5765459"/>
                  <a:pt x="6026007" y="5720091"/>
                  <a:pt x="5907024" y="5751436"/>
                </a:cubicBezTo>
                <a:cubicBezTo>
                  <a:pt x="5788041" y="5782781"/>
                  <a:pt x="5552355" y="5716964"/>
                  <a:pt x="5443728" y="5751436"/>
                </a:cubicBezTo>
                <a:cubicBezTo>
                  <a:pt x="5335101" y="5785908"/>
                  <a:pt x="5056622" y="5673697"/>
                  <a:pt x="4748784" y="5751436"/>
                </a:cubicBezTo>
                <a:cubicBezTo>
                  <a:pt x="4440946" y="5829175"/>
                  <a:pt x="4271054" y="5743760"/>
                  <a:pt x="4053840" y="5751436"/>
                </a:cubicBezTo>
                <a:cubicBezTo>
                  <a:pt x="3836626" y="5759112"/>
                  <a:pt x="3663481" y="5718728"/>
                  <a:pt x="3474720" y="5751436"/>
                </a:cubicBezTo>
                <a:cubicBezTo>
                  <a:pt x="3285959" y="5784144"/>
                  <a:pt x="3232327" y="5707017"/>
                  <a:pt x="3011424" y="5751436"/>
                </a:cubicBezTo>
                <a:cubicBezTo>
                  <a:pt x="2790521" y="5795855"/>
                  <a:pt x="2503071" y="5729633"/>
                  <a:pt x="2200656" y="5751436"/>
                </a:cubicBezTo>
                <a:cubicBezTo>
                  <a:pt x="1898241" y="5773239"/>
                  <a:pt x="1755049" y="5749173"/>
                  <a:pt x="1621536" y="5751436"/>
                </a:cubicBezTo>
                <a:cubicBezTo>
                  <a:pt x="1488023" y="5753699"/>
                  <a:pt x="1358488" y="5745603"/>
                  <a:pt x="1274064" y="5751436"/>
                </a:cubicBezTo>
                <a:cubicBezTo>
                  <a:pt x="1189640" y="5757269"/>
                  <a:pt x="1061851" y="5710227"/>
                  <a:pt x="926592" y="5751436"/>
                </a:cubicBezTo>
                <a:cubicBezTo>
                  <a:pt x="791333" y="5792645"/>
                  <a:pt x="760787" y="5729393"/>
                  <a:pt x="694944" y="5751436"/>
                </a:cubicBezTo>
                <a:cubicBezTo>
                  <a:pt x="629101" y="5773479"/>
                  <a:pt x="262728" y="5695265"/>
                  <a:pt x="0" y="5751436"/>
                </a:cubicBezTo>
                <a:cubicBezTo>
                  <a:pt x="-31522" y="5623596"/>
                  <a:pt x="13908" y="5503156"/>
                  <a:pt x="0" y="5291321"/>
                </a:cubicBezTo>
                <a:cubicBezTo>
                  <a:pt x="-13908" y="5079487"/>
                  <a:pt x="45428" y="5009046"/>
                  <a:pt x="0" y="4831206"/>
                </a:cubicBezTo>
                <a:cubicBezTo>
                  <a:pt x="-45428" y="4653366"/>
                  <a:pt x="71891" y="4435370"/>
                  <a:pt x="0" y="4198548"/>
                </a:cubicBezTo>
                <a:cubicBezTo>
                  <a:pt x="-71891" y="3961726"/>
                  <a:pt x="51777" y="3829780"/>
                  <a:pt x="0" y="3565890"/>
                </a:cubicBezTo>
                <a:cubicBezTo>
                  <a:pt x="-51777" y="3302000"/>
                  <a:pt x="22038" y="3147020"/>
                  <a:pt x="0" y="2933232"/>
                </a:cubicBezTo>
                <a:cubicBezTo>
                  <a:pt x="-22038" y="2719444"/>
                  <a:pt x="23040" y="2617389"/>
                  <a:pt x="0" y="2530632"/>
                </a:cubicBezTo>
                <a:cubicBezTo>
                  <a:pt x="-23040" y="2443875"/>
                  <a:pt x="29570" y="2230729"/>
                  <a:pt x="0" y="2070517"/>
                </a:cubicBezTo>
                <a:cubicBezTo>
                  <a:pt x="-29570" y="1910306"/>
                  <a:pt x="33268" y="1590469"/>
                  <a:pt x="0" y="1437859"/>
                </a:cubicBezTo>
                <a:cubicBezTo>
                  <a:pt x="-33268" y="1285249"/>
                  <a:pt x="35683" y="901829"/>
                  <a:pt x="0" y="747687"/>
                </a:cubicBezTo>
                <a:cubicBezTo>
                  <a:pt x="-35683" y="593545"/>
                  <a:pt x="64981" y="276741"/>
                  <a:pt x="0" y="0"/>
                </a:cubicBezTo>
                <a:close/>
              </a:path>
              <a:path w="11582400" h="5751436" stroke="0" extrusionOk="0">
                <a:moveTo>
                  <a:pt x="0" y="0"/>
                </a:moveTo>
                <a:cubicBezTo>
                  <a:pt x="129870" y="-27241"/>
                  <a:pt x="319419" y="12008"/>
                  <a:pt x="463296" y="0"/>
                </a:cubicBezTo>
                <a:cubicBezTo>
                  <a:pt x="607173" y="-12008"/>
                  <a:pt x="623530" y="3825"/>
                  <a:pt x="694944" y="0"/>
                </a:cubicBezTo>
                <a:cubicBezTo>
                  <a:pt x="766358" y="-3825"/>
                  <a:pt x="1160528" y="47790"/>
                  <a:pt x="1505712" y="0"/>
                </a:cubicBezTo>
                <a:cubicBezTo>
                  <a:pt x="1850896" y="-47790"/>
                  <a:pt x="1794717" y="15473"/>
                  <a:pt x="1969008" y="0"/>
                </a:cubicBezTo>
                <a:cubicBezTo>
                  <a:pt x="2143299" y="-15473"/>
                  <a:pt x="2281126" y="34150"/>
                  <a:pt x="2432304" y="0"/>
                </a:cubicBezTo>
                <a:cubicBezTo>
                  <a:pt x="2583482" y="-34150"/>
                  <a:pt x="3055191" y="34097"/>
                  <a:pt x="3243072" y="0"/>
                </a:cubicBezTo>
                <a:cubicBezTo>
                  <a:pt x="3430953" y="-34097"/>
                  <a:pt x="3480732" y="1081"/>
                  <a:pt x="3590544" y="0"/>
                </a:cubicBezTo>
                <a:cubicBezTo>
                  <a:pt x="3700356" y="-1081"/>
                  <a:pt x="3995993" y="15334"/>
                  <a:pt x="4401312" y="0"/>
                </a:cubicBezTo>
                <a:cubicBezTo>
                  <a:pt x="4806631" y="-15334"/>
                  <a:pt x="4956830" y="31955"/>
                  <a:pt x="5212080" y="0"/>
                </a:cubicBezTo>
                <a:cubicBezTo>
                  <a:pt x="5467330" y="-31955"/>
                  <a:pt x="5666241" y="38979"/>
                  <a:pt x="5791200" y="0"/>
                </a:cubicBezTo>
                <a:cubicBezTo>
                  <a:pt x="5916159" y="-38979"/>
                  <a:pt x="6284034" y="45911"/>
                  <a:pt x="6601968" y="0"/>
                </a:cubicBezTo>
                <a:cubicBezTo>
                  <a:pt x="6919902" y="-45911"/>
                  <a:pt x="6916660" y="53572"/>
                  <a:pt x="7065264" y="0"/>
                </a:cubicBezTo>
                <a:cubicBezTo>
                  <a:pt x="7213868" y="-53572"/>
                  <a:pt x="7314392" y="35140"/>
                  <a:pt x="7528560" y="0"/>
                </a:cubicBezTo>
                <a:cubicBezTo>
                  <a:pt x="7742728" y="-35140"/>
                  <a:pt x="7942695" y="57247"/>
                  <a:pt x="8223504" y="0"/>
                </a:cubicBezTo>
                <a:cubicBezTo>
                  <a:pt x="8504313" y="-57247"/>
                  <a:pt x="8479783" y="4683"/>
                  <a:pt x="8686800" y="0"/>
                </a:cubicBezTo>
                <a:cubicBezTo>
                  <a:pt x="8893817" y="-4683"/>
                  <a:pt x="9145337" y="59676"/>
                  <a:pt x="9497568" y="0"/>
                </a:cubicBezTo>
                <a:cubicBezTo>
                  <a:pt x="9849799" y="-59676"/>
                  <a:pt x="10062642" y="17415"/>
                  <a:pt x="10308336" y="0"/>
                </a:cubicBezTo>
                <a:cubicBezTo>
                  <a:pt x="10554030" y="-17415"/>
                  <a:pt x="10679353" y="45383"/>
                  <a:pt x="10887456" y="0"/>
                </a:cubicBezTo>
                <a:cubicBezTo>
                  <a:pt x="11095559" y="-45383"/>
                  <a:pt x="11332655" y="19169"/>
                  <a:pt x="11582400" y="0"/>
                </a:cubicBezTo>
                <a:cubicBezTo>
                  <a:pt x="11624191" y="137924"/>
                  <a:pt x="11559949" y="307038"/>
                  <a:pt x="11582400" y="402601"/>
                </a:cubicBezTo>
                <a:cubicBezTo>
                  <a:pt x="11604851" y="498164"/>
                  <a:pt x="11580853" y="660603"/>
                  <a:pt x="11582400" y="862715"/>
                </a:cubicBezTo>
                <a:cubicBezTo>
                  <a:pt x="11583947" y="1064827"/>
                  <a:pt x="11514591" y="1299367"/>
                  <a:pt x="11582400" y="1495373"/>
                </a:cubicBezTo>
                <a:cubicBezTo>
                  <a:pt x="11650209" y="1691379"/>
                  <a:pt x="11576464" y="1863445"/>
                  <a:pt x="11582400" y="2013003"/>
                </a:cubicBezTo>
                <a:cubicBezTo>
                  <a:pt x="11588336" y="2162561"/>
                  <a:pt x="11543800" y="2247216"/>
                  <a:pt x="11582400" y="2473117"/>
                </a:cubicBezTo>
                <a:cubicBezTo>
                  <a:pt x="11621000" y="2699018"/>
                  <a:pt x="11510058" y="2851347"/>
                  <a:pt x="11582400" y="3105775"/>
                </a:cubicBezTo>
                <a:cubicBezTo>
                  <a:pt x="11654742" y="3360203"/>
                  <a:pt x="11573160" y="3403722"/>
                  <a:pt x="11582400" y="3680919"/>
                </a:cubicBezTo>
                <a:cubicBezTo>
                  <a:pt x="11591640" y="3958116"/>
                  <a:pt x="11577493" y="4109298"/>
                  <a:pt x="11582400" y="4256063"/>
                </a:cubicBezTo>
                <a:cubicBezTo>
                  <a:pt x="11587307" y="4402828"/>
                  <a:pt x="11517083" y="4743303"/>
                  <a:pt x="11582400" y="4946235"/>
                </a:cubicBezTo>
                <a:cubicBezTo>
                  <a:pt x="11647717" y="5149167"/>
                  <a:pt x="11488182" y="5483397"/>
                  <a:pt x="11582400" y="5751436"/>
                </a:cubicBezTo>
                <a:cubicBezTo>
                  <a:pt x="11507320" y="5756983"/>
                  <a:pt x="11400260" y="5745763"/>
                  <a:pt x="11350752" y="5751436"/>
                </a:cubicBezTo>
                <a:cubicBezTo>
                  <a:pt x="11301244" y="5757109"/>
                  <a:pt x="10915501" y="5726300"/>
                  <a:pt x="10655808" y="5751436"/>
                </a:cubicBezTo>
                <a:cubicBezTo>
                  <a:pt x="10396115" y="5776572"/>
                  <a:pt x="10495169" y="5736910"/>
                  <a:pt x="10424160" y="5751436"/>
                </a:cubicBezTo>
                <a:cubicBezTo>
                  <a:pt x="10353151" y="5765962"/>
                  <a:pt x="9873412" y="5688332"/>
                  <a:pt x="9729216" y="5751436"/>
                </a:cubicBezTo>
                <a:cubicBezTo>
                  <a:pt x="9585020" y="5814540"/>
                  <a:pt x="9471006" y="5729445"/>
                  <a:pt x="9381744" y="5751436"/>
                </a:cubicBezTo>
                <a:cubicBezTo>
                  <a:pt x="9292482" y="5773427"/>
                  <a:pt x="9227467" y="5747315"/>
                  <a:pt x="9150096" y="5751436"/>
                </a:cubicBezTo>
                <a:cubicBezTo>
                  <a:pt x="9072725" y="5755557"/>
                  <a:pt x="8974218" y="5735362"/>
                  <a:pt x="8802624" y="5751436"/>
                </a:cubicBezTo>
                <a:cubicBezTo>
                  <a:pt x="8631030" y="5767510"/>
                  <a:pt x="8303125" y="5683640"/>
                  <a:pt x="8107680" y="5751436"/>
                </a:cubicBezTo>
                <a:cubicBezTo>
                  <a:pt x="7912235" y="5819232"/>
                  <a:pt x="7932061" y="5712432"/>
                  <a:pt x="7760208" y="5751436"/>
                </a:cubicBezTo>
                <a:cubicBezTo>
                  <a:pt x="7588355" y="5790440"/>
                  <a:pt x="7609409" y="5742263"/>
                  <a:pt x="7528560" y="5751436"/>
                </a:cubicBezTo>
                <a:cubicBezTo>
                  <a:pt x="7447711" y="5760609"/>
                  <a:pt x="7301242" y="5730192"/>
                  <a:pt x="7181088" y="5751436"/>
                </a:cubicBezTo>
                <a:cubicBezTo>
                  <a:pt x="7060934" y="5772680"/>
                  <a:pt x="6895085" y="5740117"/>
                  <a:pt x="6717792" y="5751436"/>
                </a:cubicBezTo>
                <a:cubicBezTo>
                  <a:pt x="6540499" y="5762755"/>
                  <a:pt x="6306072" y="5682436"/>
                  <a:pt x="6138672" y="5751436"/>
                </a:cubicBezTo>
                <a:cubicBezTo>
                  <a:pt x="5971272" y="5820436"/>
                  <a:pt x="5960826" y="5726414"/>
                  <a:pt x="5791200" y="5751436"/>
                </a:cubicBezTo>
                <a:cubicBezTo>
                  <a:pt x="5621574" y="5776458"/>
                  <a:pt x="5312962" y="5656180"/>
                  <a:pt x="4980432" y="5751436"/>
                </a:cubicBezTo>
                <a:cubicBezTo>
                  <a:pt x="4647902" y="5846692"/>
                  <a:pt x="4600179" y="5692819"/>
                  <a:pt x="4401312" y="5751436"/>
                </a:cubicBezTo>
                <a:cubicBezTo>
                  <a:pt x="4202445" y="5810053"/>
                  <a:pt x="3882312" y="5661808"/>
                  <a:pt x="3590544" y="5751436"/>
                </a:cubicBezTo>
                <a:cubicBezTo>
                  <a:pt x="3298776" y="5841064"/>
                  <a:pt x="3187804" y="5727571"/>
                  <a:pt x="2895600" y="5751436"/>
                </a:cubicBezTo>
                <a:cubicBezTo>
                  <a:pt x="2603396" y="5775301"/>
                  <a:pt x="2554238" y="5711701"/>
                  <a:pt x="2432304" y="5751436"/>
                </a:cubicBezTo>
                <a:cubicBezTo>
                  <a:pt x="2310370" y="5791171"/>
                  <a:pt x="2006717" y="5674755"/>
                  <a:pt x="1737360" y="5751436"/>
                </a:cubicBezTo>
                <a:cubicBezTo>
                  <a:pt x="1468003" y="5828117"/>
                  <a:pt x="1471284" y="5749692"/>
                  <a:pt x="1389888" y="5751436"/>
                </a:cubicBezTo>
                <a:cubicBezTo>
                  <a:pt x="1308492" y="5753180"/>
                  <a:pt x="1011835" y="5694709"/>
                  <a:pt x="810768" y="5751436"/>
                </a:cubicBezTo>
                <a:cubicBezTo>
                  <a:pt x="609701" y="5808163"/>
                  <a:pt x="626808" y="5747673"/>
                  <a:pt x="579120" y="5751436"/>
                </a:cubicBezTo>
                <a:cubicBezTo>
                  <a:pt x="531432" y="5755199"/>
                  <a:pt x="126860" y="5718982"/>
                  <a:pt x="0" y="5751436"/>
                </a:cubicBezTo>
                <a:cubicBezTo>
                  <a:pt x="-20315" y="5551189"/>
                  <a:pt x="45081" y="5426217"/>
                  <a:pt x="0" y="5176292"/>
                </a:cubicBezTo>
                <a:cubicBezTo>
                  <a:pt x="-45081" y="4926367"/>
                  <a:pt x="31148" y="4698658"/>
                  <a:pt x="0" y="4543634"/>
                </a:cubicBezTo>
                <a:cubicBezTo>
                  <a:pt x="-31148" y="4388610"/>
                  <a:pt x="42065" y="4055507"/>
                  <a:pt x="0" y="3910976"/>
                </a:cubicBezTo>
                <a:cubicBezTo>
                  <a:pt x="-42065" y="3766445"/>
                  <a:pt x="24607" y="3601456"/>
                  <a:pt x="0" y="3450862"/>
                </a:cubicBezTo>
                <a:cubicBezTo>
                  <a:pt x="-24607" y="3300268"/>
                  <a:pt x="1647" y="3061308"/>
                  <a:pt x="0" y="2760689"/>
                </a:cubicBezTo>
                <a:cubicBezTo>
                  <a:pt x="-1647" y="2460070"/>
                  <a:pt x="55419" y="2331315"/>
                  <a:pt x="0" y="2185546"/>
                </a:cubicBezTo>
                <a:cubicBezTo>
                  <a:pt x="-55419" y="2039777"/>
                  <a:pt x="47814" y="1874616"/>
                  <a:pt x="0" y="1782945"/>
                </a:cubicBezTo>
                <a:cubicBezTo>
                  <a:pt x="-47814" y="1691274"/>
                  <a:pt x="67251" y="1477744"/>
                  <a:pt x="0" y="1207802"/>
                </a:cubicBezTo>
                <a:cubicBezTo>
                  <a:pt x="-67251" y="937860"/>
                  <a:pt x="57017" y="851473"/>
                  <a:pt x="0" y="690172"/>
                </a:cubicBezTo>
                <a:cubicBezTo>
                  <a:pt x="-57017" y="528871"/>
                  <a:pt x="42033" y="321402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427DB9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DF2D4FEE-1442-964E-447C-3D162E935DC3}"/>
              </a:ext>
            </a:extLst>
          </p:cNvPr>
          <p:cNvSpPr/>
          <p:nvPr/>
        </p:nvSpPr>
        <p:spPr>
          <a:xfrm>
            <a:off x="4793511" y="361637"/>
            <a:ext cx="2604977" cy="776177"/>
          </a:xfrm>
          <a:prstGeom prst="roundRect">
            <a:avLst/>
          </a:prstGeom>
          <a:solidFill>
            <a:srgbClr val="427DB9"/>
          </a:solidFill>
          <a:ln>
            <a:solidFill>
              <a:srgbClr val="427DB9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 CJK TC Bold" panose="020B0800000000000000" pitchFamily="34" charset="-120"/>
                <a:ea typeface="Noto Sans CJK TC Bold" panose="020B0800000000000000" pitchFamily="34" charset="-120"/>
                <a:cs typeface="+mn-cs"/>
              </a:rPr>
              <a:t>教學提醒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FAA1419-EBC4-C6F2-2FAE-4FA61007A823}"/>
              </a:ext>
            </a:extLst>
          </p:cNvPr>
          <p:cNvSpPr/>
          <p:nvPr/>
        </p:nvSpPr>
        <p:spPr>
          <a:xfrm>
            <a:off x="763077" y="2406874"/>
            <a:ext cx="10621925" cy="7761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本模組「優質小乘客」為低年級</a:t>
            </a:r>
            <a:r>
              <a:rPr lang="zh-TW" altLang="en-US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乘客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主題課程，共規畫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3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節課，包含：機車小乘客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(</a:t>
            </a:r>
            <a:r>
              <a:rPr lang="en-US" altLang="zh-TW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1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節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)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、汽車小乘客</a:t>
            </a:r>
            <a:r>
              <a:rPr lang="en-US" altLang="zh-TW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-1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(1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節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)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，以及汽車小乘客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-2(1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節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)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。</a:t>
            </a:r>
            <a:endParaRPr kumimoji="0" lang="en-US" altLang="zh-TW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Gen Jyuu GothicL Normal" panose="020B0202020203020207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8869CA3-12D7-3566-184E-B480138CCD0F}"/>
              </a:ext>
            </a:extLst>
          </p:cNvPr>
          <p:cNvSpPr/>
          <p:nvPr/>
        </p:nvSpPr>
        <p:spPr>
          <a:xfrm>
            <a:off x="763077" y="3326872"/>
            <a:ext cx="10621925" cy="128621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模組主要以引導學生作一位優質的機車及汽車乘客為目標，學習</a:t>
            </a:r>
            <a:r>
              <a:rPr lang="zh-TW" altLang="en-US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內容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包含兩個層面：：</a:t>
            </a:r>
          </a:p>
          <a:p>
            <a:pPr marL="714375" marR="0" lvl="0" indent="-3571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AutoNum type="circleNumWdWhitePlain"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機車乘客的基本責任及安全行為</a:t>
            </a:r>
            <a:r>
              <a:rPr lang="zh-TW" altLang="en-US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：正確的機車乘坐位置、安全帽的選用等。</a:t>
            </a:r>
            <a:endParaRPr kumimoji="0" lang="en-US" altLang="zh-TW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Gen Jyuu GothicL Normal" panose="020B0202020203020207" pitchFamily="34" charset="-120"/>
            </a:endParaRPr>
          </a:p>
          <a:p>
            <a:pPr marL="714375" marR="0" lvl="0" indent="-3571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AutoNum type="circleNumWdWhitePlain"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汽車乘客的基本責任及安全行為</a:t>
            </a:r>
            <a:r>
              <a:rPr lang="zh-TW" altLang="en-US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：正確的乘坐位置、安全帶的使用、正確開車門的方式及被反鎖於車內的應變處理。</a:t>
            </a:r>
            <a:endParaRPr kumimoji="0" lang="en-US" altLang="zh-TW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Gen Jyuu GothicL Normal" panose="020B0202020203020207" pitchFamily="34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74DF42BC-0BED-DD7C-9D3A-528B22BEEF96}"/>
              </a:ext>
            </a:extLst>
          </p:cNvPr>
          <p:cNvSpPr/>
          <p:nvPr/>
        </p:nvSpPr>
        <p:spPr>
          <a:xfrm>
            <a:off x="763077" y="4754107"/>
            <a:ext cx="10621925" cy="65150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4"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本簡報為</a:t>
            </a: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27DB9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「第二節：</a:t>
            </a:r>
            <a:r>
              <a:rPr lang="zh-TW" altLang="en-US" sz="1600" b="1" dirty="0">
                <a:solidFill>
                  <a:srgbClr val="427DB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汽車</a:t>
            </a: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27DB9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小乘客</a:t>
            </a:r>
            <a:r>
              <a:rPr kumimoji="0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srgbClr val="427DB9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-1</a:t>
            </a: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27DB9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」、 「第三節：</a:t>
            </a:r>
            <a:r>
              <a:rPr lang="zh-TW" altLang="en-US" sz="1600" b="1" dirty="0">
                <a:solidFill>
                  <a:srgbClr val="427DB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汽車</a:t>
            </a: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27DB9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小乘客</a:t>
            </a:r>
            <a:r>
              <a:rPr kumimoji="0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srgbClr val="427DB9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-2</a:t>
            </a:r>
            <a:r>
              <a:rPr kumimoji="0" lang="zh-TW" altLang="en-US" sz="1600" i="0" u="none" strike="noStrike" kern="1200" cap="none" spc="0" normalizeH="0" baseline="0" noProof="0" dirty="0">
                <a:ln>
                  <a:noFill/>
                </a:ln>
                <a:solidFill>
                  <a:srgbClr val="427DB9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」</a:t>
            </a:r>
            <a:r>
              <a:rPr kumimoji="0" lang="zh-TW" altLang="en-US" sz="1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，學習內容包含搭乘汽車的乘坐位置與安全帶的使用</a:t>
            </a:r>
            <a:r>
              <a:rPr lang="zh-TW" altLang="en-US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，以及正確開車門方式及被反鎖車內的處理。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使用簡報前，請查看簡報備忘稿的提醒內容。</a:t>
            </a:r>
            <a:endParaRPr kumimoji="0" lang="en-US" altLang="zh-TW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Gen Jyuu GothicL Normal" panose="020B0202020203020207" pitchFamily="34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73B77BAC-3F64-819C-E779-227D7AD53943}"/>
              </a:ext>
            </a:extLst>
          </p:cNvPr>
          <p:cNvSpPr/>
          <p:nvPr/>
        </p:nvSpPr>
        <p:spPr>
          <a:xfrm>
            <a:off x="763076" y="5577991"/>
            <a:ext cx="10621925" cy="65150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5"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本簡報</a:t>
            </a:r>
            <a:r>
              <a:rPr lang="zh-TW" altLang="en-US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使用「微軟正黑體」、「王漢宗中楷體注音」、 「王漢宗中楷體破音一」、 「王漢宗中楷體破音二」、 「王漢宗中楷體破音三」，若教師無字體，請於第一項連結中下載、安裝後再開啟簡報。</a:t>
            </a:r>
            <a:endParaRPr kumimoji="0" lang="en-US" altLang="zh-TW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Gen Jyuu GothicL Normal" panose="020B0202020203020207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5B99838-7963-4C73-6029-2DDA85142D26}"/>
              </a:ext>
            </a:extLst>
          </p:cNvPr>
          <p:cNvSpPr/>
          <p:nvPr/>
        </p:nvSpPr>
        <p:spPr>
          <a:xfrm>
            <a:off x="763078" y="1379234"/>
            <a:ext cx="10621925" cy="8914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891" indent="-342891" defTabSz="914377">
              <a:buFont typeface="+mj-lt"/>
              <a:buAutoNum type="arabicPeriod"/>
              <a:defRPr/>
            </a:pPr>
            <a:r>
              <a:rPr lang="zh-TW" altLang="en-US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本教學簡報依據交通部、教育部</a:t>
            </a:r>
            <a:r>
              <a:rPr lang="en-US" altLang="zh-TW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112</a:t>
            </a:r>
            <a:r>
              <a:rPr lang="zh-TW" altLang="en-US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年出版之「交通安全教案手冊</a:t>
            </a:r>
            <a:r>
              <a:rPr lang="en-US" altLang="zh-TW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(</a:t>
            </a:r>
            <a:r>
              <a:rPr lang="zh-TW" altLang="en-US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修訂版</a:t>
            </a:r>
            <a:r>
              <a:rPr lang="en-US" altLang="zh-TW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)</a:t>
            </a:r>
            <a:r>
              <a:rPr lang="zh-TW" altLang="en-US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」所編製。教師使用本簡報前請先至</a:t>
            </a:r>
            <a:r>
              <a:rPr lang="en-US" altLang="zh-TW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  <a:hlinkClick r:id="rId3"/>
              </a:rPr>
              <a:t>https://tinyurl.com/273ncd3y</a:t>
            </a:r>
            <a:r>
              <a:rPr lang="zh-TW" altLang="en-US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下載教案手冊電子檔，了解學習活動流程，另可從連結中下載學習單電子檔，供教學運用。</a:t>
            </a:r>
            <a:endParaRPr lang="en-US" altLang="zh-TW" sz="1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Gen Jyuu GothicL Normal" panose="020B0202020203020207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042071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>
            <a:extLst>
              <a:ext uri="{FF2B5EF4-FFF2-40B4-BE49-F238E27FC236}">
                <a16:creationId xmlns:a16="http://schemas.microsoft.com/office/drawing/2014/main" id="{1991D2F5-A625-04CD-C3BF-374183E83D69}"/>
              </a:ext>
            </a:extLst>
          </p:cNvPr>
          <p:cNvSpPr txBox="1"/>
          <p:nvPr/>
        </p:nvSpPr>
        <p:spPr>
          <a:xfrm>
            <a:off x="8884508" y="132288"/>
            <a:ext cx="33074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延伸學習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9CBA0C1-7A2D-1526-259E-71AA95D2DA8F}"/>
              </a:ext>
            </a:extLst>
          </p:cNvPr>
          <p:cNvSpPr/>
          <p:nvPr/>
        </p:nvSpPr>
        <p:spPr>
          <a:xfrm>
            <a:off x="3154752" y="2099323"/>
            <a:ext cx="8707735" cy="2847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5500"/>
              </a:lnSpc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27DB9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搭乘汽車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時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必須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27DB9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坐</a:t>
            </a:r>
            <a:r>
              <a:rPr lang="zh-TW" altLang="en-US" sz="3600" dirty="0">
                <a:solidFill>
                  <a:srgbClr val="427DB9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在後座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lnSpc>
                <a:spcPts val="5500"/>
              </a:lnSpc>
              <a:defRPr/>
            </a:pPr>
            <a:r>
              <a:rPr lang="zh-TW" altLang="en-US" sz="3600" dirty="0">
                <a:solidFill>
                  <a:prstClr val="black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不</a:t>
            </a:r>
            <a:r>
              <a:rPr lang="zh-TW" altLang="en-US" sz="36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嬉鬧也不亂動車上設備</a:t>
            </a:r>
            <a:r>
              <a:rPr lang="zh-TW" altLang="en-US" sz="3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lnSpc>
                <a:spcPts val="5500"/>
              </a:lnSpc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27DB9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正確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27DB9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繫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27DB9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上安全帶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en-US" altLang="zh-TW" sz="360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lnSpc>
                <a:spcPts val="5500"/>
              </a:lnSpc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保護自己和車內的其他人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kumimoji="0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834813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E0EAF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C167033C-EB25-C8CE-CD0E-B2155EDAEA9D}"/>
              </a:ext>
            </a:extLst>
          </p:cNvPr>
          <p:cNvSpPr txBox="1"/>
          <p:nvPr/>
        </p:nvSpPr>
        <p:spPr>
          <a:xfrm>
            <a:off x="8884508" y="132288"/>
            <a:ext cx="33074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lang="zh-TW" altLang="en-US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延伸學習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91EAAEB5-8F93-7710-96C0-9B637000E099}"/>
              </a:ext>
            </a:extLst>
          </p:cNvPr>
          <p:cNvSpPr/>
          <p:nvPr/>
        </p:nvSpPr>
        <p:spPr>
          <a:xfrm>
            <a:off x="1581665" y="553528"/>
            <a:ext cx="8704100" cy="974106"/>
          </a:xfrm>
          <a:prstGeom prst="roundRect">
            <a:avLst/>
          </a:prstGeom>
          <a:solidFill>
            <a:srgbClr val="E0EAF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zh-TW" alt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繫</a:t>
            </a:r>
            <a:r>
              <a:rPr kumimoji="0" lang="zh-TW" alt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上安全帶就</a:t>
            </a:r>
            <a:r>
              <a:rPr kumimoji="0" lang="zh-TW" alt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一</a:t>
            </a:r>
            <a:r>
              <a:rPr kumimoji="0" lang="zh-TW" alt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定安全嗎？</a:t>
            </a:r>
            <a:endParaRPr kumimoji="0" lang="zh-TW" altLang="en-US" sz="3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3" name="圖片 12">
            <a:hlinkClick r:id="rId3"/>
            <a:extLst>
              <a:ext uri="{FF2B5EF4-FFF2-40B4-BE49-F238E27FC236}">
                <a16:creationId xmlns:a16="http://schemas.microsoft.com/office/drawing/2014/main" id="{1781CFDA-8A60-4648-5649-CE1EBB5312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36" y="2481400"/>
            <a:ext cx="5514364" cy="2986948"/>
          </a:xfrm>
          <a:prstGeom prst="rect">
            <a:avLst/>
          </a:prstGeom>
        </p:spPr>
      </p:pic>
      <p:grpSp>
        <p:nvGrpSpPr>
          <p:cNvPr id="16" name="群組 15">
            <a:extLst>
              <a:ext uri="{FF2B5EF4-FFF2-40B4-BE49-F238E27FC236}">
                <a16:creationId xmlns:a16="http://schemas.microsoft.com/office/drawing/2014/main" id="{1D3B2CA2-8CC6-221E-5E26-E593CD679FEC}"/>
              </a:ext>
            </a:extLst>
          </p:cNvPr>
          <p:cNvGrpSpPr/>
          <p:nvPr/>
        </p:nvGrpSpPr>
        <p:grpSpPr>
          <a:xfrm>
            <a:off x="2918252" y="3794897"/>
            <a:ext cx="1140577" cy="768143"/>
            <a:chOff x="3243094" y="5267994"/>
            <a:chExt cx="914400" cy="615820"/>
          </a:xfrm>
        </p:grpSpPr>
        <p:sp>
          <p:nvSpPr>
            <p:cNvPr id="17" name="Google Shape;94;p1">
              <a:hlinkClick r:id="rId3"/>
              <a:extLst>
                <a:ext uri="{FF2B5EF4-FFF2-40B4-BE49-F238E27FC236}">
                  <a16:creationId xmlns:a16="http://schemas.microsoft.com/office/drawing/2014/main" id="{5C69F608-2862-4964-D4A5-A11D11EE9EAB}"/>
                </a:ext>
              </a:extLst>
            </p:cNvPr>
            <p:cNvSpPr/>
            <p:nvPr/>
          </p:nvSpPr>
          <p:spPr>
            <a:xfrm>
              <a:off x="3243094" y="5267994"/>
              <a:ext cx="914400" cy="615820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95;p1">
              <a:hlinkClick r:id="rId3"/>
              <a:extLst>
                <a:ext uri="{FF2B5EF4-FFF2-40B4-BE49-F238E27FC236}">
                  <a16:creationId xmlns:a16="http://schemas.microsoft.com/office/drawing/2014/main" id="{A748BE60-4B88-0CAA-80D6-67E937C8816B}"/>
                </a:ext>
              </a:extLst>
            </p:cNvPr>
            <p:cNvSpPr/>
            <p:nvPr/>
          </p:nvSpPr>
          <p:spPr>
            <a:xfrm rot="5400000">
              <a:off x="3561200" y="5342638"/>
              <a:ext cx="410547" cy="466531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CE15117A-C5FC-5792-BC65-AEF368D2DD1E}"/>
              </a:ext>
            </a:extLst>
          </p:cNvPr>
          <p:cNvSpPr/>
          <p:nvPr/>
        </p:nvSpPr>
        <p:spPr>
          <a:xfrm>
            <a:off x="6779421" y="2481400"/>
            <a:ext cx="4210174" cy="745402"/>
          </a:xfrm>
          <a:prstGeom prst="roundRect">
            <a:avLst/>
          </a:prstGeom>
          <a:solidFill>
            <a:srgbClr val="427D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想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王漢宗中楷體破音二" panose="040B0700000000000000" pitchFamily="82" charset="-120"/>
                <a:ea typeface="王漢宗中楷體破音二" panose="040B0700000000000000" pitchFamily="82" charset="-120"/>
              </a:rPr>
              <a:t>一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想</a:t>
            </a:r>
            <a:r>
              <a:rPr lang="zh-TW" altLang="en-US" sz="2800" b="1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說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王漢宗中楷體破音二" panose="040B0700000000000000" pitchFamily="82" charset="-120"/>
                <a:ea typeface="王漢宗中楷體破音二" panose="040B0700000000000000" pitchFamily="82" charset="-120"/>
              </a:rPr>
              <a:t>一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說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74690E87-2593-8BD3-6B31-634A118DEF90}"/>
              </a:ext>
            </a:extLst>
          </p:cNvPr>
          <p:cNvSpPr txBox="1"/>
          <p:nvPr/>
        </p:nvSpPr>
        <p:spPr>
          <a:xfrm>
            <a:off x="6779421" y="3480909"/>
            <a:ext cx="48309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l"/>
            </a:pPr>
            <a:r>
              <a:rPr lang="zh-TW" altLang="en-US" sz="28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為</a:t>
            </a:r>
            <a:r>
              <a:rPr lang="zh-TW" altLang="en-US" sz="2800" dirty="0">
                <a:solidFill>
                  <a:prstClr val="black"/>
                </a:solidFill>
                <a:latin typeface="王漢宗中楷體破音三" panose="040B0700000000000000" pitchFamily="82" charset="-120"/>
                <a:ea typeface="王漢宗中楷體破音三" panose="040B0700000000000000" pitchFamily="82" charset="-120"/>
              </a:rPr>
              <a:t>什</a:t>
            </a:r>
            <a:r>
              <a:rPr lang="zh-TW" altLang="en-US" sz="2800" dirty="0">
                <a:solidFill>
                  <a:prstClr val="black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麼繫</a:t>
            </a:r>
            <a:r>
              <a:rPr lang="zh-TW" altLang="en-US" sz="28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安全帶會</a:t>
            </a:r>
            <a:r>
              <a:rPr lang="zh-TW" altLang="en-US" sz="2800" dirty="0">
                <a:solidFill>
                  <a:prstClr val="black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勒</a:t>
            </a:r>
            <a:r>
              <a:rPr lang="zh-TW" altLang="en-US" sz="28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到脖子</a:t>
            </a:r>
            <a:r>
              <a:rPr lang="zh-TW" altLang="en-US" sz="2800" dirty="0">
                <a:solidFill>
                  <a:prstClr val="black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呢</a:t>
            </a:r>
            <a:r>
              <a:rPr lang="zh-TW" altLang="en-US" sz="28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？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76B01F7B-97F0-1AA7-9E3A-FC08FBE9A54A}"/>
              </a:ext>
            </a:extLst>
          </p:cNvPr>
          <p:cNvSpPr txBox="1"/>
          <p:nvPr/>
        </p:nvSpPr>
        <p:spPr>
          <a:xfrm>
            <a:off x="6389908" y="4599256"/>
            <a:ext cx="5609968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zh-TW" altLang="en-US" sz="2800" dirty="0">
                <a:solidFill>
                  <a:srgbClr val="427DB9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小朋友身高</a:t>
            </a:r>
            <a:r>
              <a:rPr lang="zh-TW" altLang="en-US" sz="2800" dirty="0">
                <a:solidFill>
                  <a:srgbClr val="427DB9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不</a:t>
            </a:r>
            <a:r>
              <a:rPr lang="zh-TW" altLang="en-US" sz="2800" dirty="0">
                <a:solidFill>
                  <a:srgbClr val="427DB9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足時</a:t>
            </a:r>
            <a:r>
              <a:rPr lang="zh-TW" altLang="en-US" sz="2800" dirty="0">
                <a:solidFill>
                  <a:srgbClr val="427DB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en-US" altLang="zh-TW" sz="2800" dirty="0">
              <a:solidFill>
                <a:srgbClr val="427DB9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/>
            <a:r>
              <a:rPr lang="zh-TW" altLang="en-US" sz="2800" dirty="0">
                <a:solidFill>
                  <a:srgbClr val="427DB9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繫</a:t>
            </a:r>
            <a:r>
              <a:rPr lang="zh-TW" altLang="en-US" sz="2800" dirty="0">
                <a:solidFill>
                  <a:srgbClr val="427DB9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安全帶會導致安全帶</a:t>
            </a:r>
            <a:r>
              <a:rPr lang="zh-TW" altLang="en-US" sz="2800" dirty="0">
                <a:solidFill>
                  <a:srgbClr val="427DB9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勒</a:t>
            </a:r>
            <a:r>
              <a:rPr lang="zh-TW" altLang="en-US" sz="2800" dirty="0">
                <a:solidFill>
                  <a:srgbClr val="427DB9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在脖子上</a:t>
            </a:r>
            <a:r>
              <a:rPr lang="zh-TW" altLang="en-US" sz="2800" dirty="0">
                <a:solidFill>
                  <a:srgbClr val="427DB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sp>
        <p:nvSpPr>
          <p:cNvPr id="2" name="文字方塊 20">
            <a:extLst>
              <a:ext uri="{FF2B5EF4-FFF2-40B4-BE49-F238E27FC236}">
                <a16:creationId xmlns:a16="http://schemas.microsoft.com/office/drawing/2014/main" id="{1AF94453-39F5-EB95-E4F9-7FCB92D6EDBF}"/>
              </a:ext>
            </a:extLst>
          </p:cNvPr>
          <p:cNvSpPr txBox="1"/>
          <p:nvPr/>
        </p:nvSpPr>
        <p:spPr>
          <a:xfrm>
            <a:off x="581636" y="5491374"/>
            <a:ext cx="5514364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noFill/>
            <a:prstDash val="solid"/>
          </a:ln>
          <a:effectLst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24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點選上方</a:t>
            </a:r>
            <a:r>
              <a:rPr lang="zh-TW" altLang="en-US" sz="2400" dirty="0"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播</a:t>
            </a:r>
            <a:r>
              <a:rPr lang="zh-TW" altLang="en-US" sz="24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放鈕</a:t>
            </a:r>
            <a:r>
              <a:rPr lang="zh-TW" altLang="en-US" sz="2400" dirty="0"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播</a:t>
            </a:r>
            <a:r>
              <a:rPr lang="zh-TW" altLang="en-US" sz="24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放影片</a:t>
            </a:r>
          </a:p>
        </p:txBody>
      </p:sp>
    </p:spTree>
    <p:extLst>
      <p:ext uri="{BB962C8B-B14F-4D97-AF65-F5344CB8AC3E}">
        <p14:creationId xmlns:p14="http://schemas.microsoft.com/office/powerpoint/2010/main" val="1711531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E0EAF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AA2D4100-0039-B27C-D735-53A860051CE5}"/>
              </a:ext>
            </a:extLst>
          </p:cNvPr>
          <p:cNvSpPr/>
          <p:nvPr/>
        </p:nvSpPr>
        <p:spPr>
          <a:xfrm>
            <a:off x="4062679" y="0"/>
            <a:ext cx="4062679" cy="6858000"/>
          </a:xfrm>
          <a:prstGeom prst="rect">
            <a:avLst/>
          </a:prstGeom>
          <a:solidFill>
            <a:srgbClr val="7DA7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40C9227-C38A-5D1C-496E-C43634796A57}"/>
              </a:ext>
            </a:extLst>
          </p:cNvPr>
          <p:cNvSpPr/>
          <p:nvPr/>
        </p:nvSpPr>
        <p:spPr>
          <a:xfrm>
            <a:off x="0" y="0"/>
            <a:ext cx="4062679" cy="6858000"/>
          </a:xfrm>
          <a:prstGeom prst="rect">
            <a:avLst/>
          </a:prstGeom>
          <a:solidFill>
            <a:srgbClr val="427D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1352B75-2CA3-A8BF-E827-1479946DF97D}"/>
              </a:ext>
            </a:extLst>
          </p:cNvPr>
          <p:cNvSpPr/>
          <p:nvPr/>
        </p:nvSpPr>
        <p:spPr>
          <a:xfrm>
            <a:off x="8125358" y="0"/>
            <a:ext cx="4096011" cy="6858000"/>
          </a:xfrm>
          <a:prstGeom prst="rect">
            <a:avLst/>
          </a:prstGeom>
          <a:solidFill>
            <a:srgbClr val="DAE6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167033C-EB25-C8CE-CD0E-B2155EDAEA9D}"/>
              </a:ext>
            </a:extLst>
          </p:cNvPr>
          <p:cNvSpPr txBox="1"/>
          <p:nvPr/>
        </p:nvSpPr>
        <p:spPr>
          <a:xfrm>
            <a:off x="8884508" y="132288"/>
            <a:ext cx="33074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延伸學習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91EAAEB5-8F93-7710-96C0-9B637000E099}"/>
              </a:ext>
            </a:extLst>
          </p:cNvPr>
          <p:cNvSpPr/>
          <p:nvPr/>
        </p:nvSpPr>
        <p:spPr>
          <a:xfrm>
            <a:off x="1486930" y="483427"/>
            <a:ext cx="8522043" cy="1641935"/>
          </a:xfrm>
          <a:prstGeom prst="roundRect">
            <a:avLst/>
          </a:prstGeom>
          <a:solidFill>
            <a:srgbClr val="E0EAF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除了安全帶以外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身高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不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足的小朋友還可以使用</a:t>
            </a:r>
            <a:r>
              <a:rPr lang="zh-TW" altLang="en-US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sz="32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安全座椅</a:t>
            </a:r>
            <a:r>
              <a:rPr lang="zh-TW" altLang="en-US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」。</a:t>
            </a:r>
            <a:endParaRPr lang="en-US" altLang="zh-TW" sz="320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你適合哪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二" panose="040B0700000000000000" pitchFamily="82" charset="-120"/>
                <a:ea typeface="王漢宗中楷體破音二" panose="040B0700000000000000" pitchFamily="82" charset="-120"/>
              </a:rPr>
              <a:t>一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種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呢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？</a:t>
            </a:r>
          </a:p>
        </p:txBody>
      </p:sp>
      <p:pic>
        <p:nvPicPr>
          <p:cNvPr id="2" name="圖片 3">
            <a:extLst>
              <a:ext uri="{FF2B5EF4-FFF2-40B4-BE49-F238E27FC236}">
                <a16:creationId xmlns:a16="http://schemas.microsoft.com/office/drawing/2014/main" id="{357EF70C-0C9D-8D47-84D1-722FF520C7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79" y="4384250"/>
            <a:ext cx="314325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5">
            <a:extLst>
              <a:ext uri="{FF2B5EF4-FFF2-40B4-BE49-F238E27FC236}">
                <a16:creationId xmlns:a16="http://schemas.microsoft.com/office/drawing/2014/main" id="{894C66AD-F4EF-1F23-5D4A-4392B63B49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829" y="4412423"/>
            <a:ext cx="314325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圖片 6">
            <a:extLst>
              <a:ext uri="{FF2B5EF4-FFF2-40B4-BE49-F238E27FC236}">
                <a16:creationId xmlns:a16="http://schemas.microsoft.com/office/drawing/2014/main" id="{AB06F1B9-F3D6-1910-DC4E-88A7931640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3443" y="4512436"/>
            <a:ext cx="2981325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DDC46B85-D1A6-45BB-F8EB-908AD035F179}"/>
              </a:ext>
            </a:extLst>
          </p:cNvPr>
          <p:cNvSpPr txBox="1"/>
          <p:nvPr/>
        </p:nvSpPr>
        <p:spPr>
          <a:xfrm>
            <a:off x="653537" y="2558042"/>
            <a:ext cx="301476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>
                <a:solidFill>
                  <a:schemeClr val="bg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  <a:sym typeface="Wingdings 2" panose="05020102010507070707" pitchFamily="18" charset="2"/>
              </a:rPr>
              <a:t></a:t>
            </a:r>
            <a:r>
              <a:rPr lang="en-US" altLang="zh-TW" sz="2800" b="1" dirty="0">
                <a:solidFill>
                  <a:schemeClr val="bg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2</a:t>
            </a:r>
            <a:r>
              <a:rPr lang="zh-TW" altLang="en-US" sz="2800" b="1" dirty="0">
                <a:solidFill>
                  <a:schemeClr val="bg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歲以下</a:t>
            </a:r>
            <a:endParaRPr lang="en-US" altLang="zh-TW" sz="2800" b="1" dirty="0">
              <a:solidFill>
                <a:schemeClr val="bg1"/>
              </a:solidFill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  <a:p>
            <a:endParaRPr lang="en-US" altLang="zh-TW" sz="2800" b="1" dirty="0">
              <a:solidFill>
                <a:schemeClr val="bg1"/>
              </a:solidFill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  <a:p>
            <a:r>
              <a:rPr lang="zh-TW" altLang="en-US" sz="2800" dirty="0">
                <a:solidFill>
                  <a:schemeClr val="bg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攜帶式嬰兒床或後向式安全座椅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CCA873C2-5DD2-F3D4-8481-6A4971357982}"/>
              </a:ext>
            </a:extLst>
          </p:cNvPr>
          <p:cNvSpPr txBox="1"/>
          <p:nvPr/>
        </p:nvSpPr>
        <p:spPr>
          <a:xfrm>
            <a:off x="4969926" y="2558041"/>
            <a:ext cx="27610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>
                <a:solidFill>
                  <a:schemeClr val="bg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  <a:sym typeface="Wingdings 2" panose="05020102010507070707" pitchFamily="18" charset="2"/>
              </a:rPr>
              <a:t></a:t>
            </a:r>
            <a:r>
              <a:rPr lang="en-US" altLang="zh-TW" sz="2800" b="1" dirty="0">
                <a:solidFill>
                  <a:schemeClr val="bg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2-4</a:t>
            </a:r>
            <a:r>
              <a:rPr lang="zh-TW" altLang="en-US" sz="2800" b="1" dirty="0">
                <a:solidFill>
                  <a:schemeClr val="bg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歲</a:t>
            </a:r>
            <a:endParaRPr lang="en-US" altLang="zh-TW" sz="2800" b="1" dirty="0">
              <a:solidFill>
                <a:schemeClr val="bg1"/>
              </a:solidFill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  <a:p>
            <a:endParaRPr lang="en-US" altLang="zh-TW" sz="2800" b="1" dirty="0">
              <a:solidFill>
                <a:schemeClr val="bg1"/>
              </a:solidFill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  <a:p>
            <a:r>
              <a:rPr lang="zh-TW" altLang="en-US" sz="2800" dirty="0">
                <a:solidFill>
                  <a:schemeClr val="bg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後向式</a:t>
            </a:r>
            <a:endParaRPr lang="en-US" altLang="zh-TW" sz="2800" dirty="0">
              <a:solidFill>
                <a:schemeClr val="bg1"/>
              </a:solidFill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  <a:p>
            <a:r>
              <a:rPr lang="zh-TW" altLang="en-US" sz="2800" dirty="0">
                <a:solidFill>
                  <a:schemeClr val="bg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安全座椅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54E83423-08DC-9F3D-C987-261955ED02E5}"/>
              </a:ext>
            </a:extLst>
          </p:cNvPr>
          <p:cNvSpPr txBox="1"/>
          <p:nvPr/>
        </p:nvSpPr>
        <p:spPr>
          <a:xfrm>
            <a:off x="9157726" y="2558041"/>
            <a:ext cx="27610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  <a:sym typeface="Wingdings 2" panose="05020102010507070707" pitchFamily="18" charset="2"/>
              </a:rPr>
              <a:t>4-12</a:t>
            </a:r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歲</a:t>
            </a:r>
            <a:endParaRPr lang="en-US" altLang="zh-TW" sz="2800" b="1" dirty="0">
              <a:solidFill>
                <a:schemeClr val="tx1">
                  <a:lumMod val="75000"/>
                  <a:lumOff val="25000"/>
                </a:schemeClr>
              </a:solidFill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  <a:p>
            <a:endParaRPr lang="en-US" altLang="zh-TW" sz="2800" b="1" dirty="0">
              <a:solidFill>
                <a:schemeClr val="tx1">
                  <a:lumMod val="75000"/>
                  <a:lumOff val="25000"/>
                </a:schemeClr>
              </a:solidFill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  <a:p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安全座椅</a:t>
            </a:r>
          </a:p>
        </p:txBody>
      </p:sp>
    </p:spTree>
    <p:extLst>
      <p:ext uri="{BB962C8B-B14F-4D97-AF65-F5344CB8AC3E}">
        <p14:creationId xmlns:p14="http://schemas.microsoft.com/office/powerpoint/2010/main" val="7118018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>
            <a:extLst>
              <a:ext uri="{FF2B5EF4-FFF2-40B4-BE49-F238E27FC236}">
                <a16:creationId xmlns:a16="http://schemas.microsoft.com/office/drawing/2014/main" id="{1991D2F5-A625-04CD-C3BF-374183E83D69}"/>
              </a:ext>
            </a:extLst>
          </p:cNvPr>
          <p:cNvSpPr txBox="1"/>
          <p:nvPr/>
        </p:nvSpPr>
        <p:spPr>
          <a:xfrm>
            <a:off x="8884508" y="132288"/>
            <a:ext cx="33074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延伸學習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9CBA0C1-7A2D-1526-259E-71AA95D2DA8F}"/>
              </a:ext>
            </a:extLst>
          </p:cNvPr>
          <p:cNvSpPr/>
          <p:nvPr/>
        </p:nvSpPr>
        <p:spPr>
          <a:xfrm>
            <a:off x="3080611" y="2222890"/>
            <a:ext cx="9111389" cy="2857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500"/>
              </a:lnSpc>
            </a:pPr>
            <a:r>
              <a:rPr lang="zh-TW" altLang="en-US" sz="3600" dirty="0"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繫</a:t>
            </a:r>
            <a:r>
              <a:rPr lang="zh-TW" altLang="en-US" sz="36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安全帶會</a:t>
            </a:r>
            <a:r>
              <a:rPr lang="zh-TW" altLang="en-US" sz="3600" dirty="0"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勒</a:t>
            </a:r>
            <a:r>
              <a:rPr lang="zh-TW" altLang="en-US" sz="36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到脖子時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5500"/>
              </a:lnSpc>
            </a:pPr>
            <a:r>
              <a:rPr lang="zh-TW" altLang="en-US" sz="36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要記得跟大人說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5500"/>
              </a:lnSpc>
            </a:pPr>
            <a:r>
              <a:rPr lang="zh-TW" altLang="en-US" sz="36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先坐在安全座椅再</a:t>
            </a:r>
            <a:r>
              <a:rPr lang="zh-TW" altLang="en-US" sz="3600" dirty="0"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繫</a:t>
            </a:r>
            <a:r>
              <a:rPr lang="zh-TW" altLang="en-US" sz="36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安全帶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5500"/>
              </a:lnSpc>
            </a:pPr>
            <a:r>
              <a:rPr lang="zh-TW" altLang="en-US" sz="36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才能真正保護到自己喔！</a:t>
            </a:r>
          </a:p>
        </p:txBody>
      </p:sp>
    </p:spTree>
    <p:extLst>
      <p:ext uri="{BB962C8B-B14F-4D97-AF65-F5344CB8AC3E}">
        <p14:creationId xmlns:p14="http://schemas.microsoft.com/office/powerpoint/2010/main" val="37771152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語音泡泡: 圓角矩形 1">
            <a:extLst>
              <a:ext uri="{FF2B5EF4-FFF2-40B4-BE49-F238E27FC236}">
                <a16:creationId xmlns:a16="http://schemas.microsoft.com/office/drawing/2014/main" id="{806C5085-95C7-95F3-E42B-8766CA08643D}"/>
              </a:ext>
            </a:extLst>
          </p:cNvPr>
          <p:cNvSpPr/>
          <p:nvPr/>
        </p:nvSpPr>
        <p:spPr>
          <a:xfrm>
            <a:off x="1868556" y="1067209"/>
            <a:ext cx="8140227" cy="2283588"/>
          </a:xfrm>
          <a:prstGeom prst="wedgeRoundRectCallout">
            <a:avLst>
              <a:gd name="adj1" fmla="val 27375"/>
              <a:gd name="adj2" fmla="val 67485"/>
              <a:gd name="adj3" fmla="val 16667"/>
            </a:avLst>
          </a:prstGeom>
          <a:solidFill>
            <a:srgbClr val="E9F0F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183217" y="1303641"/>
            <a:ext cx="7372263" cy="1810723"/>
          </a:xfrm>
          <a:noFill/>
        </p:spPr>
        <p:txBody>
          <a:bodyPr anchor="ctr" anchorCtr="0">
            <a:noAutofit/>
          </a:bodyPr>
          <a:lstStyle/>
          <a:p>
            <a:r>
              <a:rPr lang="zh-TW" altLang="en-US" sz="4800" b="1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第三節</a:t>
            </a:r>
            <a:endParaRPr lang="en-US" altLang="zh-TW" sz="4800" b="1" dirty="0"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  <a:p>
            <a:r>
              <a:rPr lang="zh-TW" altLang="en-US" sz="4800" b="1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汽車小乘客</a:t>
            </a:r>
            <a:r>
              <a:rPr lang="en-US" altLang="zh-TW" sz="4800" b="1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-2</a:t>
            </a:r>
            <a:endParaRPr lang="zh-TW" altLang="en-US" sz="4800" b="1" dirty="0"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55318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E0EAF4"/>
          </a:fgClr>
          <a:bgClr>
            <a:schemeClr val="bg1"/>
          </a:bgClr>
        </a:patt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圓角矩形圖說文字 5"/>
          <p:cNvSpPr/>
          <p:nvPr/>
        </p:nvSpPr>
        <p:spPr>
          <a:xfrm>
            <a:off x="1310532" y="672222"/>
            <a:ext cx="9551057" cy="1255432"/>
          </a:xfrm>
          <a:prstGeom prst="wedgeRoundRectCallout">
            <a:avLst>
              <a:gd name="adj1" fmla="val 12158"/>
              <a:gd name="adj2" fmla="val 46956"/>
              <a:gd name="adj3" fmla="val 16667"/>
            </a:avLst>
          </a:prstGeom>
          <a:solidFill>
            <a:srgbClr val="E0EAF4"/>
          </a:solidFill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2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今天爸</a:t>
            </a:r>
            <a:r>
              <a:rPr lang="zh-TW" altLang="en-US" sz="3200" dirty="0">
                <a:solidFill>
                  <a:prstClr val="black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爸</a:t>
            </a:r>
            <a:r>
              <a:rPr lang="zh-TW" altLang="en-US" sz="32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載</a:t>
            </a:r>
            <a:r>
              <a:rPr kumimoji="0" lang="zh-TW" alt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安安</a:t>
            </a:r>
            <a:r>
              <a:rPr kumimoji="0" lang="zh-TW" altLang="en-US" sz="32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去才藝班</a:t>
            </a:r>
            <a:r>
              <a:rPr kumimoji="0" lang="zh-TW" altLang="en-US" sz="32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kumimoji="0" lang="en-US" altLang="zh-TW" sz="32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安安</a:t>
            </a:r>
            <a:r>
              <a:rPr lang="zh-TW" altLang="en-US" sz="32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準備要下車了</a:t>
            </a:r>
            <a:r>
              <a:rPr lang="zh-TW" altLang="en-US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32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但是</a:t>
            </a:r>
            <a:r>
              <a:rPr lang="en-US" altLang="zh-TW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0" name="圓角矩形圖說文字 5">
            <a:extLst>
              <a:ext uri="{FF2B5EF4-FFF2-40B4-BE49-F238E27FC236}">
                <a16:creationId xmlns:a16="http://schemas.microsoft.com/office/drawing/2014/main" id="{CEF030D0-93E8-7AB9-C4A7-9B1A0C1A2F88}"/>
              </a:ext>
            </a:extLst>
          </p:cNvPr>
          <p:cNvSpPr/>
          <p:nvPr/>
        </p:nvSpPr>
        <p:spPr>
          <a:xfrm>
            <a:off x="6096000" y="3429000"/>
            <a:ext cx="5448614" cy="1151623"/>
          </a:xfrm>
          <a:prstGeom prst="wedgeRoundRectCallout">
            <a:avLst>
              <a:gd name="adj1" fmla="val 12158"/>
              <a:gd name="adj2" fmla="val 46956"/>
              <a:gd name="adj3" fmla="val 16667"/>
            </a:avLst>
          </a:prstGeom>
          <a:noFill/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zh-TW" altLang="en-US" sz="28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你知道</a:t>
            </a:r>
            <a:r>
              <a:rPr kumimoji="0" lang="zh-TW" alt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安安</a:t>
            </a:r>
            <a:r>
              <a:rPr kumimoji="0" lang="zh-TW" altLang="en-US" sz="28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要怎</a:t>
            </a:r>
            <a:r>
              <a:rPr kumimoji="0" lang="zh-TW" altLang="en-US" sz="28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麼</a:t>
            </a:r>
            <a:r>
              <a:rPr kumimoji="0" lang="zh-TW" altLang="en-US" sz="28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做</a:t>
            </a:r>
            <a:r>
              <a:rPr lang="zh-TW" altLang="en-US" sz="28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0" lang="zh-TW" altLang="en-US" sz="28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才能安全下車嗎？</a:t>
            </a:r>
            <a:endParaRPr kumimoji="0" lang="en-US" altLang="zh-TW" sz="28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王漢宗中楷體注音" panose="040B0700000000000000" pitchFamily="82" charset="-120"/>
              <a:ea typeface="王漢宗中楷體注音" panose="040B0700000000000000" pitchFamily="82" charset="-120"/>
              <a:cs typeface="+mn-cs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25708827-9819-9BCB-E107-AEBECF82DCE9}"/>
              </a:ext>
            </a:extLst>
          </p:cNvPr>
          <p:cNvSpPr txBox="1"/>
          <p:nvPr/>
        </p:nvSpPr>
        <p:spPr>
          <a:xfrm>
            <a:off x="8884508" y="132288"/>
            <a:ext cx="33074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引起動機│活動一：錯誤開車門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315F453-7FF7-EDE5-B639-986AB81D8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3281" y="2420804"/>
            <a:ext cx="5076119" cy="3620529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1330893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E0EAF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hlinkClick r:id="rId3"/>
            <a:extLst>
              <a:ext uri="{FF2B5EF4-FFF2-40B4-BE49-F238E27FC236}">
                <a16:creationId xmlns:a16="http://schemas.microsoft.com/office/drawing/2014/main" id="{121A0BEE-5C5F-BA4D-A45A-03FE7D6308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00" y="2404549"/>
            <a:ext cx="5616100" cy="3121891"/>
          </a:xfrm>
          <a:prstGeom prst="rect">
            <a:avLst/>
          </a:prstGeom>
        </p:spPr>
      </p:pic>
      <p:sp>
        <p:nvSpPr>
          <p:cNvPr id="10" name="圓角矩形圖說文字 5">
            <a:extLst>
              <a:ext uri="{FF2B5EF4-FFF2-40B4-BE49-F238E27FC236}">
                <a16:creationId xmlns:a16="http://schemas.microsoft.com/office/drawing/2014/main" id="{38FA8775-7AF6-5B43-9ED0-C5656A31995F}"/>
              </a:ext>
            </a:extLst>
          </p:cNvPr>
          <p:cNvSpPr/>
          <p:nvPr/>
        </p:nvSpPr>
        <p:spPr>
          <a:xfrm>
            <a:off x="6283485" y="3473505"/>
            <a:ext cx="5830957" cy="1090688"/>
          </a:xfrm>
          <a:prstGeom prst="wedgeRoundRectCallout">
            <a:avLst>
              <a:gd name="adj1" fmla="val 12158"/>
              <a:gd name="adj2" fmla="val 46956"/>
              <a:gd name="adj3" fmla="val 16667"/>
            </a:avLst>
          </a:prstGeom>
          <a:noFill/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在影片中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你看到了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三" panose="040B0700000000000000" pitchFamily="82" charset="-120"/>
                <a:ea typeface="王漢宗中楷體破音三" panose="040B0700000000000000" pitchFamily="82" charset="-120"/>
                <a:cs typeface="+mn-cs"/>
              </a:rPr>
              <a:t>什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麼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?</a:t>
            </a: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王漢宗中楷體注音" panose="040B0700000000000000" pitchFamily="82" charset="-120"/>
              <a:ea typeface="王漢宗中楷體注音" panose="040B0700000000000000" pitchFamily="82" charset="-120"/>
              <a:cs typeface="+mn-cs"/>
            </a:endParaRP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B88485E0-2096-061D-8A9D-9C61710234B2}"/>
              </a:ext>
            </a:extLst>
          </p:cNvPr>
          <p:cNvGrpSpPr/>
          <p:nvPr/>
        </p:nvGrpSpPr>
        <p:grpSpPr>
          <a:xfrm>
            <a:off x="2631162" y="3663778"/>
            <a:ext cx="1140577" cy="768143"/>
            <a:chOff x="3243094" y="5267994"/>
            <a:chExt cx="914400" cy="615820"/>
          </a:xfrm>
        </p:grpSpPr>
        <p:sp>
          <p:nvSpPr>
            <p:cNvPr id="17" name="Google Shape;94;p1">
              <a:hlinkClick r:id="rId3"/>
              <a:extLst>
                <a:ext uri="{FF2B5EF4-FFF2-40B4-BE49-F238E27FC236}">
                  <a16:creationId xmlns:a16="http://schemas.microsoft.com/office/drawing/2014/main" id="{5D4A2165-49D7-2671-E3A4-247504A33B92}"/>
                </a:ext>
              </a:extLst>
            </p:cNvPr>
            <p:cNvSpPr/>
            <p:nvPr/>
          </p:nvSpPr>
          <p:spPr>
            <a:xfrm>
              <a:off x="3243094" y="5267994"/>
              <a:ext cx="914400" cy="615820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95;p1">
              <a:hlinkClick r:id="rId3"/>
              <a:extLst>
                <a:ext uri="{FF2B5EF4-FFF2-40B4-BE49-F238E27FC236}">
                  <a16:creationId xmlns:a16="http://schemas.microsoft.com/office/drawing/2014/main" id="{656CF8EA-04D4-FDE3-8305-4AEF52D038BE}"/>
                </a:ext>
              </a:extLst>
            </p:cNvPr>
            <p:cNvSpPr/>
            <p:nvPr/>
          </p:nvSpPr>
          <p:spPr>
            <a:xfrm rot="5400000">
              <a:off x="3561200" y="5342638"/>
              <a:ext cx="410547" cy="466531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" name="圓角矩形圖說文字 5">
            <a:extLst>
              <a:ext uri="{FF2B5EF4-FFF2-40B4-BE49-F238E27FC236}">
                <a16:creationId xmlns:a16="http://schemas.microsoft.com/office/drawing/2014/main" id="{A4857B96-0E76-1BAE-3A25-867895343B1D}"/>
              </a:ext>
            </a:extLst>
          </p:cNvPr>
          <p:cNvSpPr/>
          <p:nvPr/>
        </p:nvSpPr>
        <p:spPr>
          <a:xfrm>
            <a:off x="1310532" y="672222"/>
            <a:ext cx="9551057" cy="1255432"/>
          </a:xfrm>
          <a:prstGeom prst="wedgeRoundRectCallout">
            <a:avLst>
              <a:gd name="adj1" fmla="val 12158"/>
              <a:gd name="adj2" fmla="val 46956"/>
              <a:gd name="adj3" fmla="val 16667"/>
            </a:avLst>
          </a:prstGeom>
          <a:solidFill>
            <a:srgbClr val="E0EAF4"/>
          </a:solidFill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200" dirty="0">
                <a:solidFill>
                  <a:prstClr val="black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不</a:t>
            </a:r>
            <a:r>
              <a:rPr lang="zh-TW" altLang="en-US" sz="32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安全的下車方式</a:t>
            </a:r>
            <a:r>
              <a:rPr lang="zh-TW" altLang="en-US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en-US" altLang="zh-TW" sz="320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2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會傷害到自己</a:t>
            </a:r>
            <a:r>
              <a:rPr lang="zh-TW" altLang="en-US" sz="3200" dirty="0">
                <a:solidFill>
                  <a:prstClr val="black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和</a:t>
            </a:r>
            <a:r>
              <a:rPr lang="zh-TW" altLang="en-US" sz="32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其他無辜的人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圓角矩形圖說文字 5">
            <a:extLst>
              <a:ext uri="{FF2B5EF4-FFF2-40B4-BE49-F238E27FC236}">
                <a16:creationId xmlns:a16="http://schemas.microsoft.com/office/drawing/2014/main" id="{DA29BD65-3277-E439-4C2D-7D043F40D930}"/>
              </a:ext>
            </a:extLst>
          </p:cNvPr>
          <p:cNvSpPr/>
          <p:nvPr/>
        </p:nvSpPr>
        <p:spPr>
          <a:xfrm>
            <a:off x="6283486" y="4345591"/>
            <a:ext cx="5616100" cy="1090688"/>
          </a:xfrm>
          <a:prstGeom prst="wedgeRoundRectCallout">
            <a:avLst>
              <a:gd name="adj1" fmla="val 12158"/>
              <a:gd name="adj2" fmla="val 46956"/>
              <a:gd name="adj3" fmla="val 16667"/>
            </a:avLst>
          </a:prstGeom>
          <a:noFill/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這些行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為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導致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三" panose="040B0700000000000000" pitchFamily="82" charset="-120"/>
                <a:ea typeface="王漢宗中楷體破音三" panose="040B0700000000000000" pitchFamily="82" charset="-120"/>
              </a:rPr>
              <a:t>什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麼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樣的後果?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王漢宗中楷體注音" panose="040B0700000000000000" pitchFamily="82" charset="-120"/>
              <a:ea typeface="王漢宗中楷體注音" panose="040B0700000000000000" pitchFamily="82" charset="-120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lang="zh-TW" altLang="en-US" sz="28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接著還可能引發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三" panose="040B0700000000000000" pitchFamily="82" charset="-120"/>
                <a:ea typeface="王漢宗中楷體破音三" panose="040B0700000000000000" pitchFamily="82" charset="-120"/>
              </a:rPr>
              <a:t>什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麼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危險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呢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？</a:t>
            </a: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91A25651-D0BA-1C81-8445-151E2895A1C9}"/>
              </a:ext>
            </a:extLst>
          </p:cNvPr>
          <p:cNvSpPr/>
          <p:nvPr/>
        </p:nvSpPr>
        <p:spPr>
          <a:xfrm>
            <a:off x="6720522" y="2536956"/>
            <a:ext cx="4772816" cy="812347"/>
          </a:xfrm>
          <a:prstGeom prst="roundRect">
            <a:avLst/>
          </a:prstGeom>
          <a:solidFill>
            <a:srgbClr val="427D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想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王漢宗中楷體破音二" panose="040B0700000000000000" pitchFamily="82" charset="-120"/>
                <a:ea typeface="王漢宗中楷體破音二" panose="040B0700000000000000" pitchFamily="82" charset="-120"/>
                <a:cs typeface="+mn-cs"/>
              </a:rPr>
              <a:t>一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想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說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王漢宗中楷體破音二" panose="040B0700000000000000" pitchFamily="82" charset="-120"/>
                <a:ea typeface="王漢宗中楷體破音二" panose="040B0700000000000000" pitchFamily="82" charset="-120"/>
                <a:cs typeface="+mn-cs"/>
              </a:rPr>
              <a:t>一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說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B5A129C5-FD4B-DE43-57D9-198757793B7E}"/>
              </a:ext>
            </a:extLst>
          </p:cNvPr>
          <p:cNvSpPr txBox="1"/>
          <p:nvPr/>
        </p:nvSpPr>
        <p:spPr>
          <a:xfrm>
            <a:off x="8884508" y="132288"/>
            <a:ext cx="33074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引起動機│活動一：錯誤開車門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" name="文字方塊 20">
            <a:extLst>
              <a:ext uri="{FF2B5EF4-FFF2-40B4-BE49-F238E27FC236}">
                <a16:creationId xmlns:a16="http://schemas.microsoft.com/office/drawing/2014/main" id="{1AF94453-39F5-EB95-E4F9-7FCB92D6EDBF}"/>
              </a:ext>
            </a:extLst>
          </p:cNvPr>
          <p:cNvSpPr txBox="1"/>
          <p:nvPr/>
        </p:nvSpPr>
        <p:spPr>
          <a:xfrm>
            <a:off x="479900" y="5526440"/>
            <a:ext cx="56161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noFill/>
            <a:prstDash val="solid"/>
          </a:ln>
          <a:effectLst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24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點選上方</a:t>
            </a:r>
            <a:r>
              <a:rPr lang="zh-TW" altLang="en-US" sz="2400" dirty="0"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播</a:t>
            </a:r>
            <a:r>
              <a:rPr lang="zh-TW" altLang="en-US" sz="24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放鈕</a:t>
            </a:r>
            <a:r>
              <a:rPr lang="zh-TW" altLang="en-US" sz="2400" dirty="0"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播</a:t>
            </a:r>
            <a:r>
              <a:rPr lang="zh-TW" altLang="en-US" sz="24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放影片</a:t>
            </a:r>
          </a:p>
        </p:txBody>
      </p:sp>
    </p:spTree>
    <p:extLst>
      <p:ext uri="{BB962C8B-B14F-4D97-AF65-F5344CB8AC3E}">
        <p14:creationId xmlns:p14="http://schemas.microsoft.com/office/powerpoint/2010/main" val="18575880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23314DD1-D54C-D254-6DB9-BB447AB41FD3}"/>
              </a:ext>
            </a:extLst>
          </p:cNvPr>
          <p:cNvSpPr/>
          <p:nvPr/>
        </p:nvSpPr>
        <p:spPr>
          <a:xfrm>
            <a:off x="0" y="0"/>
            <a:ext cx="12192000" cy="3819171"/>
          </a:xfrm>
          <a:prstGeom prst="rect">
            <a:avLst/>
          </a:prstGeom>
          <a:solidFill>
            <a:srgbClr val="C7D9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FFC19AF-731C-2831-C1D3-A4C71571C3D6}"/>
              </a:ext>
            </a:extLst>
          </p:cNvPr>
          <p:cNvSpPr/>
          <p:nvPr/>
        </p:nvSpPr>
        <p:spPr>
          <a:xfrm>
            <a:off x="0" y="3819171"/>
            <a:ext cx="12192000" cy="3038828"/>
          </a:xfrm>
          <a:prstGeom prst="rect">
            <a:avLst/>
          </a:prstGeom>
          <a:solidFill>
            <a:srgbClr val="E3EC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F1485B3C-E7AE-A856-D4E9-4D0178EB9707}"/>
              </a:ext>
            </a:extLst>
          </p:cNvPr>
          <p:cNvSpPr txBox="1"/>
          <p:nvPr/>
        </p:nvSpPr>
        <p:spPr>
          <a:xfrm>
            <a:off x="8884508" y="132288"/>
            <a:ext cx="33074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lang="zh-TW" altLang="en-US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發展活動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│活動</a:t>
            </a:r>
            <a:r>
              <a:rPr lang="zh-TW" altLang="en-US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：正確開啟車門的方法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1" name="圓角矩形圖說文字 5">
            <a:extLst>
              <a:ext uri="{FF2B5EF4-FFF2-40B4-BE49-F238E27FC236}">
                <a16:creationId xmlns:a16="http://schemas.microsoft.com/office/drawing/2014/main" id="{5786D201-35DE-A6FA-1CCC-F6B68D548C3C}"/>
              </a:ext>
            </a:extLst>
          </p:cNvPr>
          <p:cNvSpPr/>
          <p:nvPr/>
        </p:nvSpPr>
        <p:spPr>
          <a:xfrm>
            <a:off x="2942967" y="378836"/>
            <a:ext cx="6306065" cy="934156"/>
          </a:xfrm>
          <a:prstGeom prst="wedgeRoundRectCallout">
            <a:avLst>
              <a:gd name="adj1" fmla="val 12158"/>
              <a:gd name="adj2" fmla="val 46956"/>
              <a:gd name="adj3" fmla="val 16667"/>
            </a:avLst>
          </a:prstGeom>
          <a:solidFill>
            <a:srgbClr val="427DB9"/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安全下車好方法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F76F8B63-7CE1-7ED3-DD29-2BBD8CB3FC1D}"/>
              </a:ext>
            </a:extLst>
          </p:cNvPr>
          <p:cNvSpPr txBox="1"/>
          <p:nvPr/>
        </p:nvSpPr>
        <p:spPr>
          <a:xfrm>
            <a:off x="441666" y="2067485"/>
            <a:ext cx="5966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endParaRPr lang="zh-TW" altLang="en-US" sz="5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56555A36-24A2-B4B6-383F-0C6ACEBA6CE5}"/>
              </a:ext>
            </a:extLst>
          </p:cNvPr>
          <p:cNvSpPr txBox="1"/>
          <p:nvPr/>
        </p:nvSpPr>
        <p:spPr>
          <a:xfrm>
            <a:off x="441666" y="4864716"/>
            <a:ext cx="5966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endParaRPr lang="zh-TW" altLang="en-US" sz="5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BF801ABF-C160-1671-3735-523ACD6C497D}"/>
              </a:ext>
            </a:extLst>
          </p:cNvPr>
          <p:cNvSpPr txBox="1"/>
          <p:nvPr/>
        </p:nvSpPr>
        <p:spPr>
          <a:xfrm>
            <a:off x="1479970" y="1923508"/>
            <a:ext cx="67888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從安全的地方下車：</a:t>
            </a:r>
            <a:endParaRPr lang="en-US" altLang="zh-TW" sz="3200" b="1" dirty="0"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  <a:p>
            <a:r>
              <a:rPr lang="zh-TW" altLang="en-US" sz="32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從靠路邊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32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沒有來往車輛的</a:t>
            </a:r>
            <a:r>
              <a:rPr lang="zh-TW" altLang="en-US" sz="3200" dirty="0"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那</a:t>
            </a:r>
            <a:r>
              <a:rPr lang="zh-TW" altLang="en-US" sz="3200" dirty="0">
                <a:latin typeface="王漢宗中楷體破音二" panose="040B0700000000000000" pitchFamily="82" charset="-120"/>
                <a:ea typeface="王漢宗中楷體破音二" panose="040B0700000000000000" pitchFamily="82" charset="-120"/>
              </a:rPr>
              <a:t>一</a:t>
            </a:r>
            <a:r>
              <a:rPr lang="zh-TW" altLang="en-US" sz="32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邊下車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8BBCAF88-4393-087A-DDA3-973288ED4D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35"/>
          <a:stretch/>
        </p:blipFill>
        <p:spPr>
          <a:xfrm>
            <a:off x="8632438" y="1723347"/>
            <a:ext cx="3229475" cy="16854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5" name="文字方塊 24">
            <a:extLst>
              <a:ext uri="{FF2B5EF4-FFF2-40B4-BE49-F238E27FC236}">
                <a16:creationId xmlns:a16="http://schemas.microsoft.com/office/drawing/2014/main" id="{76242EBB-936B-0EB5-46B8-901F102C5F1E}"/>
              </a:ext>
            </a:extLst>
          </p:cNvPr>
          <p:cNvSpPr txBox="1"/>
          <p:nvPr/>
        </p:nvSpPr>
        <p:spPr>
          <a:xfrm>
            <a:off x="1479969" y="4396711"/>
            <a:ext cx="102703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確定安全才開門：</a:t>
            </a:r>
            <a:endParaRPr lang="en-US" altLang="zh-TW" sz="3200" b="1" dirty="0"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  <a:p>
            <a:r>
              <a:rPr lang="zh-TW" altLang="en-US" sz="32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下車開門前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32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必須先確定自己</a:t>
            </a:r>
            <a:r>
              <a:rPr lang="zh-TW" altLang="en-US" sz="3200" dirty="0"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和</a:t>
            </a:r>
            <a:r>
              <a:rPr lang="zh-TW" altLang="en-US" sz="32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其他用路人的安全後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32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才可以開啟車門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416732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2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E0EAF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76C55151-A14D-902E-F97E-BD8EF07B29B0}"/>
              </a:ext>
            </a:extLst>
          </p:cNvPr>
          <p:cNvSpPr/>
          <p:nvPr/>
        </p:nvSpPr>
        <p:spPr>
          <a:xfrm>
            <a:off x="490149" y="889686"/>
            <a:ext cx="11199341" cy="5589478"/>
          </a:xfrm>
          <a:prstGeom prst="rect">
            <a:avLst/>
          </a:prstGeom>
          <a:solidFill>
            <a:schemeClr val="bg1"/>
          </a:solidFill>
          <a:ln>
            <a:solidFill>
              <a:srgbClr val="427D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D390B8BC-96BF-68E9-2604-2938E9B95257}"/>
              </a:ext>
            </a:extLst>
          </p:cNvPr>
          <p:cNvSpPr txBox="1"/>
          <p:nvPr/>
        </p:nvSpPr>
        <p:spPr>
          <a:xfrm>
            <a:off x="8884508" y="132288"/>
            <a:ext cx="33074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lang="zh-TW" altLang="en-US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發展活動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│活動</a:t>
            </a:r>
            <a:r>
              <a:rPr lang="zh-TW" altLang="en-US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：正確開啟車門的方法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圓角矩形圖說文字 5">
            <a:extLst>
              <a:ext uri="{FF2B5EF4-FFF2-40B4-BE49-F238E27FC236}">
                <a16:creationId xmlns:a16="http://schemas.microsoft.com/office/drawing/2014/main" id="{889BDC7E-6D86-9122-7953-8BE98D5815CA}"/>
              </a:ext>
            </a:extLst>
          </p:cNvPr>
          <p:cNvSpPr/>
          <p:nvPr/>
        </p:nvSpPr>
        <p:spPr>
          <a:xfrm>
            <a:off x="2942967" y="378836"/>
            <a:ext cx="6306065" cy="934156"/>
          </a:xfrm>
          <a:prstGeom prst="wedgeRoundRectCallout">
            <a:avLst>
              <a:gd name="adj1" fmla="val 12158"/>
              <a:gd name="adj2" fmla="val 46956"/>
              <a:gd name="adj3" fmla="val 16667"/>
            </a:avLst>
          </a:prstGeom>
          <a:solidFill>
            <a:srgbClr val="427DB9"/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安全開車門三步驟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55970DA1-25D6-C0F7-063A-4F2E85AD712C}"/>
              </a:ext>
            </a:extLst>
          </p:cNvPr>
          <p:cNvSpPr txBox="1"/>
          <p:nvPr/>
        </p:nvSpPr>
        <p:spPr>
          <a:xfrm>
            <a:off x="1498453" y="1742189"/>
            <a:ext cx="18004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步驟一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0C87E42C-8C5C-77EC-DDD0-80AC124680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555" y="2331512"/>
            <a:ext cx="3605655" cy="2571724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352B694C-73C4-1D14-E618-AA2BAD2F2A7E}"/>
              </a:ext>
            </a:extLst>
          </p:cNvPr>
          <p:cNvSpPr/>
          <p:nvPr/>
        </p:nvSpPr>
        <p:spPr>
          <a:xfrm>
            <a:off x="490153" y="4922476"/>
            <a:ext cx="383310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200" b="1" dirty="0">
                <a:solidFill>
                  <a:srgbClr val="427DB9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看看後方</a:t>
            </a:r>
            <a:endParaRPr lang="en-US" altLang="zh-TW" sz="2200" b="1" dirty="0">
              <a:solidFill>
                <a:srgbClr val="427DB9"/>
              </a:solidFill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  <a:p>
            <a:pPr algn="ctr"/>
            <a:r>
              <a:rPr lang="zh-TW" altLang="en-US" sz="2200" b="1" dirty="0">
                <a:solidFill>
                  <a:srgbClr val="427DB9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禮讓人車</a:t>
            </a:r>
            <a:endParaRPr lang="en-US" altLang="zh-TW" sz="2200" b="1" dirty="0">
              <a:solidFill>
                <a:srgbClr val="427DB9"/>
              </a:solidFill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  <a:p>
            <a:pPr algn="ctr"/>
            <a:r>
              <a:rPr lang="en-US" altLang="zh-TW" sz="20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(</a:t>
            </a:r>
            <a:r>
              <a:rPr lang="zh-TW" altLang="en-US" sz="20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確定沒有人車要通過</a:t>
            </a:r>
            <a:r>
              <a:rPr lang="en-US" altLang="zh-TW" sz="20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)</a:t>
            </a:r>
            <a:endParaRPr lang="zh-TW" altLang="en-US" sz="2000" dirty="0"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14C90F3F-BED0-2ED3-00EF-DE26533EB8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608" y="2325657"/>
            <a:ext cx="3605656" cy="2555554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F824F871-8BA4-1CD5-7948-EC14D5F52A1A}"/>
              </a:ext>
            </a:extLst>
          </p:cNvPr>
          <p:cNvSpPr/>
          <p:nvPr/>
        </p:nvSpPr>
        <p:spPr>
          <a:xfrm>
            <a:off x="4451054" y="4897853"/>
            <a:ext cx="344838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200" b="1" dirty="0">
                <a:solidFill>
                  <a:srgbClr val="427DB9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運用遠手</a:t>
            </a:r>
            <a:endParaRPr lang="en-US" altLang="zh-TW" sz="2200" b="1" dirty="0">
              <a:solidFill>
                <a:srgbClr val="427DB9"/>
              </a:solidFill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  <a:p>
            <a:pPr algn="ctr"/>
            <a:r>
              <a:rPr lang="zh-TW" altLang="en-US" sz="2200" b="1" dirty="0">
                <a:solidFill>
                  <a:srgbClr val="427DB9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拉開把手</a:t>
            </a:r>
            <a:endParaRPr lang="en-US" altLang="zh-TW" sz="2200" b="1" dirty="0">
              <a:solidFill>
                <a:srgbClr val="427DB9"/>
              </a:solidFill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  <a:p>
            <a:pPr algn="ctr"/>
            <a:r>
              <a:rPr lang="en-US" altLang="zh-TW" sz="20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(</a:t>
            </a:r>
            <a:r>
              <a:rPr lang="zh-TW" altLang="en-US" sz="2000" dirty="0"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不</a:t>
            </a:r>
            <a:r>
              <a:rPr lang="zh-TW" altLang="en-US" sz="20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可直接推開車門</a:t>
            </a:r>
            <a:r>
              <a:rPr lang="en-US" altLang="zh-TW" sz="20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)</a:t>
            </a:r>
            <a:endParaRPr lang="zh-TW" altLang="en-US" sz="2000" dirty="0"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</p:txBody>
      </p: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6115679C-9E7B-FA60-AD58-C930915E0FA1}"/>
              </a:ext>
            </a:extLst>
          </p:cNvPr>
          <p:cNvGrpSpPr/>
          <p:nvPr/>
        </p:nvGrpSpPr>
        <p:grpSpPr>
          <a:xfrm>
            <a:off x="4922029" y="4274117"/>
            <a:ext cx="2945348" cy="634973"/>
            <a:chOff x="4874005" y="3442894"/>
            <a:chExt cx="3018902" cy="650830"/>
          </a:xfrm>
        </p:grpSpPr>
        <p:sp>
          <p:nvSpPr>
            <p:cNvPr id="23" name="甜甜圈 9">
              <a:extLst>
                <a:ext uri="{FF2B5EF4-FFF2-40B4-BE49-F238E27FC236}">
                  <a16:creationId xmlns:a16="http://schemas.microsoft.com/office/drawing/2014/main" id="{4FA0F291-E283-9D6F-151E-03D7607D6E5C}"/>
                </a:ext>
              </a:extLst>
            </p:cNvPr>
            <p:cNvSpPr/>
            <p:nvPr/>
          </p:nvSpPr>
          <p:spPr>
            <a:xfrm>
              <a:off x="4874005" y="3442894"/>
              <a:ext cx="657876" cy="650830"/>
            </a:xfrm>
            <a:prstGeom prst="donut">
              <a:avLst>
                <a:gd name="adj" fmla="val 14845"/>
              </a:avLst>
            </a:prstGeom>
            <a:solidFill>
              <a:srgbClr val="DC4347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grpSp>
          <p:nvGrpSpPr>
            <p:cNvPr id="24" name="群組 23">
              <a:extLst>
                <a:ext uri="{FF2B5EF4-FFF2-40B4-BE49-F238E27FC236}">
                  <a16:creationId xmlns:a16="http://schemas.microsoft.com/office/drawing/2014/main" id="{60FF11A8-BED3-AB78-6FA0-2DA901504734}"/>
                </a:ext>
              </a:extLst>
            </p:cNvPr>
            <p:cNvGrpSpPr/>
            <p:nvPr/>
          </p:nvGrpSpPr>
          <p:grpSpPr>
            <a:xfrm>
              <a:off x="5531881" y="3568254"/>
              <a:ext cx="2361026" cy="400110"/>
              <a:chOff x="7175495" y="3569294"/>
              <a:chExt cx="2361026" cy="400110"/>
            </a:xfrm>
          </p:grpSpPr>
          <p:cxnSp>
            <p:nvCxnSpPr>
              <p:cNvPr id="25" name="直線單箭頭接點 24">
                <a:extLst>
                  <a:ext uri="{FF2B5EF4-FFF2-40B4-BE49-F238E27FC236}">
                    <a16:creationId xmlns:a16="http://schemas.microsoft.com/office/drawing/2014/main" id="{0DB5FC9A-3278-4115-81F5-BC310A480D95}"/>
                  </a:ext>
                </a:extLst>
              </p:cNvPr>
              <p:cNvCxnSpPr/>
              <p:nvPr/>
            </p:nvCxnSpPr>
            <p:spPr>
              <a:xfrm flipV="1">
                <a:off x="7175495" y="3796652"/>
                <a:ext cx="1359016" cy="4049"/>
              </a:xfrm>
              <a:prstGeom prst="straightConnector1">
                <a:avLst/>
              </a:prstGeom>
              <a:ln w="76200">
                <a:solidFill>
                  <a:srgbClr val="DC4347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26" name="文字方塊 25">
                <a:extLst>
                  <a:ext uri="{FF2B5EF4-FFF2-40B4-BE49-F238E27FC236}">
                    <a16:creationId xmlns:a16="http://schemas.microsoft.com/office/drawing/2014/main" id="{3B7B4A35-8BE3-23A7-4449-3DE6C21AAAF4}"/>
                  </a:ext>
                </a:extLst>
              </p:cNvPr>
              <p:cNvSpPr txBox="1"/>
              <p:nvPr/>
            </p:nvSpPr>
            <p:spPr>
              <a:xfrm>
                <a:off x="8534511" y="3569294"/>
                <a:ext cx="1002010" cy="400110"/>
              </a:xfrm>
              <a:prstGeom prst="rect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zh-TW" altLang="en-US" sz="2000" dirty="0">
                    <a:latin typeface="王漢宗中楷體注音" panose="040B0700000000000000" pitchFamily="82" charset="-120"/>
                    <a:ea typeface="王漢宗中楷體注音" panose="040B0700000000000000" pitchFamily="82" charset="-120"/>
                  </a:rPr>
                  <a:t>遠手</a:t>
                </a:r>
              </a:p>
            </p:txBody>
          </p:sp>
        </p:grpSp>
      </p:grpSp>
      <p:pic>
        <p:nvPicPr>
          <p:cNvPr id="28" name="圖片 27">
            <a:extLst>
              <a:ext uri="{FF2B5EF4-FFF2-40B4-BE49-F238E27FC236}">
                <a16:creationId xmlns:a16="http://schemas.microsoft.com/office/drawing/2014/main" id="{162459CC-373D-B9B5-C0D7-8B67F6ABF7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671" y="2269899"/>
            <a:ext cx="3596362" cy="2611312"/>
          </a:xfrm>
          <a:prstGeom prst="rect">
            <a:avLst/>
          </a:prstGeom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id="{43306EC4-CF36-21AE-FB7A-78FF73735B19}"/>
              </a:ext>
            </a:extLst>
          </p:cNvPr>
          <p:cNvSpPr/>
          <p:nvPr/>
        </p:nvSpPr>
        <p:spPr>
          <a:xfrm>
            <a:off x="8424528" y="4881211"/>
            <a:ext cx="286488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200" b="1" dirty="0">
                <a:solidFill>
                  <a:srgbClr val="427DB9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擺頭再次查看 </a:t>
            </a:r>
            <a:endParaRPr lang="en-US" altLang="zh-TW" sz="2200" b="1" dirty="0">
              <a:solidFill>
                <a:srgbClr val="427DB9"/>
              </a:solidFill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  <a:p>
            <a:pPr algn="ctr"/>
            <a:r>
              <a:rPr lang="zh-TW" altLang="en-US" sz="2200" b="1" dirty="0">
                <a:solidFill>
                  <a:srgbClr val="427DB9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才推開車門</a:t>
            </a:r>
            <a:endParaRPr lang="en-US" altLang="zh-TW" sz="2200" dirty="0">
              <a:solidFill>
                <a:srgbClr val="427DB9"/>
              </a:solidFill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2CE2771F-5602-71E5-4113-F1600A8A0B94}"/>
              </a:ext>
            </a:extLst>
          </p:cNvPr>
          <p:cNvSpPr txBox="1"/>
          <p:nvPr/>
        </p:nvSpPr>
        <p:spPr>
          <a:xfrm>
            <a:off x="5222189" y="1736345"/>
            <a:ext cx="18004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步驟二</a:t>
            </a: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AA04B0BE-D694-E429-FFFB-03CFCCA9044A}"/>
              </a:ext>
            </a:extLst>
          </p:cNvPr>
          <p:cNvSpPr txBox="1"/>
          <p:nvPr/>
        </p:nvSpPr>
        <p:spPr>
          <a:xfrm>
            <a:off x="8895605" y="1723362"/>
            <a:ext cx="18004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步驟三</a:t>
            </a:r>
          </a:p>
        </p:txBody>
      </p:sp>
    </p:spTree>
    <p:extLst>
      <p:ext uri="{BB962C8B-B14F-4D97-AF65-F5344CB8AC3E}">
        <p14:creationId xmlns:p14="http://schemas.microsoft.com/office/powerpoint/2010/main" val="623131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/>
      <p:bldP spid="2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E0EAF4"/>
          </a:fgClr>
          <a:bgClr>
            <a:schemeClr val="bg1"/>
          </a:bgClr>
        </a:patt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圓角矩形圖說文字 5"/>
          <p:cNvSpPr/>
          <p:nvPr/>
        </p:nvSpPr>
        <p:spPr>
          <a:xfrm>
            <a:off x="1004597" y="748786"/>
            <a:ext cx="10182806" cy="1122060"/>
          </a:xfrm>
          <a:prstGeom prst="wedgeRoundRectCallout">
            <a:avLst>
              <a:gd name="adj1" fmla="val 12158"/>
              <a:gd name="adj2" fmla="val 46956"/>
              <a:gd name="adj3" fmla="val 16667"/>
            </a:avLst>
          </a:prstGeom>
          <a:solidFill>
            <a:srgbClr val="E0EAF4"/>
          </a:solidFill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乘坐汽車時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有可能發生緊急狀況嗎？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25708827-9819-9BCB-E107-AEBECF82DCE9}"/>
              </a:ext>
            </a:extLst>
          </p:cNvPr>
          <p:cNvSpPr txBox="1"/>
          <p:nvPr/>
        </p:nvSpPr>
        <p:spPr>
          <a:xfrm>
            <a:off x="8884508" y="132288"/>
            <a:ext cx="33074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</a:t>
            </a:r>
            <a:r>
              <a:rPr lang="zh-TW" altLang="en-US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：緊急時候怎麼辦</a:t>
            </a:r>
            <a:r>
              <a:rPr lang="en-US" altLang="zh-TW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3" name="圖片 2">
            <a:hlinkClick r:id="rId3"/>
            <a:extLst>
              <a:ext uri="{FF2B5EF4-FFF2-40B4-BE49-F238E27FC236}">
                <a16:creationId xmlns:a16="http://schemas.microsoft.com/office/drawing/2014/main" id="{6C871BCD-5891-0D6A-4C88-98199BAA72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48"/>
          <a:stretch/>
        </p:blipFill>
        <p:spPr>
          <a:xfrm>
            <a:off x="650215" y="2524231"/>
            <a:ext cx="5886695" cy="3023953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400BF79B-A499-F704-DFB7-618D4F6151FD}"/>
              </a:ext>
            </a:extLst>
          </p:cNvPr>
          <p:cNvSpPr/>
          <p:nvPr/>
        </p:nvSpPr>
        <p:spPr>
          <a:xfrm>
            <a:off x="6898783" y="3399479"/>
            <a:ext cx="464300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zh-TW" altLang="en-US" sz="28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影片中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8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小朋友是</a:t>
            </a:r>
            <a:r>
              <a:rPr lang="zh-TW" altLang="en-US" sz="2800" dirty="0">
                <a:latin typeface="王漢宗中楷體破音三" panose="040B0700000000000000" pitchFamily="82" charset="-120"/>
                <a:ea typeface="王漢宗中楷體破音三" panose="040B0700000000000000" pitchFamily="82" charset="-120"/>
              </a:rPr>
              <a:t>什</a:t>
            </a:r>
            <a:r>
              <a:rPr lang="zh-TW" altLang="en-US" sz="2800" dirty="0"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麼</a:t>
            </a:r>
            <a:r>
              <a:rPr lang="zh-TW" altLang="en-US" sz="28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原因被關在車內</a:t>
            </a:r>
            <a:r>
              <a:rPr lang="zh-TW" altLang="en-US" sz="2800" dirty="0"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呢</a:t>
            </a:r>
            <a:r>
              <a:rPr lang="zh-TW" altLang="en-US" sz="28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？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84C2BB3-1B05-85ED-7399-BDAAFA993C54}"/>
              </a:ext>
            </a:extLst>
          </p:cNvPr>
          <p:cNvSpPr/>
          <p:nvPr/>
        </p:nvSpPr>
        <p:spPr>
          <a:xfrm>
            <a:off x="6898783" y="4784474"/>
            <a:ext cx="447245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zh-TW" altLang="en-US" sz="28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如果是你被反鎖在車內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8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可以怎</a:t>
            </a:r>
            <a:r>
              <a:rPr lang="zh-TW" altLang="en-US" sz="2800" dirty="0"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麼</a:t>
            </a:r>
            <a:r>
              <a:rPr lang="zh-TW" altLang="en-US" sz="28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求救</a:t>
            </a:r>
            <a:r>
              <a:rPr lang="zh-TW" altLang="en-US" sz="2800" dirty="0"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呢</a:t>
            </a:r>
            <a:r>
              <a:rPr lang="zh-TW" altLang="en-US" sz="28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？</a:t>
            </a: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FE0C8E73-78AE-BB88-BDF0-5430A89E3B5F}"/>
              </a:ext>
            </a:extLst>
          </p:cNvPr>
          <p:cNvSpPr/>
          <p:nvPr/>
        </p:nvSpPr>
        <p:spPr>
          <a:xfrm>
            <a:off x="6720522" y="2536956"/>
            <a:ext cx="4772816" cy="812347"/>
          </a:xfrm>
          <a:prstGeom prst="roundRect">
            <a:avLst/>
          </a:prstGeom>
          <a:solidFill>
            <a:srgbClr val="427D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想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王漢宗中楷體破音二" panose="040B0700000000000000" pitchFamily="82" charset="-120"/>
                <a:ea typeface="王漢宗中楷體破音二" panose="040B0700000000000000" pitchFamily="82" charset="-120"/>
                <a:cs typeface="+mn-cs"/>
              </a:rPr>
              <a:t>一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想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說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王漢宗中楷體破音二" panose="040B0700000000000000" pitchFamily="82" charset="-120"/>
                <a:ea typeface="王漢宗中楷體破音二" panose="040B0700000000000000" pitchFamily="82" charset="-120"/>
                <a:cs typeface="+mn-cs"/>
              </a:rPr>
              <a:t>一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說</a:t>
            </a: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1BB9C597-1541-EFE8-89BB-941F084B32EF}"/>
              </a:ext>
            </a:extLst>
          </p:cNvPr>
          <p:cNvGrpSpPr/>
          <p:nvPr/>
        </p:nvGrpSpPr>
        <p:grpSpPr>
          <a:xfrm>
            <a:off x="2964794" y="3662273"/>
            <a:ext cx="1140577" cy="768143"/>
            <a:chOff x="3243094" y="5267994"/>
            <a:chExt cx="914400" cy="615820"/>
          </a:xfrm>
        </p:grpSpPr>
        <p:sp>
          <p:nvSpPr>
            <p:cNvPr id="11" name="Google Shape;94;p1">
              <a:hlinkClick r:id="rId3"/>
              <a:extLst>
                <a:ext uri="{FF2B5EF4-FFF2-40B4-BE49-F238E27FC236}">
                  <a16:creationId xmlns:a16="http://schemas.microsoft.com/office/drawing/2014/main" id="{4F1A04E3-E556-B0FD-C5F2-309ADCDBAAF8}"/>
                </a:ext>
              </a:extLst>
            </p:cNvPr>
            <p:cNvSpPr/>
            <p:nvPr/>
          </p:nvSpPr>
          <p:spPr>
            <a:xfrm>
              <a:off x="3243094" y="5267994"/>
              <a:ext cx="914400" cy="615820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95;p1">
              <a:hlinkClick r:id="rId3"/>
              <a:extLst>
                <a:ext uri="{FF2B5EF4-FFF2-40B4-BE49-F238E27FC236}">
                  <a16:creationId xmlns:a16="http://schemas.microsoft.com/office/drawing/2014/main" id="{876B5813-F570-2A34-407A-C3DE374A290F}"/>
                </a:ext>
              </a:extLst>
            </p:cNvPr>
            <p:cNvSpPr/>
            <p:nvPr/>
          </p:nvSpPr>
          <p:spPr>
            <a:xfrm rot="5400000">
              <a:off x="3561200" y="5342638"/>
              <a:ext cx="410547" cy="466531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" name="文字方塊 20">
            <a:extLst>
              <a:ext uri="{FF2B5EF4-FFF2-40B4-BE49-F238E27FC236}">
                <a16:creationId xmlns:a16="http://schemas.microsoft.com/office/drawing/2014/main" id="{1AF94453-39F5-EB95-E4F9-7FCB92D6EDBF}"/>
              </a:ext>
            </a:extLst>
          </p:cNvPr>
          <p:cNvSpPr txBox="1"/>
          <p:nvPr/>
        </p:nvSpPr>
        <p:spPr>
          <a:xfrm>
            <a:off x="650214" y="5554362"/>
            <a:ext cx="5886695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noFill/>
            <a:prstDash val="solid"/>
          </a:ln>
          <a:effectLst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24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點選上方</a:t>
            </a:r>
            <a:r>
              <a:rPr lang="zh-TW" altLang="en-US" sz="2400" dirty="0"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播</a:t>
            </a:r>
            <a:r>
              <a:rPr lang="zh-TW" altLang="en-US" sz="24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放鈕</a:t>
            </a:r>
            <a:r>
              <a:rPr lang="zh-TW" altLang="en-US" sz="2400" dirty="0"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播</a:t>
            </a:r>
            <a:r>
              <a:rPr lang="zh-TW" altLang="en-US" sz="24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放影片</a:t>
            </a:r>
          </a:p>
        </p:txBody>
      </p:sp>
    </p:spTree>
    <p:extLst>
      <p:ext uri="{BB962C8B-B14F-4D97-AF65-F5344CB8AC3E}">
        <p14:creationId xmlns:p14="http://schemas.microsoft.com/office/powerpoint/2010/main" val="51925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語音泡泡: 圓角矩形 1">
            <a:extLst>
              <a:ext uri="{FF2B5EF4-FFF2-40B4-BE49-F238E27FC236}">
                <a16:creationId xmlns:a16="http://schemas.microsoft.com/office/drawing/2014/main" id="{806C5085-95C7-95F3-E42B-8766CA08643D}"/>
              </a:ext>
            </a:extLst>
          </p:cNvPr>
          <p:cNvSpPr/>
          <p:nvPr/>
        </p:nvSpPr>
        <p:spPr>
          <a:xfrm>
            <a:off x="1868556" y="1067209"/>
            <a:ext cx="8140227" cy="2283588"/>
          </a:xfrm>
          <a:prstGeom prst="wedgeRoundRectCallout">
            <a:avLst>
              <a:gd name="adj1" fmla="val 27375"/>
              <a:gd name="adj2" fmla="val 67485"/>
              <a:gd name="adj3" fmla="val 16667"/>
            </a:avLst>
          </a:prstGeom>
          <a:solidFill>
            <a:srgbClr val="E9F0F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183217" y="1303641"/>
            <a:ext cx="7372263" cy="1810723"/>
          </a:xfrm>
          <a:noFill/>
        </p:spPr>
        <p:txBody>
          <a:bodyPr anchor="ctr" anchorCtr="0">
            <a:noAutofit/>
          </a:bodyPr>
          <a:lstStyle/>
          <a:p>
            <a:r>
              <a:rPr lang="zh-TW" altLang="en-US" sz="4800" b="1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第二節</a:t>
            </a:r>
            <a:endParaRPr lang="en-US" altLang="zh-TW" sz="4800" b="1" dirty="0"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  <a:p>
            <a:r>
              <a:rPr lang="zh-TW" altLang="en-US" sz="4800" b="1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汽車小乘客</a:t>
            </a:r>
            <a:r>
              <a:rPr lang="en-US" altLang="zh-TW" sz="4800" b="1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-1</a:t>
            </a:r>
            <a:endParaRPr lang="zh-TW" altLang="en-US" sz="4800" b="1" dirty="0"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67230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E0EAF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76C55151-A14D-902E-F97E-BD8EF07B29B0}"/>
              </a:ext>
            </a:extLst>
          </p:cNvPr>
          <p:cNvSpPr/>
          <p:nvPr/>
        </p:nvSpPr>
        <p:spPr>
          <a:xfrm>
            <a:off x="490149" y="889686"/>
            <a:ext cx="11199341" cy="5589478"/>
          </a:xfrm>
          <a:prstGeom prst="rect">
            <a:avLst/>
          </a:prstGeom>
          <a:solidFill>
            <a:schemeClr val="bg1"/>
          </a:solidFill>
          <a:ln>
            <a:solidFill>
              <a:srgbClr val="427D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圓角矩形圖說文字 5">
            <a:extLst>
              <a:ext uri="{FF2B5EF4-FFF2-40B4-BE49-F238E27FC236}">
                <a16:creationId xmlns:a16="http://schemas.microsoft.com/office/drawing/2014/main" id="{889BDC7E-6D86-9122-7953-8BE98D5815CA}"/>
              </a:ext>
            </a:extLst>
          </p:cNvPr>
          <p:cNvSpPr/>
          <p:nvPr/>
        </p:nvSpPr>
        <p:spPr>
          <a:xfrm>
            <a:off x="2942967" y="378836"/>
            <a:ext cx="6306065" cy="934156"/>
          </a:xfrm>
          <a:prstGeom prst="wedgeRoundRectCallout">
            <a:avLst>
              <a:gd name="adj1" fmla="val 12158"/>
              <a:gd name="adj2" fmla="val 46956"/>
              <a:gd name="adj3" fmla="val 16667"/>
            </a:avLst>
          </a:prstGeom>
          <a:solidFill>
            <a:srgbClr val="427DB9"/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600" b="1" dirty="0">
                <a:solidFill>
                  <a:prstClr val="white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緊急時候怎</a:t>
            </a:r>
            <a:r>
              <a:rPr lang="zh-TW" altLang="en-US" sz="3600" b="1" dirty="0">
                <a:solidFill>
                  <a:prstClr val="white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麼</a:t>
            </a:r>
            <a:r>
              <a:rPr lang="zh-TW" altLang="en-US" sz="3600" b="1" dirty="0">
                <a:solidFill>
                  <a:prstClr val="white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辦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AB15B5A-827C-B941-12B8-7923A188E8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491" y="2816313"/>
            <a:ext cx="3279650" cy="23571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文字方塊 13">
            <a:extLst>
              <a:ext uri="{FF2B5EF4-FFF2-40B4-BE49-F238E27FC236}">
                <a16:creationId xmlns:a16="http://schemas.microsoft.com/office/drawing/2014/main" id="{BA2EC614-E9F6-951C-CB67-838FA0E7854D}"/>
              </a:ext>
            </a:extLst>
          </p:cNvPr>
          <p:cNvSpPr txBox="1"/>
          <p:nvPr/>
        </p:nvSpPr>
        <p:spPr>
          <a:xfrm>
            <a:off x="793491" y="5280487"/>
            <a:ext cx="3416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800" b="1" dirty="0">
                <a:solidFill>
                  <a:srgbClr val="427DB9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拍打車窗玻璃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D1960552-6D0D-AD4D-7B06-21C5CE8E22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1782" y="2795945"/>
            <a:ext cx="3340023" cy="23978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文字方塊 13">
            <a:extLst>
              <a:ext uri="{FF2B5EF4-FFF2-40B4-BE49-F238E27FC236}">
                <a16:creationId xmlns:a16="http://schemas.microsoft.com/office/drawing/2014/main" id="{985B526E-C936-6412-5A42-A90CB9BCFF37}"/>
              </a:ext>
            </a:extLst>
          </p:cNvPr>
          <p:cNvSpPr txBox="1"/>
          <p:nvPr/>
        </p:nvSpPr>
        <p:spPr>
          <a:xfrm>
            <a:off x="4513153" y="5280487"/>
            <a:ext cx="3416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27DB9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用力長按喇叭</a:t>
            </a: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06A9BD30-0298-6B27-0172-2552C96216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178" y="2820773"/>
            <a:ext cx="3328331" cy="23978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3" name="文字方塊 13">
            <a:extLst>
              <a:ext uri="{FF2B5EF4-FFF2-40B4-BE49-F238E27FC236}">
                <a16:creationId xmlns:a16="http://schemas.microsoft.com/office/drawing/2014/main" id="{2F29A4E4-56DC-10E3-4175-3345F64F151D}"/>
              </a:ext>
            </a:extLst>
          </p:cNvPr>
          <p:cNvSpPr txBox="1"/>
          <p:nvPr/>
        </p:nvSpPr>
        <p:spPr>
          <a:xfrm>
            <a:off x="8101321" y="5280487"/>
            <a:ext cx="3416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27DB9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閃爍汽車大燈</a:t>
            </a:r>
          </a:p>
        </p:txBody>
      </p:sp>
      <p:sp>
        <p:nvSpPr>
          <p:cNvPr id="34" name="矩形: 圓角 3">
            <a:extLst>
              <a:ext uri="{FF2B5EF4-FFF2-40B4-BE49-F238E27FC236}">
                <a16:creationId xmlns:a16="http://schemas.microsoft.com/office/drawing/2014/main" id="{2A9DB675-27EA-E866-B8ED-240B486C464C}"/>
              </a:ext>
            </a:extLst>
          </p:cNvPr>
          <p:cNvSpPr/>
          <p:nvPr/>
        </p:nvSpPr>
        <p:spPr>
          <a:xfrm>
            <a:off x="1454291" y="2156835"/>
            <a:ext cx="1993349" cy="659478"/>
          </a:xfrm>
          <a:prstGeom prst="roundRect">
            <a:avLst/>
          </a:prstGeom>
          <a:solidFill>
            <a:srgbClr val="E3ECF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2800" dirty="0">
                <a:solidFill>
                  <a:schemeClr val="tx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方法一</a:t>
            </a:r>
          </a:p>
        </p:txBody>
      </p:sp>
      <p:sp>
        <p:nvSpPr>
          <p:cNvPr id="35" name="矩形: 圓角 3">
            <a:extLst>
              <a:ext uri="{FF2B5EF4-FFF2-40B4-BE49-F238E27FC236}">
                <a16:creationId xmlns:a16="http://schemas.microsoft.com/office/drawing/2014/main" id="{4BC00372-FDD9-E776-E5C6-96D5DE3C9869}"/>
              </a:ext>
            </a:extLst>
          </p:cNvPr>
          <p:cNvSpPr/>
          <p:nvPr/>
        </p:nvSpPr>
        <p:spPr>
          <a:xfrm>
            <a:off x="5093144" y="2154938"/>
            <a:ext cx="1993349" cy="659478"/>
          </a:xfrm>
          <a:prstGeom prst="roundRect">
            <a:avLst/>
          </a:prstGeom>
          <a:solidFill>
            <a:srgbClr val="E3ECF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2800" dirty="0">
                <a:solidFill>
                  <a:schemeClr val="tx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方法二</a:t>
            </a:r>
          </a:p>
        </p:txBody>
      </p:sp>
      <p:sp>
        <p:nvSpPr>
          <p:cNvPr id="36" name="矩形: 圓角 3">
            <a:extLst>
              <a:ext uri="{FF2B5EF4-FFF2-40B4-BE49-F238E27FC236}">
                <a16:creationId xmlns:a16="http://schemas.microsoft.com/office/drawing/2014/main" id="{A00C04EB-E670-E18B-B6C2-EDA695904F15}"/>
              </a:ext>
            </a:extLst>
          </p:cNvPr>
          <p:cNvSpPr/>
          <p:nvPr/>
        </p:nvSpPr>
        <p:spPr>
          <a:xfrm>
            <a:off x="8744360" y="2161295"/>
            <a:ext cx="1993349" cy="659478"/>
          </a:xfrm>
          <a:prstGeom prst="roundRect">
            <a:avLst/>
          </a:prstGeom>
          <a:solidFill>
            <a:srgbClr val="E3ECF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2800" dirty="0">
                <a:solidFill>
                  <a:schemeClr val="tx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方法三</a:t>
            </a: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28D51697-F132-8D1F-5E7A-29B45A672415}"/>
              </a:ext>
            </a:extLst>
          </p:cNvPr>
          <p:cNvSpPr txBox="1"/>
          <p:nvPr/>
        </p:nvSpPr>
        <p:spPr>
          <a:xfrm>
            <a:off x="8884508" y="132288"/>
            <a:ext cx="33074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</a:t>
            </a:r>
            <a:r>
              <a:rPr lang="zh-TW" altLang="en-US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：緊急時候怎麼辦</a:t>
            </a:r>
            <a:r>
              <a:rPr lang="en-US" altLang="zh-TW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0360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  <p:bldP spid="3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E0EAF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id="{08B58032-ACAD-2F8B-6526-F0663E3CBFBF}"/>
              </a:ext>
            </a:extLst>
          </p:cNvPr>
          <p:cNvSpPr/>
          <p:nvPr/>
        </p:nvSpPr>
        <p:spPr>
          <a:xfrm>
            <a:off x="914400" y="1366928"/>
            <a:ext cx="10515600" cy="5132726"/>
          </a:xfrm>
          <a:custGeom>
            <a:avLst/>
            <a:gdLst>
              <a:gd name="connsiteX0" fmla="*/ 0 w 10515600"/>
              <a:gd name="connsiteY0" fmla="*/ 0 h 5132726"/>
              <a:gd name="connsiteX1" fmla="*/ 689356 w 10515600"/>
              <a:gd name="connsiteY1" fmla="*/ 0 h 5132726"/>
              <a:gd name="connsiteX2" fmla="*/ 1273556 w 10515600"/>
              <a:gd name="connsiteY2" fmla="*/ 0 h 5132726"/>
              <a:gd name="connsiteX3" fmla="*/ 1857756 w 10515600"/>
              <a:gd name="connsiteY3" fmla="*/ 0 h 5132726"/>
              <a:gd name="connsiteX4" fmla="*/ 2441956 w 10515600"/>
              <a:gd name="connsiteY4" fmla="*/ 0 h 5132726"/>
              <a:gd name="connsiteX5" fmla="*/ 2710688 w 10515600"/>
              <a:gd name="connsiteY5" fmla="*/ 0 h 5132726"/>
              <a:gd name="connsiteX6" fmla="*/ 3400044 w 10515600"/>
              <a:gd name="connsiteY6" fmla="*/ 0 h 5132726"/>
              <a:gd name="connsiteX7" fmla="*/ 3668776 w 10515600"/>
              <a:gd name="connsiteY7" fmla="*/ 0 h 5132726"/>
              <a:gd name="connsiteX8" fmla="*/ 4252976 w 10515600"/>
              <a:gd name="connsiteY8" fmla="*/ 0 h 5132726"/>
              <a:gd name="connsiteX9" fmla="*/ 5047488 w 10515600"/>
              <a:gd name="connsiteY9" fmla="*/ 0 h 5132726"/>
              <a:gd name="connsiteX10" fmla="*/ 5842000 w 10515600"/>
              <a:gd name="connsiteY10" fmla="*/ 0 h 5132726"/>
              <a:gd name="connsiteX11" fmla="*/ 6531356 w 10515600"/>
              <a:gd name="connsiteY11" fmla="*/ 0 h 5132726"/>
              <a:gd name="connsiteX12" fmla="*/ 7010400 w 10515600"/>
              <a:gd name="connsiteY12" fmla="*/ 0 h 5132726"/>
              <a:gd name="connsiteX13" fmla="*/ 7279132 w 10515600"/>
              <a:gd name="connsiteY13" fmla="*/ 0 h 5132726"/>
              <a:gd name="connsiteX14" fmla="*/ 7758176 w 10515600"/>
              <a:gd name="connsiteY14" fmla="*/ 0 h 5132726"/>
              <a:gd name="connsiteX15" fmla="*/ 8447532 w 10515600"/>
              <a:gd name="connsiteY15" fmla="*/ 0 h 5132726"/>
              <a:gd name="connsiteX16" fmla="*/ 9242044 w 10515600"/>
              <a:gd name="connsiteY16" fmla="*/ 0 h 5132726"/>
              <a:gd name="connsiteX17" fmla="*/ 9510776 w 10515600"/>
              <a:gd name="connsiteY17" fmla="*/ 0 h 5132726"/>
              <a:gd name="connsiteX18" fmla="*/ 9779508 w 10515600"/>
              <a:gd name="connsiteY18" fmla="*/ 0 h 5132726"/>
              <a:gd name="connsiteX19" fmla="*/ 10515600 w 10515600"/>
              <a:gd name="connsiteY19" fmla="*/ 0 h 5132726"/>
              <a:gd name="connsiteX20" fmla="*/ 10515600 w 10515600"/>
              <a:gd name="connsiteY20" fmla="*/ 416321 h 5132726"/>
              <a:gd name="connsiteX21" fmla="*/ 10515600 w 10515600"/>
              <a:gd name="connsiteY21" fmla="*/ 1037951 h 5132726"/>
              <a:gd name="connsiteX22" fmla="*/ 10515600 w 10515600"/>
              <a:gd name="connsiteY22" fmla="*/ 1710909 h 5132726"/>
              <a:gd name="connsiteX23" fmla="*/ 10515600 w 10515600"/>
              <a:gd name="connsiteY23" fmla="*/ 2127230 h 5132726"/>
              <a:gd name="connsiteX24" fmla="*/ 10515600 w 10515600"/>
              <a:gd name="connsiteY24" fmla="*/ 2800187 h 5132726"/>
              <a:gd name="connsiteX25" fmla="*/ 10515600 w 10515600"/>
              <a:gd name="connsiteY25" fmla="*/ 3473145 h 5132726"/>
              <a:gd name="connsiteX26" fmla="*/ 10515600 w 10515600"/>
              <a:gd name="connsiteY26" fmla="*/ 3889466 h 5132726"/>
              <a:gd name="connsiteX27" fmla="*/ 10515600 w 10515600"/>
              <a:gd name="connsiteY27" fmla="*/ 4459769 h 5132726"/>
              <a:gd name="connsiteX28" fmla="*/ 10515600 w 10515600"/>
              <a:gd name="connsiteY28" fmla="*/ 5132726 h 5132726"/>
              <a:gd name="connsiteX29" fmla="*/ 10036556 w 10515600"/>
              <a:gd name="connsiteY29" fmla="*/ 5132726 h 5132726"/>
              <a:gd name="connsiteX30" fmla="*/ 9347200 w 10515600"/>
              <a:gd name="connsiteY30" fmla="*/ 5132726 h 5132726"/>
              <a:gd name="connsiteX31" fmla="*/ 8552688 w 10515600"/>
              <a:gd name="connsiteY31" fmla="*/ 5132726 h 5132726"/>
              <a:gd name="connsiteX32" fmla="*/ 8073644 w 10515600"/>
              <a:gd name="connsiteY32" fmla="*/ 5132726 h 5132726"/>
              <a:gd name="connsiteX33" fmla="*/ 7279132 w 10515600"/>
              <a:gd name="connsiteY33" fmla="*/ 5132726 h 5132726"/>
              <a:gd name="connsiteX34" fmla="*/ 6694932 w 10515600"/>
              <a:gd name="connsiteY34" fmla="*/ 5132726 h 5132726"/>
              <a:gd name="connsiteX35" fmla="*/ 5900420 w 10515600"/>
              <a:gd name="connsiteY35" fmla="*/ 5132726 h 5132726"/>
              <a:gd name="connsiteX36" fmla="*/ 5105908 w 10515600"/>
              <a:gd name="connsiteY36" fmla="*/ 5132726 h 5132726"/>
              <a:gd name="connsiteX37" fmla="*/ 4732020 w 10515600"/>
              <a:gd name="connsiteY37" fmla="*/ 5132726 h 5132726"/>
              <a:gd name="connsiteX38" fmla="*/ 4252976 w 10515600"/>
              <a:gd name="connsiteY38" fmla="*/ 5132726 h 5132726"/>
              <a:gd name="connsiteX39" fmla="*/ 3668776 w 10515600"/>
              <a:gd name="connsiteY39" fmla="*/ 5132726 h 5132726"/>
              <a:gd name="connsiteX40" fmla="*/ 3084576 w 10515600"/>
              <a:gd name="connsiteY40" fmla="*/ 5132726 h 5132726"/>
              <a:gd name="connsiteX41" fmla="*/ 2395220 w 10515600"/>
              <a:gd name="connsiteY41" fmla="*/ 5132726 h 5132726"/>
              <a:gd name="connsiteX42" fmla="*/ 2021332 w 10515600"/>
              <a:gd name="connsiteY42" fmla="*/ 5132726 h 5132726"/>
              <a:gd name="connsiteX43" fmla="*/ 1647444 w 10515600"/>
              <a:gd name="connsiteY43" fmla="*/ 5132726 h 5132726"/>
              <a:gd name="connsiteX44" fmla="*/ 852932 w 10515600"/>
              <a:gd name="connsiteY44" fmla="*/ 5132726 h 5132726"/>
              <a:gd name="connsiteX45" fmla="*/ 0 w 10515600"/>
              <a:gd name="connsiteY45" fmla="*/ 5132726 h 5132726"/>
              <a:gd name="connsiteX46" fmla="*/ 0 w 10515600"/>
              <a:gd name="connsiteY46" fmla="*/ 4562423 h 5132726"/>
              <a:gd name="connsiteX47" fmla="*/ 0 w 10515600"/>
              <a:gd name="connsiteY47" fmla="*/ 3940793 h 5132726"/>
              <a:gd name="connsiteX48" fmla="*/ 0 w 10515600"/>
              <a:gd name="connsiteY48" fmla="*/ 3473145 h 5132726"/>
              <a:gd name="connsiteX49" fmla="*/ 0 w 10515600"/>
              <a:gd name="connsiteY49" fmla="*/ 2902842 h 5132726"/>
              <a:gd name="connsiteX50" fmla="*/ 0 w 10515600"/>
              <a:gd name="connsiteY50" fmla="*/ 2332539 h 5132726"/>
              <a:gd name="connsiteX51" fmla="*/ 0 w 10515600"/>
              <a:gd name="connsiteY51" fmla="*/ 1813563 h 5132726"/>
              <a:gd name="connsiteX52" fmla="*/ 0 w 10515600"/>
              <a:gd name="connsiteY52" fmla="*/ 1294588 h 5132726"/>
              <a:gd name="connsiteX53" fmla="*/ 0 w 10515600"/>
              <a:gd name="connsiteY53" fmla="*/ 878266 h 5132726"/>
              <a:gd name="connsiteX54" fmla="*/ 0 w 10515600"/>
              <a:gd name="connsiteY54" fmla="*/ 0 h 5132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0515600" h="5132726" fill="none" extrusionOk="0">
                <a:moveTo>
                  <a:pt x="0" y="0"/>
                </a:moveTo>
                <a:cubicBezTo>
                  <a:pt x="162285" y="-56213"/>
                  <a:pt x="408596" y="46115"/>
                  <a:pt x="689356" y="0"/>
                </a:cubicBezTo>
                <a:cubicBezTo>
                  <a:pt x="970116" y="-46115"/>
                  <a:pt x="1033484" y="68194"/>
                  <a:pt x="1273556" y="0"/>
                </a:cubicBezTo>
                <a:cubicBezTo>
                  <a:pt x="1513628" y="-68194"/>
                  <a:pt x="1644567" y="65291"/>
                  <a:pt x="1857756" y="0"/>
                </a:cubicBezTo>
                <a:cubicBezTo>
                  <a:pt x="2070945" y="-65291"/>
                  <a:pt x="2306195" y="31774"/>
                  <a:pt x="2441956" y="0"/>
                </a:cubicBezTo>
                <a:cubicBezTo>
                  <a:pt x="2577717" y="-31774"/>
                  <a:pt x="2638886" y="4755"/>
                  <a:pt x="2710688" y="0"/>
                </a:cubicBezTo>
                <a:cubicBezTo>
                  <a:pt x="2782490" y="-4755"/>
                  <a:pt x="3253251" y="17716"/>
                  <a:pt x="3400044" y="0"/>
                </a:cubicBezTo>
                <a:cubicBezTo>
                  <a:pt x="3546837" y="-17716"/>
                  <a:pt x="3600210" y="9199"/>
                  <a:pt x="3668776" y="0"/>
                </a:cubicBezTo>
                <a:cubicBezTo>
                  <a:pt x="3737342" y="-9199"/>
                  <a:pt x="4018238" y="8584"/>
                  <a:pt x="4252976" y="0"/>
                </a:cubicBezTo>
                <a:cubicBezTo>
                  <a:pt x="4487714" y="-8584"/>
                  <a:pt x="4773927" y="46849"/>
                  <a:pt x="5047488" y="0"/>
                </a:cubicBezTo>
                <a:cubicBezTo>
                  <a:pt x="5321049" y="-46849"/>
                  <a:pt x="5450492" y="45312"/>
                  <a:pt x="5842000" y="0"/>
                </a:cubicBezTo>
                <a:cubicBezTo>
                  <a:pt x="6233508" y="-45312"/>
                  <a:pt x="6263492" y="75633"/>
                  <a:pt x="6531356" y="0"/>
                </a:cubicBezTo>
                <a:cubicBezTo>
                  <a:pt x="6799220" y="-75633"/>
                  <a:pt x="6783824" y="26891"/>
                  <a:pt x="7010400" y="0"/>
                </a:cubicBezTo>
                <a:cubicBezTo>
                  <a:pt x="7236976" y="-26891"/>
                  <a:pt x="7205060" y="9898"/>
                  <a:pt x="7279132" y="0"/>
                </a:cubicBezTo>
                <a:cubicBezTo>
                  <a:pt x="7353204" y="-9898"/>
                  <a:pt x="7538303" y="52649"/>
                  <a:pt x="7758176" y="0"/>
                </a:cubicBezTo>
                <a:cubicBezTo>
                  <a:pt x="7978049" y="-52649"/>
                  <a:pt x="8260450" y="5064"/>
                  <a:pt x="8447532" y="0"/>
                </a:cubicBezTo>
                <a:cubicBezTo>
                  <a:pt x="8634614" y="-5064"/>
                  <a:pt x="8857462" y="56274"/>
                  <a:pt x="9242044" y="0"/>
                </a:cubicBezTo>
                <a:cubicBezTo>
                  <a:pt x="9626626" y="-56274"/>
                  <a:pt x="9417884" y="29198"/>
                  <a:pt x="9510776" y="0"/>
                </a:cubicBezTo>
                <a:cubicBezTo>
                  <a:pt x="9603668" y="-29198"/>
                  <a:pt x="9650973" y="27565"/>
                  <a:pt x="9779508" y="0"/>
                </a:cubicBezTo>
                <a:cubicBezTo>
                  <a:pt x="9908043" y="-27565"/>
                  <a:pt x="10347970" y="55234"/>
                  <a:pt x="10515600" y="0"/>
                </a:cubicBezTo>
                <a:cubicBezTo>
                  <a:pt x="10523293" y="178581"/>
                  <a:pt x="10483813" y="294727"/>
                  <a:pt x="10515600" y="416321"/>
                </a:cubicBezTo>
                <a:cubicBezTo>
                  <a:pt x="10547387" y="537915"/>
                  <a:pt x="10451960" y="903945"/>
                  <a:pt x="10515600" y="1037951"/>
                </a:cubicBezTo>
                <a:cubicBezTo>
                  <a:pt x="10579240" y="1171957"/>
                  <a:pt x="10482766" y="1455989"/>
                  <a:pt x="10515600" y="1710909"/>
                </a:cubicBezTo>
                <a:cubicBezTo>
                  <a:pt x="10548434" y="1965829"/>
                  <a:pt x="10502856" y="1957875"/>
                  <a:pt x="10515600" y="2127230"/>
                </a:cubicBezTo>
                <a:cubicBezTo>
                  <a:pt x="10528344" y="2296585"/>
                  <a:pt x="10462781" y="2571265"/>
                  <a:pt x="10515600" y="2800187"/>
                </a:cubicBezTo>
                <a:cubicBezTo>
                  <a:pt x="10568419" y="3029109"/>
                  <a:pt x="10438811" y="3241734"/>
                  <a:pt x="10515600" y="3473145"/>
                </a:cubicBezTo>
                <a:cubicBezTo>
                  <a:pt x="10592389" y="3704556"/>
                  <a:pt x="10468706" y="3728512"/>
                  <a:pt x="10515600" y="3889466"/>
                </a:cubicBezTo>
                <a:cubicBezTo>
                  <a:pt x="10562494" y="4050420"/>
                  <a:pt x="10473137" y="4302651"/>
                  <a:pt x="10515600" y="4459769"/>
                </a:cubicBezTo>
                <a:cubicBezTo>
                  <a:pt x="10558063" y="4616887"/>
                  <a:pt x="10509547" y="4822639"/>
                  <a:pt x="10515600" y="5132726"/>
                </a:cubicBezTo>
                <a:cubicBezTo>
                  <a:pt x="10284951" y="5166336"/>
                  <a:pt x="10216635" y="5078581"/>
                  <a:pt x="10036556" y="5132726"/>
                </a:cubicBezTo>
                <a:cubicBezTo>
                  <a:pt x="9856477" y="5186871"/>
                  <a:pt x="9627552" y="5058228"/>
                  <a:pt x="9347200" y="5132726"/>
                </a:cubicBezTo>
                <a:cubicBezTo>
                  <a:pt x="9066848" y="5207224"/>
                  <a:pt x="8845499" y="5102704"/>
                  <a:pt x="8552688" y="5132726"/>
                </a:cubicBezTo>
                <a:cubicBezTo>
                  <a:pt x="8259877" y="5162748"/>
                  <a:pt x="8275216" y="5121501"/>
                  <a:pt x="8073644" y="5132726"/>
                </a:cubicBezTo>
                <a:cubicBezTo>
                  <a:pt x="7872072" y="5143951"/>
                  <a:pt x="7455988" y="5074510"/>
                  <a:pt x="7279132" y="5132726"/>
                </a:cubicBezTo>
                <a:cubicBezTo>
                  <a:pt x="7102276" y="5190942"/>
                  <a:pt x="6829952" y="5109748"/>
                  <a:pt x="6694932" y="5132726"/>
                </a:cubicBezTo>
                <a:cubicBezTo>
                  <a:pt x="6559912" y="5155704"/>
                  <a:pt x="6204900" y="5099924"/>
                  <a:pt x="5900420" y="5132726"/>
                </a:cubicBezTo>
                <a:cubicBezTo>
                  <a:pt x="5595940" y="5165528"/>
                  <a:pt x="5341033" y="5113004"/>
                  <a:pt x="5105908" y="5132726"/>
                </a:cubicBezTo>
                <a:cubicBezTo>
                  <a:pt x="4870783" y="5152448"/>
                  <a:pt x="4884770" y="5120333"/>
                  <a:pt x="4732020" y="5132726"/>
                </a:cubicBezTo>
                <a:cubicBezTo>
                  <a:pt x="4579270" y="5145119"/>
                  <a:pt x="4373388" y="5124989"/>
                  <a:pt x="4252976" y="5132726"/>
                </a:cubicBezTo>
                <a:cubicBezTo>
                  <a:pt x="4132564" y="5140463"/>
                  <a:pt x="3877312" y="5131468"/>
                  <a:pt x="3668776" y="5132726"/>
                </a:cubicBezTo>
                <a:cubicBezTo>
                  <a:pt x="3460240" y="5133984"/>
                  <a:pt x="3314650" y="5125143"/>
                  <a:pt x="3084576" y="5132726"/>
                </a:cubicBezTo>
                <a:cubicBezTo>
                  <a:pt x="2854502" y="5140309"/>
                  <a:pt x="2550477" y="5098906"/>
                  <a:pt x="2395220" y="5132726"/>
                </a:cubicBezTo>
                <a:cubicBezTo>
                  <a:pt x="2239963" y="5166546"/>
                  <a:pt x="2117612" y="5091224"/>
                  <a:pt x="2021332" y="5132726"/>
                </a:cubicBezTo>
                <a:cubicBezTo>
                  <a:pt x="1925052" y="5174228"/>
                  <a:pt x="1785704" y="5100686"/>
                  <a:pt x="1647444" y="5132726"/>
                </a:cubicBezTo>
                <a:cubicBezTo>
                  <a:pt x="1509184" y="5164766"/>
                  <a:pt x="1173463" y="5043702"/>
                  <a:pt x="852932" y="5132726"/>
                </a:cubicBezTo>
                <a:cubicBezTo>
                  <a:pt x="532401" y="5221750"/>
                  <a:pt x="230988" y="5067575"/>
                  <a:pt x="0" y="5132726"/>
                </a:cubicBezTo>
                <a:cubicBezTo>
                  <a:pt x="-55713" y="4899226"/>
                  <a:pt x="54267" y="4748984"/>
                  <a:pt x="0" y="4562423"/>
                </a:cubicBezTo>
                <a:cubicBezTo>
                  <a:pt x="-54267" y="4375862"/>
                  <a:pt x="20402" y="4079740"/>
                  <a:pt x="0" y="3940793"/>
                </a:cubicBezTo>
                <a:cubicBezTo>
                  <a:pt x="-20402" y="3801846"/>
                  <a:pt x="14343" y="3617768"/>
                  <a:pt x="0" y="3473145"/>
                </a:cubicBezTo>
                <a:cubicBezTo>
                  <a:pt x="-14343" y="3328522"/>
                  <a:pt x="2314" y="3139739"/>
                  <a:pt x="0" y="2902842"/>
                </a:cubicBezTo>
                <a:cubicBezTo>
                  <a:pt x="-2314" y="2665945"/>
                  <a:pt x="30421" y="2509178"/>
                  <a:pt x="0" y="2332539"/>
                </a:cubicBezTo>
                <a:cubicBezTo>
                  <a:pt x="-30421" y="2155900"/>
                  <a:pt x="49818" y="1927494"/>
                  <a:pt x="0" y="1813563"/>
                </a:cubicBezTo>
                <a:cubicBezTo>
                  <a:pt x="-49818" y="1699632"/>
                  <a:pt x="41949" y="1432107"/>
                  <a:pt x="0" y="1294588"/>
                </a:cubicBezTo>
                <a:cubicBezTo>
                  <a:pt x="-41949" y="1157070"/>
                  <a:pt x="14455" y="985848"/>
                  <a:pt x="0" y="878266"/>
                </a:cubicBezTo>
                <a:cubicBezTo>
                  <a:pt x="-14455" y="770684"/>
                  <a:pt x="61619" y="224788"/>
                  <a:pt x="0" y="0"/>
                </a:cubicBezTo>
                <a:close/>
              </a:path>
              <a:path w="10515600" h="5132726" stroke="0" extrusionOk="0">
                <a:moveTo>
                  <a:pt x="0" y="0"/>
                </a:moveTo>
                <a:cubicBezTo>
                  <a:pt x="117769" y="-54612"/>
                  <a:pt x="363642" y="16397"/>
                  <a:pt x="479044" y="0"/>
                </a:cubicBezTo>
                <a:cubicBezTo>
                  <a:pt x="594446" y="-16397"/>
                  <a:pt x="677892" y="18700"/>
                  <a:pt x="747776" y="0"/>
                </a:cubicBezTo>
                <a:cubicBezTo>
                  <a:pt x="817660" y="-18700"/>
                  <a:pt x="1147191" y="42425"/>
                  <a:pt x="1542288" y="0"/>
                </a:cubicBezTo>
                <a:cubicBezTo>
                  <a:pt x="1937385" y="-42425"/>
                  <a:pt x="1903667" y="55036"/>
                  <a:pt x="2021332" y="0"/>
                </a:cubicBezTo>
                <a:cubicBezTo>
                  <a:pt x="2138997" y="-55036"/>
                  <a:pt x="2261555" y="30614"/>
                  <a:pt x="2500376" y="0"/>
                </a:cubicBezTo>
                <a:cubicBezTo>
                  <a:pt x="2739197" y="-30614"/>
                  <a:pt x="2992326" y="934"/>
                  <a:pt x="3294888" y="0"/>
                </a:cubicBezTo>
                <a:cubicBezTo>
                  <a:pt x="3597450" y="-934"/>
                  <a:pt x="3536470" y="20588"/>
                  <a:pt x="3668776" y="0"/>
                </a:cubicBezTo>
                <a:cubicBezTo>
                  <a:pt x="3801082" y="-20588"/>
                  <a:pt x="4167052" y="95069"/>
                  <a:pt x="4463288" y="0"/>
                </a:cubicBezTo>
                <a:cubicBezTo>
                  <a:pt x="4759524" y="-95069"/>
                  <a:pt x="4927052" y="44879"/>
                  <a:pt x="5257800" y="0"/>
                </a:cubicBezTo>
                <a:cubicBezTo>
                  <a:pt x="5588548" y="-44879"/>
                  <a:pt x="5635378" y="45685"/>
                  <a:pt x="5842000" y="0"/>
                </a:cubicBezTo>
                <a:cubicBezTo>
                  <a:pt x="6048622" y="-45685"/>
                  <a:pt x="6336244" y="84925"/>
                  <a:pt x="6636512" y="0"/>
                </a:cubicBezTo>
                <a:cubicBezTo>
                  <a:pt x="6936780" y="-84925"/>
                  <a:pt x="6983770" y="37784"/>
                  <a:pt x="7115556" y="0"/>
                </a:cubicBezTo>
                <a:cubicBezTo>
                  <a:pt x="7247342" y="-37784"/>
                  <a:pt x="7473141" y="52757"/>
                  <a:pt x="7594600" y="0"/>
                </a:cubicBezTo>
                <a:cubicBezTo>
                  <a:pt x="7716059" y="-52757"/>
                  <a:pt x="8131150" y="920"/>
                  <a:pt x="8283956" y="0"/>
                </a:cubicBezTo>
                <a:cubicBezTo>
                  <a:pt x="8436762" y="-920"/>
                  <a:pt x="8664826" y="24800"/>
                  <a:pt x="8763000" y="0"/>
                </a:cubicBezTo>
                <a:cubicBezTo>
                  <a:pt x="8861174" y="-24800"/>
                  <a:pt x="9272964" y="43339"/>
                  <a:pt x="9557512" y="0"/>
                </a:cubicBezTo>
                <a:cubicBezTo>
                  <a:pt x="9842060" y="-43339"/>
                  <a:pt x="10044680" y="73864"/>
                  <a:pt x="10515600" y="0"/>
                </a:cubicBezTo>
                <a:cubicBezTo>
                  <a:pt x="10538376" y="154281"/>
                  <a:pt x="10458406" y="399537"/>
                  <a:pt x="10515600" y="570303"/>
                </a:cubicBezTo>
                <a:cubicBezTo>
                  <a:pt x="10572794" y="741069"/>
                  <a:pt x="10514024" y="884228"/>
                  <a:pt x="10515600" y="1191933"/>
                </a:cubicBezTo>
                <a:cubicBezTo>
                  <a:pt x="10517176" y="1499638"/>
                  <a:pt x="10478081" y="1444012"/>
                  <a:pt x="10515600" y="1608254"/>
                </a:cubicBezTo>
                <a:cubicBezTo>
                  <a:pt x="10553119" y="1772496"/>
                  <a:pt x="10513673" y="1884558"/>
                  <a:pt x="10515600" y="2075903"/>
                </a:cubicBezTo>
                <a:cubicBezTo>
                  <a:pt x="10517527" y="2267248"/>
                  <a:pt x="10510997" y="2451836"/>
                  <a:pt x="10515600" y="2697533"/>
                </a:cubicBezTo>
                <a:cubicBezTo>
                  <a:pt x="10520203" y="2943230"/>
                  <a:pt x="10481192" y="3079191"/>
                  <a:pt x="10515600" y="3216508"/>
                </a:cubicBezTo>
                <a:cubicBezTo>
                  <a:pt x="10550008" y="3353826"/>
                  <a:pt x="10471301" y="3470017"/>
                  <a:pt x="10515600" y="3684157"/>
                </a:cubicBezTo>
                <a:cubicBezTo>
                  <a:pt x="10559899" y="3898297"/>
                  <a:pt x="10443116" y="4177646"/>
                  <a:pt x="10515600" y="4305787"/>
                </a:cubicBezTo>
                <a:cubicBezTo>
                  <a:pt x="10588084" y="4433928"/>
                  <a:pt x="10482559" y="4965993"/>
                  <a:pt x="10515600" y="5132726"/>
                </a:cubicBezTo>
                <a:cubicBezTo>
                  <a:pt x="10361403" y="5171639"/>
                  <a:pt x="10156654" y="5112598"/>
                  <a:pt x="9931400" y="5132726"/>
                </a:cubicBezTo>
                <a:cubicBezTo>
                  <a:pt x="9706146" y="5152854"/>
                  <a:pt x="9706357" y="5110620"/>
                  <a:pt x="9557512" y="5132726"/>
                </a:cubicBezTo>
                <a:cubicBezTo>
                  <a:pt x="9408667" y="5154832"/>
                  <a:pt x="9184722" y="5074085"/>
                  <a:pt x="8868156" y="5132726"/>
                </a:cubicBezTo>
                <a:cubicBezTo>
                  <a:pt x="8551590" y="5191367"/>
                  <a:pt x="8662744" y="5098768"/>
                  <a:pt x="8494268" y="5132726"/>
                </a:cubicBezTo>
                <a:cubicBezTo>
                  <a:pt x="8325792" y="5166684"/>
                  <a:pt x="8066396" y="5058091"/>
                  <a:pt x="7804912" y="5132726"/>
                </a:cubicBezTo>
                <a:cubicBezTo>
                  <a:pt x="7543428" y="5207361"/>
                  <a:pt x="7668194" y="5106191"/>
                  <a:pt x="7536180" y="5132726"/>
                </a:cubicBezTo>
                <a:cubicBezTo>
                  <a:pt x="7404166" y="5159261"/>
                  <a:pt x="7118252" y="5099431"/>
                  <a:pt x="6846824" y="5132726"/>
                </a:cubicBezTo>
                <a:cubicBezTo>
                  <a:pt x="6575396" y="5166021"/>
                  <a:pt x="6655988" y="5101957"/>
                  <a:pt x="6472936" y="5132726"/>
                </a:cubicBezTo>
                <a:cubicBezTo>
                  <a:pt x="6289884" y="5163495"/>
                  <a:pt x="6287322" y="5109707"/>
                  <a:pt x="6204204" y="5132726"/>
                </a:cubicBezTo>
                <a:cubicBezTo>
                  <a:pt x="6121086" y="5155745"/>
                  <a:pt x="6012414" y="5096414"/>
                  <a:pt x="5830316" y="5132726"/>
                </a:cubicBezTo>
                <a:cubicBezTo>
                  <a:pt x="5648218" y="5169038"/>
                  <a:pt x="5388333" y="5067612"/>
                  <a:pt x="5140960" y="5132726"/>
                </a:cubicBezTo>
                <a:cubicBezTo>
                  <a:pt x="4893587" y="5197840"/>
                  <a:pt x="4862913" y="5093235"/>
                  <a:pt x="4767072" y="5132726"/>
                </a:cubicBezTo>
                <a:cubicBezTo>
                  <a:pt x="4671231" y="5172217"/>
                  <a:pt x="4569587" y="5130137"/>
                  <a:pt x="4498340" y="5132726"/>
                </a:cubicBezTo>
                <a:cubicBezTo>
                  <a:pt x="4427093" y="5135315"/>
                  <a:pt x="4200344" y="5120261"/>
                  <a:pt x="4124452" y="5132726"/>
                </a:cubicBezTo>
                <a:cubicBezTo>
                  <a:pt x="4048560" y="5145191"/>
                  <a:pt x="3815248" y="5081600"/>
                  <a:pt x="3645408" y="5132726"/>
                </a:cubicBezTo>
                <a:cubicBezTo>
                  <a:pt x="3475568" y="5183852"/>
                  <a:pt x="3200660" y="5066774"/>
                  <a:pt x="3061208" y="5132726"/>
                </a:cubicBezTo>
                <a:cubicBezTo>
                  <a:pt x="2921756" y="5198678"/>
                  <a:pt x="2780058" y="5112094"/>
                  <a:pt x="2687320" y="5132726"/>
                </a:cubicBezTo>
                <a:cubicBezTo>
                  <a:pt x="2594582" y="5153358"/>
                  <a:pt x="2138316" y="5075996"/>
                  <a:pt x="1892808" y="5132726"/>
                </a:cubicBezTo>
                <a:cubicBezTo>
                  <a:pt x="1647300" y="5189456"/>
                  <a:pt x="1456562" y="5095445"/>
                  <a:pt x="1308608" y="5132726"/>
                </a:cubicBezTo>
                <a:cubicBezTo>
                  <a:pt x="1160654" y="5170007"/>
                  <a:pt x="675856" y="5066507"/>
                  <a:pt x="514096" y="5132726"/>
                </a:cubicBezTo>
                <a:cubicBezTo>
                  <a:pt x="352336" y="5198945"/>
                  <a:pt x="130626" y="5131781"/>
                  <a:pt x="0" y="5132726"/>
                </a:cubicBezTo>
                <a:cubicBezTo>
                  <a:pt x="-21782" y="5006728"/>
                  <a:pt x="5693" y="4780443"/>
                  <a:pt x="0" y="4613750"/>
                </a:cubicBezTo>
                <a:cubicBezTo>
                  <a:pt x="-5693" y="4447057"/>
                  <a:pt x="37124" y="4204264"/>
                  <a:pt x="0" y="4094775"/>
                </a:cubicBezTo>
                <a:cubicBezTo>
                  <a:pt x="-37124" y="3985286"/>
                  <a:pt x="10113" y="3601535"/>
                  <a:pt x="0" y="3473145"/>
                </a:cubicBezTo>
                <a:cubicBezTo>
                  <a:pt x="-10113" y="3344755"/>
                  <a:pt x="65380" y="3097966"/>
                  <a:pt x="0" y="2902842"/>
                </a:cubicBezTo>
                <a:cubicBezTo>
                  <a:pt x="-65380" y="2707718"/>
                  <a:pt x="78900" y="2546311"/>
                  <a:pt x="0" y="2229884"/>
                </a:cubicBezTo>
                <a:cubicBezTo>
                  <a:pt x="-78900" y="1913457"/>
                  <a:pt x="3876" y="1820883"/>
                  <a:pt x="0" y="1556927"/>
                </a:cubicBezTo>
                <a:cubicBezTo>
                  <a:pt x="-3876" y="1292971"/>
                  <a:pt x="51192" y="1192155"/>
                  <a:pt x="0" y="935297"/>
                </a:cubicBezTo>
                <a:cubicBezTo>
                  <a:pt x="-51192" y="678439"/>
                  <a:pt x="48642" y="24734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rgbClr val="427DB9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3582DF99-B212-19E4-9056-A307266FB505}"/>
              </a:ext>
            </a:extLst>
          </p:cNvPr>
          <p:cNvGrpSpPr/>
          <p:nvPr/>
        </p:nvGrpSpPr>
        <p:grpSpPr>
          <a:xfrm>
            <a:off x="1838874" y="648085"/>
            <a:ext cx="8514251" cy="974106"/>
            <a:chOff x="1532580" y="859103"/>
            <a:chExt cx="8939927" cy="974106"/>
          </a:xfrm>
        </p:grpSpPr>
        <p:sp>
          <p:nvSpPr>
            <p:cNvPr id="15" name="矩形: 圓角 14">
              <a:extLst>
                <a:ext uri="{FF2B5EF4-FFF2-40B4-BE49-F238E27FC236}">
                  <a16:creationId xmlns:a16="http://schemas.microsoft.com/office/drawing/2014/main" id="{B69B2AD1-0B5F-FED3-9372-7DBFD6F3B3BE}"/>
                </a:ext>
              </a:extLst>
            </p:cNvPr>
            <p:cNvSpPr/>
            <p:nvPr/>
          </p:nvSpPr>
          <p:spPr>
            <a:xfrm>
              <a:off x="1532580" y="859103"/>
              <a:ext cx="8939927" cy="974106"/>
            </a:xfrm>
            <a:prstGeom prst="roundRect">
              <a:avLst/>
            </a:prstGeom>
            <a:solidFill>
              <a:srgbClr val="427DB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78C52E50-01F3-5D4A-DEF8-1B3CCE5742D9}"/>
                </a:ext>
              </a:extLst>
            </p:cNvPr>
            <p:cNvSpPr txBox="1"/>
            <p:nvPr/>
          </p:nvSpPr>
          <p:spPr>
            <a:xfrm>
              <a:off x="1722027" y="977371"/>
              <a:ext cx="85477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王漢宗中楷體注音" panose="040B0700000000000000" pitchFamily="82" charset="-120"/>
                  <a:ea typeface="王漢宗中楷體注音" panose="040B0700000000000000" pitchFamily="82" charset="-120"/>
                  <a:cs typeface="+mn-cs"/>
                </a:rPr>
                <a:t>「優質小乘客」活動</a:t>
              </a:r>
            </a:p>
          </p:txBody>
        </p:sp>
      </p:grpSp>
      <p:sp>
        <p:nvSpPr>
          <p:cNvPr id="2" name="文字方塊 1">
            <a:extLst>
              <a:ext uri="{FF2B5EF4-FFF2-40B4-BE49-F238E27FC236}">
                <a16:creationId xmlns:a16="http://schemas.microsoft.com/office/drawing/2014/main" id="{B058CAC3-3939-2BAF-4C49-0729C4FEC756}"/>
              </a:ext>
            </a:extLst>
          </p:cNvPr>
          <p:cNvSpPr txBox="1"/>
          <p:nvPr/>
        </p:nvSpPr>
        <p:spPr>
          <a:xfrm>
            <a:off x="1364698" y="1795497"/>
            <a:ext cx="991290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zh-TW" altLang="en-US" sz="2800" b="1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下面的行為是正確的</a:t>
            </a:r>
            <a:r>
              <a:rPr lang="zh-TW" altLang="en-US" sz="28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800" b="1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還是錯誤的</a:t>
            </a:r>
            <a:r>
              <a:rPr lang="zh-TW" altLang="en-US" sz="2800" b="1" dirty="0">
                <a:solidFill>
                  <a:prstClr val="black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呢</a:t>
            </a:r>
            <a:r>
              <a:rPr lang="zh-TW" altLang="en-US" sz="2800" b="1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？</a:t>
            </a:r>
            <a:endParaRPr lang="en-US" altLang="zh-TW" sz="2800" b="1" dirty="0">
              <a:solidFill>
                <a:prstClr val="black"/>
              </a:solidFill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  <a:p>
            <a:pPr lvl="0">
              <a:defRPr/>
            </a:pPr>
            <a:r>
              <a:rPr lang="zh-TW" altLang="en-US" sz="2800" b="1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讓我們全班</a:t>
            </a:r>
            <a:r>
              <a:rPr lang="zh-TW" altLang="en-US" sz="2800" b="1" dirty="0">
                <a:solidFill>
                  <a:prstClr val="black"/>
                </a:solidFill>
                <a:latin typeface="王漢宗中楷體破音二" panose="040B0700000000000000" pitchFamily="82" charset="-120"/>
                <a:ea typeface="王漢宗中楷體破音二" panose="040B0700000000000000" pitchFamily="82" charset="-120"/>
              </a:rPr>
              <a:t>一</a:t>
            </a:r>
            <a:r>
              <a:rPr lang="zh-TW" altLang="en-US" sz="2800" b="1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起來</a:t>
            </a:r>
            <a:r>
              <a:rPr lang="zh-TW" altLang="en-US" sz="2800" b="1" dirty="0">
                <a:solidFill>
                  <a:prstClr val="black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挑</a:t>
            </a:r>
            <a:r>
              <a:rPr lang="zh-TW" altLang="en-US" sz="2800" b="1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戰</a:t>
            </a:r>
            <a:r>
              <a:rPr lang="zh-TW" altLang="en-US" sz="28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en-US" altLang="zh-TW" sz="2800" b="1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defRPr/>
            </a:pPr>
            <a:r>
              <a:rPr lang="zh-TW" altLang="en-US" sz="2800" b="1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請你觀察圖片</a:t>
            </a:r>
            <a:r>
              <a:rPr lang="zh-TW" altLang="en-US" sz="28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800" b="1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數到</a:t>
            </a:r>
            <a:r>
              <a:rPr lang="zh-TW" altLang="en-US" sz="28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8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28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800" b="1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之後</a:t>
            </a:r>
            <a:r>
              <a:rPr lang="zh-TW" altLang="en-US" sz="28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en-US" altLang="zh-TW" sz="2800" b="1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defRPr/>
            </a:pPr>
            <a:r>
              <a:rPr lang="zh-TW" altLang="en-US" sz="2800" b="1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快速比出正確或錯誤！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BDD987C-C8A9-2D03-879B-9C54AF629745}"/>
              </a:ext>
            </a:extLst>
          </p:cNvPr>
          <p:cNvSpPr txBox="1"/>
          <p:nvPr/>
        </p:nvSpPr>
        <p:spPr>
          <a:xfrm>
            <a:off x="8884508" y="132288"/>
            <a:ext cx="33074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統整活動│活動四：</a:t>
            </a:r>
            <a:r>
              <a:rPr lang="zh-TW" altLang="en-US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優質小乘客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4D2D3A2-43E9-E8A3-799F-F4027B63F489}"/>
              </a:ext>
            </a:extLst>
          </p:cNvPr>
          <p:cNvSpPr txBox="1"/>
          <p:nvPr/>
        </p:nvSpPr>
        <p:spPr>
          <a:xfrm>
            <a:off x="3355025" y="3848157"/>
            <a:ext cx="77995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chemeClr val="tx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如果你覺</a:t>
            </a:r>
            <a:r>
              <a:rPr lang="zh-TW" altLang="en-US" sz="2800" dirty="0">
                <a:solidFill>
                  <a:schemeClr val="tx1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得</a:t>
            </a:r>
            <a:r>
              <a:rPr lang="zh-TW" altLang="en-US" sz="2800" dirty="0">
                <a:solidFill>
                  <a:schemeClr val="tx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圖片中是</a:t>
            </a:r>
            <a:r>
              <a:rPr lang="zh-TW" altLang="en-US" sz="2800" b="1" dirty="0">
                <a:solidFill>
                  <a:srgbClr val="0070C0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正確的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en-US" altLang="zh-TW" sz="28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chemeClr val="tx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就把雙手舉高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800" dirty="0">
                <a:solidFill>
                  <a:schemeClr val="tx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比個</a:t>
            </a:r>
            <a:r>
              <a:rPr lang="zh-TW" altLang="en-US" sz="2800" b="1" dirty="0">
                <a:solidFill>
                  <a:srgbClr val="0070C0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大圈圈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A714A60-226B-EDB6-FB20-15628CD9B0BC}"/>
              </a:ext>
            </a:extLst>
          </p:cNvPr>
          <p:cNvSpPr txBox="1"/>
          <p:nvPr/>
        </p:nvSpPr>
        <p:spPr>
          <a:xfrm>
            <a:off x="3337938" y="5137540"/>
            <a:ext cx="78166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如果你覺</a:t>
            </a:r>
            <a:r>
              <a:rPr lang="zh-TW" altLang="en-US" sz="2800" dirty="0"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得</a:t>
            </a:r>
            <a:r>
              <a:rPr lang="zh-TW" altLang="en-US" sz="28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是</a:t>
            </a:r>
            <a:r>
              <a:rPr lang="zh-TW" altLang="en-US" sz="2800" b="1" dirty="0">
                <a:solidFill>
                  <a:srgbClr val="DC4347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錯誤的</a:t>
            </a:r>
            <a:r>
              <a:rPr lang="zh-TW" altLang="en-US" sz="28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的地方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就用雙手在胸前</a:t>
            </a:r>
            <a:r>
              <a:rPr lang="zh-TW" altLang="en-US" sz="2800" b="1" dirty="0">
                <a:solidFill>
                  <a:srgbClr val="DC4347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畫叉叉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2800" b="1" dirty="0">
              <a:solidFill>
                <a:srgbClr val="DC4347"/>
              </a:solidFill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0ACB0F8E-3E4B-DD1F-2082-85C0BAECFF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10" b="89940" l="5153" r="50191">
                        <a14:foregroundMark x1="46565" y1="33934" x2="48569" y2="46096"/>
                        <a14:foregroundMark x1="48569" y1="46096" x2="46947" y2="50300"/>
                        <a14:foregroundMark x1="49332" y1="45195" x2="47042" y2="49249"/>
                        <a14:foregroundMark x1="48950" y1="45946" x2="47328" y2="49850"/>
                        <a14:foregroundMark x1="46947" y1="50300" x2="50000" y2="44595"/>
                        <a14:foregroundMark x1="46851" y1="49850" x2="48612" y2="41190"/>
                        <a14:foregroundMark x1="49141" y1="38589" x2="48950" y2="38288"/>
                        <a14:foregroundMark x1="9351" y1="39339" x2="14218" y2="28829"/>
                        <a14:foregroundMark x1="20134" y1="18919" x2="26622" y2="15165"/>
                        <a14:foregroundMark x1="30534" y1="15465" x2="35019" y2="15315"/>
                        <a14:foregroundMark x1="38645" y1="66817" x2="41889" y2="59610"/>
                        <a14:foregroundMark x1="50131" y1="41214" x2="49905" y2="44294"/>
                        <a14:foregroundMark x1="40744" y1="62162" x2="41698" y2="60210"/>
                        <a14:foregroundMark x1="41508" y1="61261" x2="41508" y2="61261"/>
                        <a14:foregroundMark x1="40840" y1="61862" x2="40840" y2="61862"/>
                        <a14:foregroundMark x1="40935" y1="61862" x2="40935" y2="61862"/>
                        <a14:backgroundMark x1="6393" y1="37538" x2="14027" y2="19820"/>
                        <a14:backgroundMark x1="14027" y1="19820" x2="19275" y2="15766"/>
                        <a14:backgroundMark x1="26939" y1="14206" x2="30821" y2="13514"/>
                        <a14:backgroundMark x1="21565" y1="15165" x2="22007" y2="15086"/>
                        <a14:backgroundMark x1="35263" y1="14705" x2="39218" y2="15766"/>
                        <a14:backgroundMark x1="30821" y1="13514" x2="31266" y2="13633"/>
                        <a14:backgroundMark x1="39218" y1="15766" x2="50191" y2="32733"/>
                        <a14:backgroundMark x1="19656" y1="17718" x2="20706" y2="16817"/>
                        <a14:backgroundMark x1="17557" y1="42943" x2="22042" y2="28228"/>
                        <a14:backgroundMark x1="22042" y1="28228" x2="30916" y2="20871"/>
                        <a14:backgroundMark x1="30916" y1="20871" x2="40076" y2="34234"/>
                        <a14:backgroundMark x1="40076" y1="34234" x2="35115" y2="47598"/>
                        <a14:backgroundMark x1="35115" y1="47598" x2="33969" y2="48949"/>
                        <a14:backgroundMark x1="18893" y1="45946" x2="22042" y2="38138"/>
                        <a14:backgroundMark x1="17557" y1="37538" x2="21851" y2="25526"/>
                        <a14:backgroundMark x1="20515" y1="47598" x2="22519" y2="43994"/>
                        <a14:backgroundMark x1="21851" y1="49249" x2="23282" y2="43694"/>
                        <a14:backgroundMark x1="23664" y1="49700" x2="23664" y2="49700"/>
                        <a14:backgroundMark x1="23569" y1="47898" x2="23569" y2="47898"/>
                        <a14:backgroundMark x1="22137" y1="49850" x2="22137" y2="49850"/>
                        <a14:backgroundMark x1="23187" y1="37988" x2="23187" y2="37988"/>
                        <a14:backgroundMark x1="23282" y1="28979" x2="23282" y2="28979"/>
                        <a14:backgroundMark x1="7443" y1="39640" x2="7920" y2="53453"/>
                        <a14:backgroundMark x1="7920" y1="53453" x2="15363" y2="62763"/>
                        <a14:backgroundMark x1="15363" y1="62763" x2="18893" y2="76426"/>
                        <a14:backgroundMark x1="18893" y1="76426" x2="19275" y2="90841"/>
                        <a14:backgroundMark x1="41794" y1="89640" x2="40840" y2="73874"/>
                        <a14:backgroundMark x1="40840" y1="73874" x2="43702" y2="61712"/>
                        <a14:backgroundMark x1="43930" y1="61261" x2="50382" y2="48498"/>
                        <a14:backgroundMark x1="43702" y1="61712" x2="43930" y2="61261"/>
                        <a14:backgroundMark x1="13836" y1="58408" x2="13836" y2="58408"/>
                        <a14:backgroundMark x1="16126" y1="61862" x2="16126" y2="61862"/>
                        <a14:backgroundMark x1="20038" y1="72673" x2="20038" y2="72673"/>
                        <a14:backgroundMark x1="39695" y1="88138" x2="39695" y2="88138"/>
                        <a14:backgroundMark x1="39027" y1="87538" x2="39027" y2="87538"/>
                        <a14:backgroundMark x1="39313" y1="89039" x2="39313" y2="89039"/>
                        <a14:backgroundMark x1="45134" y1="60661" x2="45134" y2="60661"/>
                        <a14:backgroundMark x1="44561" y1="62462" x2="44561" y2="62462"/>
                        <a14:backgroundMark x1="44752" y1="60210" x2="44752" y2="60210"/>
                        <a14:backgroundMark x1="47901" y1="58408" x2="47901" y2="58408"/>
                        <a14:backgroundMark x1="50286" y1="38288" x2="50954" y2="39790"/>
                        <a14:backgroundMark x1="50095" y1="37688" x2="51240" y2="40090"/>
                        <a14:backgroundMark x1="42123" y1="61261" x2="42271" y2="60961"/>
                        <a14:backgroundMark x1="41826" y1="61862" x2="42123" y2="61261"/>
                        <a14:backgroundMark x1="41603" y1="62312" x2="41826" y2="618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115" b="37661"/>
          <a:stretch/>
        </p:blipFill>
        <p:spPr>
          <a:xfrm>
            <a:off x="1212298" y="3386371"/>
            <a:ext cx="2068330" cy="1549374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9E564DC1-8947-4DC5-242C-1FE32C5BEF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676" b="70871" l="56775" r="83588">
                        <a14:foregroundMark x1="60401" y1="70120" x2="64313" y2="57508"/>
                        <a14:foregroundMark x1="64313" y1="57508" x2="73378" y2="53003"/>
                        <a14:foregroundMark x1="73378" y1="53003" x2="81393" y2="60210"/>
                        <a14:foregroundMark x1="81393" y1="60210" x2="69656" y2="69670"/>
                        <a14:foregroundMark x1="69656" y1="69670" x2="59924" y2="69820"/>
                        <a14:foregroundMark x1="81393" y1="57808" x2="82729" y2="68769"/>
                        <a14:foregroundMark x1="70802" y1="69520" x2="80439" y2="69520"/>
                        <a14:foregroundMark x1="80439" y1="69520" x2="83588" y2="69369"/>
                        <a14:foregroundMark x1="70992" y1="65315" x2="72710" y2="58559"/>
                        <a14:foregroundMark x1="63168" y1="70120" x2="81202" y2="70871"/>
                        <a14:foregroundMark x1="67557" y1="26426" x2="73569" y2="26426"/>
                        <a14:foregroundMark x1="68798" y1="25676" x2="74237" y2="25676"/>
                        <a14:foregroundMark x1="59256" y1="69820" x2="60878" y2="57057"/>
                        <a14:foregroundMark x1="60878" y1="57057" x2="60878" y2="57057"/>
                        <a14:foregroundMark x1="63645" y1="67417" x2="67176" y2="596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66" t="21252" r="13406" b="29143"/>
          <a:stretch/>
        </p:blipFill>
        <p:spPr>
          <a:xfrm>
            <a:off x="1656917" y="4959079"/>
            <a:ext cx="1298847" cy="1243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5168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E0EAF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ABDD987C-C8A9-2D03-879B-9C54AF629745}"/>
              </a:ext>
            </a:extLst>
          </p:cNvPr>
          <p:cNvSpPr txBox="1"/>
          <p:nvPr/>
        </p:nvSpPr>
        <p:spPr>
          <a:xfrm>
            <a:off x="8884508" y="132288"/>
            <a:ext cx="33074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統整活動│活動四：優質小乘客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81C4FFA-29D2-65AB-6B60-FF6A288AC1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747769"/>
            <a:ext cx="9144000" cy="5143500"/>
          </a:xfrm>
          <a:prstGeom prst="rect">
            <a:avLst/>
          </a:prstGeom>
        </p:spPr>
      </p:pic>
      <p:sp>
        <p:nvSpPr>
          <p:cNvPr id="9" name="乘號 8">
            <a:extLst>
              <a:ext uri="{FF2B5EF4-FFF2-40B4-BE49-F238E27FC236}">
                <a16:creationId xmlns:a16="http://schemas.microsoft.com/office/drawing/2014/main" id="{98A182F9-3587-5AAE-A205-548F2B774809}"/>
              </a:ext>
            </a:extLst>
          </p:cNvPr>
          <p:cNvSpPr/>
          <p:nvPr/>
        </p:nvSpPr>
        <p:spPr>
          <a:xfrm>
            <a:off x="4976869" y="4924539"/>
            <a:ext cx="1933461" cy="1933461"/>
          </a:xfrm>
          <a:prstGeom prst="mathMultiply">
            <a:avLst/>
          </a:prstGeom>
          <a:solidFill>
            <a:srgbClr val="DC4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018D338C-AFE7-5BBA-50D0-A2705D1984B3}"/>
              </a:ext>
            </a:extLst>
          </p:cNvPr>
          <p:cNvSpPr txBox="1"/>
          <p:nvPr/>
        </p:nvSpPr>
        <p:spPr>
          <a:xfrm>
            <a:off x="337503" y="371341"/>
            <a:ext cx="4108817" cy="646331"/>
          </a:xfrm>
          <a:prstGeom prst="rect">
            <a:avLst/>
          </a:prstGeom>
          <a:solidFill>
            <a:srgbClr val="E0EAF4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zh-TW" altLang="en-US" sz="3600" b="1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搭乘汽車時</a:t>
            </a: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endParaRPr lang="zh-TW" altLang="en-US" sz="36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27617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E0EAF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ABDD987C-C8A9-2D03-879B-9C54AF629745}"/>
              </a:ext>
            </a:extLst>
          </p:cNvPr>
          <p:cNvSpPr txBox="1"/>
          <p:nvPr/>
        </p:nvSpPr>
        <p:spPr>
          <a:xfrm>
            <a:off x="8884508" y="132288"/>
            <a:ext cx="33074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統整活動│活動四：優質小乘客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85C3527D-2794-F6C7-C34F-B23F3F7F2B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795466"/>
            <a:ext cx="9144000" cy="5143500"/>
          </a:xfrm>
          <a:prstGeom prst="rect">
            <a:avLst/>
          </a:prstGeom>
        </p:spPr>
      </p:pic>
      <p:sp>
        <p:nvSpPr>
          <p:cNvPr id="6" name="圓形: 空心 5">
            <a:extLst>
              <a:ext uri="{FF2B5EF4-FFF2-40B4-BE49-F238E27FC236}">
                <a16:creationId xmlns:a16="http://schemas.microsoft.com/office/drawing/2014/main" id="{D0060609-D6C9-4468-9BA4-CB3A285D6102}"/>
              </a:ext>
            </a:extLst>
          </p:cNvPr>
          <p:cNvSpPr/>
          <p:nvPr/>
        </p:nvSpPr>
        <p:spPr>
          <a:xfrm>
            <a:off x="5341107" y="5074592"/>
            <a:ext cx="1509786" cy="1509786"/>
          </a:xfrm>
          <a:prstGeom prst="donut">
            <a:avLst/>
          </a:prstGeom>
          <a:solidFill>
            <a:srgbClr val="427D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0EF2DDAB-AAFE-7D59-700C-A41A795B0BA7}"/>
              </a:ext>
            </a:extLst>
          </p:cNvPr>
          <p:cNvSpPr txBox="1"/>
          <p:nvPr/>
        </p:nvSpPr>
        <p:spPr>
          <a:xfrm>
            <a:off x="337503" y="371341"/>
            <a:ext cx="4108817" cy="646331"/>
          </a:xfrm>
          <a:prstGeom prst="rect">
            <a:avLst/>
          </a:prstGeom>
          <a:solidFill>
            <a:srgbClr val="E0EAF4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zh-TW" altLang="en-US" sz="3600" b="1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搭乘汽車時</a:t>
            </a: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endParaRPr lang="zh-TW" altLang="en-US" sz="36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92478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E0EAF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711C25F1-2704-3A0C-FEB1-118C86D21E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17672"/>
            <a:ext cx="9144000" cy="514350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ABDD987C-C8A9-2D03-879B-9C54AF629745}"/>
              </a:ext>
            </a:extLst>
          </p:cNvPr>
          <p:cNvSpPr txBox="1"/>
          <p:nvPr/>
        </p:nvSpPr>
        <p:spPr>
          <a:xfrm>
            <a:off x="8884508" y="132288"/>
            <a:ext cx="33074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統整活動│活動四：優質小乘客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018D338C-AFE7-5BBA-50D0-A2705D1984B3}"/>
              </a:ext>
            </a:extLst>
          </p:cNvPr>
          <p:cNvSpPr txBox="1"/>
          <p:nvPr/>
        </p:nvSpPr>
        <p:spPr>
          <a:xfrm>
            <a:off x="337503" y="371341"/>
            <a:ext cx="2723823" cy="646331"/>
          </a:xfrm>
          <a:prstGeom prst="rect">
            <a:avLst/>
          </a:prstGeom>
          <a:solidFill>
            <a:srgbClr val="E0EAF4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600" b="1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下車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時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…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5" name="乘號 4">
            <a:extLst>
              <a:ext uri="{FF2B5EF4-FFF2-40B4-BE49-F238E27FC236}">
                <a16:creationId xmlns:a16="http://schemas.microsoft.com/office/drawing/2014/main" id="{7A46C832-1D5F-4A39-68A9-BE6B2FC11946}"/>
              </a:ext>
            </a:extLst>
          </p:cNvPr>
          <p:cNvSpPr/>
          <p:nvPr/>
        </p:nvSpPr>
        <p:spPr>
          <a:xfrm>
            <a:off x="4976869" y="4924539"/>
            <a:ext cx="1933461" cy="1933461"/>
          </a:xfrm>
          <a:prstGeom prst="mathMultiply">
            <a:avLst/>
          </a:prstGeom>
          <a:solidFill>
            <a:srgbClr val="DC4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24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E0EAF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92B2B14B-13FF-03BC-8C3F-E29FB13813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7250"/>
            <a:ext cx="9144000" cy="514350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ABDD987C-C8A9-2D03-879B-9C54AF629745}"/>
              </a:ext>
            </a:extLst>
          </p:cNvPr>
          <p:cNvSpPr txBox="1"/>
          <p:nvPr/>
        </p:nvSpPr>
        <p:spPr>
          <a:xfrm>
            <a:off x="8884508" y="132288"/>
            <a:ext cx="33074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統整活動│活動四：優質小乘客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018D338C-AFE7-5BBA-50D0-A2705D1984B3}"/>
              </a:ext>
            </a:extLst>
          </p:cNvPr>
          <p:cNvSpPr txBox="1"/>
          <p:nvPr/>
        </p:nvSpPr>
        <p:spPr>
          <a:xfrm>
            <a:off x="337503" y="371341"/>
            <a:ext cx="4108817" cy="646331"/>
          </a:xfrm>
          <a:prstGeom prst="rect">
            <a:avLst/>
          </a:prstGeom>
          <a:solidFill>
            <a:srgbClr val="E0EAF4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搭乘汽車時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…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5" name="乘號 4">
            <a:extLst>
              <a:ext uri="{FF2B5EF4-FFF2-40B4-BE49-F238E27FC236}">
                <a16:creationId xmlns:a16="http://schemas.microsoft.com/office/drawing/2014/main" id="{79B87D7E-B2F4-7376-B2B3-6AC21B35C110}"/>
              </a:ext>
            </a:extLst>
          </p:cNvPr>
          <p:cNvSpPr/>
          <p:nvPr/>
        </p:nvSpPr>
        <p:spPr>
          <a:xfrm>
            <a:off x="4976869" y="4924539"/>
            <a:ext cx="1933461" cy="1933461"/>
          </a:xfrm>
          <a:prstGeom prst="mathMultiply">
            <a:avLst/>
          </a:prstGeom>
          <a:solidFill>
            <a:srgbClr val="DC4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430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E0EAF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B9CA07B5-D788-00AC-9D44-0E7BEB216D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7250"/>
            <a:ext cx="9144000" cy="514350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ABDD987C-C8A9-2D03-879B-9C54AF629745}"/>
              </a:ext>
            </a:extLst>
          </p:cNvPr>
          <p:cNvSpPr txBox="1"/>
          <p:nvPr/>
        </p:nvSpPr>
        <p:spPr>
          <a:xfrm>
            <a:off x="8884508" y="132288"/>
            <a:ext cx="33074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統整活動│活動四：優質小乘客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018D338C-AFE7-5BBA-50D0-A2705D1984B3}"/>
              </a:ext>
            </a:extLst>
          </p:cNvPr>
          <p:cNvSpPr txBox="1"/>
          <p:nvPr/>
        </p:nvSpPr>
        <p:spPr>
          <a:xfrm>
            <a:off x="337503" y="371341"/>
            <a:ext cx="4108817" cy="646331"/>
          </a:xfrm>
          <a:prstGeom prst="rect">
            <a:avLst/>
          </a:prstGeom>
          <a:solidFill>
            <a:srgbClr val="E0EAF4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搭乘汽車時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…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5" name="乘號 4">
            <a:extLst>
              <a:ext uri="{FF2B5EF4-FFF2-40B4-BE49-F238E27FC236}">
                <a16:creationId xmlns:a16="http://schemas.microsoft.com/office/drawing/2014/main" id="{14E24E33-C114-D8B2-5A87-3C2DC38DF931}"/>
              </a:ext>
            </a:extLst>
          </p:cNvPr>
          <p:cNvSpPr/>
          <p:nvPr/>
        </p:nvSpPr>
        <p:spPr>
          <a:xfrm>
            <a:off x="4976869" y="4924539"/>
            <a:ext cx="1933461" cy="1933461"/>
          </a:xfrm>
          <a:prstGeom prst="mathMultiply">
            <a:avLst/>
          </a:prstGeom>
          <a:solidFill>
            <a:srgbClr val="DC4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68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E0EAF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D700CF18-C23A-F925-5ED0-CC19DA360C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7250"/>
            <a:ext cx="9144000" cy="514350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ABDD987C-C8A9-2D03-879B-9C54AF629745}"/>
              </a:ext>
            </a:extLst>
          </p:cNvPr>
          <p:cNvSpPr txBox="1"/>
          <p:nvPr/>
        </p:nvSpPr>
        <p:spPr>
          <a:xfrm>
            <a:off x="8884508" y="132288"/>
            <a:ext cx="33074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統整活動│活動四：優質小乘客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018D338C-AFE7-5BBA-50D0-A2705D1984B3}"/>
              </a:ext>
            </a:extLst>
          </p:cNvPr>
          <p:cNvSpPr txBox="1"/>
          <p:nvPr/>
        </p:nvSpPr>
        <p:spPr>
          <a:xfrm>
            <a:off x="337503" y="371341"/>
            <a:ext cx="4108817" cy="646331"/>
          </a:xfrm>
          <a:prstGeom prst="rect">
            <a:avLst/>
          </a:prstGeom>
          <a:solidFill>
            <a:srgbClr val="E0EAF4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準備下車時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…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6" name="圓形: 空心 5">
            <a:extLst>
              <a:ext uri="{FF2B5EF4-FFF2-40B4-BE49-F238E27FC236}">
                <a16:creationId xmlns:a16="http://schemas.microsoft.com/office/drawing/2014/main" id="{1C9FC811-5955-8B6E-8E7A-8EDE021B184E}"/>
              </a:ext>
            </a:extLst>
          </p:cNvPr>
          <p:cNvSpPr/>
          <p:nvPr/>
        </p:nvSpPr>
        <p:spPr>
          <a:xfrm>
            <a:off x="5341107" y="5074592"/>
            <a:ext cx="1509786" cy="1509786"/>
          </a:xfrm>
          <a:prstGeom prst="donut">
            <a:avLst/>
          </a:prstGeom>
          <a:solidFill>
            <a:srgbClr val="427D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517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E0EAF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437D546F-D73E-1AA3-02E0-3B4AB0E4ED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7250"/>
            <a:ext cx="9144000" cy="514350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ABDD987C-C8A9-2D03-879B-9C54AF629745}"/>
              </a:ext>
            </a:extLst>
          </p:cNvPr>
          <p:cNvSpPr txBox="1"/>
          <p:nvPr/>
        </p:nvSpPr>
        <p:spPr>
          <a:xfrm>
            <a:off x="8884508" y="132288"/>
            <a:ext cx="33074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統整活動│活動四：優質小乘客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018D338C-AFE7-5BBA-50D0-A2705D1984B3}"/>
              </a:ext>
            </a:extLst>
          </p:cNvPr>
          <p:cNvSpPr txBox="1"/>
          <p:nvPr/>
        </p:nvSpPr>
        <p:spPr>
          <a:xfrm>
            <a:off x="337503" y="371341"/>
            <a:ext cx="4108817" cy="646331"/>
          </a:xfrm>
          <a:prstGeom prst="rect">
            <a:avLst/>
          </a:prstGeom>
          <a:solidFill>
            <a:srgbClr val="E0EAF4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搭乘汽車時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…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5" name="乘號 4">
            <a:extLst>
              <a:ext uri="{FF2B5EF4-FFF2-40B4-BE49-F238E27FC236}">
                <a16:creationId xmlns:a16="http://schemas.microsoft.com/office/drawing/2014/main" id="{B424DE65-1EC9-C2E9-891E-39A3EB2E1310}"/>
              </a:ext>
            </a:extLst>
          </p:cNvPr>
          <p:cNvSpPr/>
          <p:nvPr/>
        </p:nvSpPr>
        <p:spPr>
          <a:xfrm>
            <a:off x="4976869" y="4924539"/>
            <a:ext cx="1933461" cy="1933461"/>
          </a:xfrm>
          <a:prstGeom prst="mathMultiply">
            <a:avLst/>
          </a:prstGeom>
          <a:solidFill>
            <a:srgbClr val="DC4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839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E0EAF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5890EE18-7393-600D-AE1B-AE3105CEB6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7250"/>
            <a:ext cx="9144000" cy="514350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ABDD987C-C8A9-2D03-879B-9C54AF629745}"/>
              </a:ext>
            </a:extLst>
          </p:cNvPr>
          <p:cNvSpPr txBox="1"/>
          <p:nvPr/>
        </p:nvSpPr>
        <p:spPr>
          <a:xfrm>
            <a:off x="8884508" y="132288"/>
            <a:ext cx="33074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統整活動│活動四：優質小乘客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018D338C-AFE7-5BBA-50D0-A2705D1984B3}"/>
              </a:ext>
            </a:extLst>
          </p:cNvPr>
          <p:cNvSpPr txBox="1"/>
          <p:nvPr/>
        </p:nvSpPr>
        <p:spPr>
          <a:xfrm>
            <a:off x="337503" y="371341"/>
            <a:ext cx="4108817" cy="646331"/>
          </a:xfrm>
          <a:prstGeom prst="rect">
            <a:avLst/>
          </a:prstGeom>
          <a:solidFill>
            <a:srgbClr val="E0EAF4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搭乘汽車時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…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5" name="乘號 4">
            <a:extLst>
              <a:ext uri="{FF2B5EF4-FFF2-40B4-BE49-F238E27FC236}">
                <a16:creationId xmlns:a16="http://schemas.microsoft.com/office/drawing/2014/main" id="{362F2345-2B86-C28D-40F2-DD546361FF19}"/>
              </a:ext>
            </a:extLst>
          </p:cNvPr>
          <p:cNvSpPr/>
          <p:nvPr/>
        </p:nvSpPr>
        <p:spPr>
          <a:xfrm>
            <a:off x="4976869" y="4924539"/>
            <a:ext cx="1933461" cy="1933461"/>
          </a:xfrm>
          <a:prstGeom prst="mathMultiply">
            <a:avLst/>
          </a:prstGeom>
          <a:solidFill>
            <a:srgbClr val="DC4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7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E0EAF4"/>
          </a:fgClr>
          <a:bgClr>
            <a:schemeClr val="bg1"/>
          </a:bgClr>
        </a:patt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C976201A-6E8F-6DE2-E8C3-18BAF55A35FC}"/>
              </a:ext>
            </a:extLst>
          </p:cNvPr>
          <p:cNvSpPr/>
          <p:nvPr/>
        </p:nvSpPr>
        <p:spPr>
          <a:xfrm>
            <a:off x="1118979" y="3234357"/>
            <a:ext cx="4344715" cy="3170453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427DB9"/>
            </a:solidFill>
            <a:prstDash val="lg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0139D39F-73EB-7B29-9E3B-1DCA61B2A024}"/>
              </a:ext>
            </a:extLst>
          </p:cNvPr>
          <p:cNvSpPr/>
          <p:nvPr/>
        </p:nvSpPr>
        <p:spPr>
          <a:xfrm>
            <a:off x="6728306" y="3234358"/>
            <a:ext cx="4344715" cy="3170453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427DB9"/>
            </a:solidFill>
            <a:prstDash val="lg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圓角矩形圖說文字 5"/>
          <p:cNvSpPr/>
          <p:nvPr/>
        </p:nvSpPr>
        <p:spPr>
          <a:xfrm>
            <a:off x="912125" y="644431"/>
            <a:ext cx="9890858" cy="1834410"/>
          </a:xfrm>
          <a:prstGeom prst="wedgeRoundRectCallout">
            <a:avLst>
              <a:gd name="adj1" fmla="val 12158"/>
              <a:gd name="adj2" fmla="val 46956"/>
              <a:gd name="adj3" fmla="val 16667"/>
            </a:avLst>
          </a:prstGeom>
          <a:solidFill>
            <a:srgbClr val="E0EAF4"/>
          </a:solidFill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zh-TW" altLang="en-US" sz="2800" dirty="0">
                <a:ln w="0"/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今天早上</a:t>
            </a:r>
            <a:r>
              <a:rPr lang="zh-TW" altLang="en-US" sz="2800" dirty="0">
                <a:ln w="0"/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800" u="sng" dirty="0">
                <a:ln w="0"/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安安</a:t>
            </a:r>
            <a:r>
              <a:rPr lang="zh-TW" altLang="en-US" sz="2800" dirty="0">
                <a:ln w="0"/>
                <a:solidFill>
                  <a:prstClr val="black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和</a:t>
            </a:r>
            <a:r>
              <a:rPr lang="zh-TW" altLang="en-US" sz="2800" dirty="0">
                <a:ln w="0"/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爸</a:t>
            </a:r>
            <a:r>
              <a:rPr lang="zh-TW" altLang="en-US" sz="2800" dirty="0">
                <a:ln w="0"/>
                <a:solidFill>
                  <a:prstClr val="black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爸</a:t>
            </a:r>
            <a:r>
              <a:rPr lang="zh-TW" altLang="en-US" sz="2800" dirty="0">
                <a:ln w="0"/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800" dirty="0">
                <a:ln w="0"/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媽</a:t>
            </a:r>
            <a:r>
              <a:rPr lang="zh-TW" altLang="en-US" sz="2800" dirty="0">
                <a:ln w="0"/>
                <a:solidFill>
                  <a:prstClr val="black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媽</a:t>
            </a:r>
            <a:r>
              <a:rPr lang="zh-TW" altLang="en-US" sz="2800" dirty="0">
                <a:ln w="0"/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800" dirty="0">
                <a:ln w="0"/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妹</a:t>
            </a:r>
            <a:r>
              <a:rPr lang="zh-TW" altLang="en-US" sz="2800" dirty="0">
                <a:ln w="0"/>
                <a:solidFill>
                  <a:prstClr val="black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妹</a:t>
            </a:r>
            <a:r>
              <a:rPr lang="zh-TW" altLang="en-US" sz="2800" dirty="0">
                <a:ln w="0"/>
                <a:solidFill>
                  <a:prstClr val="black"/>
                </a:solidFill>
                <a:latin typeface="王漢宗中楷體破音二" panose="040B0700000000000000" pitchFamily="82" charset="-120"/>
                <a:ea typeface="王漢宗中楷體破音二" panose="040B0700000000000000" pitchFamily="82" charset="-120"/>
              </a:rPr>
              <a:t>一</a:t>
            </a:r>
            <a:r>
              <a:rPr lang="zh-TW" altLang="en-US" sz="2800" dirty="0">
                <a:ln w="0"/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起搭汽車出門</a:t>
            </a:r>
            <a:r>
              <a:rPr lang="zh-TW" altLang="en-US" sz="2800" dirty="0">
                <a:ln w="0"/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0" lang="zh-TW" altLang="en-US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我們</a:t>
            </a:r>
            <a:r>
              <a:rPr kumimoji="0" lang="zh-TW" altLang="en-US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王漢宗中楷體破音二" panose="040B0700000000000000" pitchFamily="82" charset="-120"/>
                <a:ea typeface="王漢宗中楷體破音二" panose="040B0700000000000000" pitchFamily="82" charset="-120"/>
                <a:cs typeface="+mn-cs"/>
              </a:rPr>
              <a:t>一</a:t>
            </a:r>
            <a:r>
              <a:rPr kumimoji="0" lang="zh-TW" altLang="en-US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起來看看</a:t>
            </a:r>
            <a:r>
              <a:rPr kumimoji="0" lang="zh-TW" altLang="en-US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，</a:t>
            </a:r>
            <a:r>
              <a:rPr kumimoji="0" lang="zh-TW" altLang="en-US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發生了</a:t>
            </a:r>
            <a:r>
              <a:rPr kumimoji="0" lang="zh-TW" altLang="en-US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王漢宗中楷體破音三" panose="040B0700000000000000" pitchFamily="82" charset="-120"/>
                <a:ea typeface="王漢宗中楷體破音三" panose="040B0700000000000000" pitchFamily="82" charset="-120"/>
              </a:rPr>
              <a:t>什</a:t>
            </a:r>
            <a:r>
              <a:rPr kumimoji="0" lang="zh-TW" altLang="en-US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麼</a:t>
            </a:r>
            <a:r>
              <a:rPr kumimoji="0" lang="zh-TW" altLang="en-US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事情</a:t>
            </a:r>
            <a:r>
              <a:rPr kumimoji="0" lang="zh-TW" altLang="en-US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？</a:t>
            </a:r>
            <a:endParaRPr kumimoji="0" lang="zh-TW" altLang="en-US" sz="2800" b="0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8884508" y="132288"/>
            <a:ext cx="33074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引起動機│活動一：搭乘汽車該坐哪裡？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16" name="Google Shape;93;p1"/>
          <p:cNvGrpSpPr/>
          <p:nvPr/>
        </p:nvGrpSpPr>
        <p:grpSpPr>
          <a:xfrm>
            <a:off x="2346580" y="4014602"/>
            <a:ext cx="1836504" cy="1410869"/>
            <a:chOff x="4226768" y="4651310"/>
            <a:chExt cx="914400" cy="615820"/>
          </a:xfrm>
        </p:grpSpPr>
        <p:sp>
          <p:nvSpPr>
            <p:cNvPr id="17" name="Google Shape;94;p1">
              <a:hlinkClick r:id="rId3"/>
            </p:cNvPr>
            <p:cNvSpPr/>
            <p:nvPr/>
          </p:nvSpPr>
          <p:spPr>
            <a:xfrm>
              <a:off x="4226768" y="4651310"/>
              <a:ext cx="914400" cy="615820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95;p1">
              <a:hlinkClick r:id="rId3"/>
            </p:cNvPr>
            <p:cNvSpPr/>
            <p:nvPr/>
          </p:nvSpPr>
          <p:spPr>
            <a:xfrm rot="5400000">
              <a:off x="4533362" y="4725955"/>
              <a:ext cx="410547" cy="466531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" name="文字方塊 8">
            <a:extLst>
              <a:ext uri="{FF2B5EF4-FFF2-40B4-BE49-F238E27FC236}">
                <a16:creationId xmlns:a16="http://schemas.microsoft.com/office/drawing/2014/main" id="{C98B40CF-E7ED-0FDC-12F0-08A29FCD5EBF}"/>
              </a:ext>
            </a:extLst>
          </p:cNvPr>
          <p:cNvSpPr txBox="1"/>
          <p:nvPr/>
        </p:nvSpPr>
        <p:spPr>
          <a:xfrm>
            <a:off x="1926267" y="2835422"/>
            <a:ext cx="2730138" cy="830997"/>
          </a:xfrm>
          <a:prstGeom prst="rect">
            <a:avLst/>
          </a:prstGeom>
          <a:solidFill>
            <a:srgbClr val="427DB9"/>
          </a:solidFill>
          <a:ln w="25400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點選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播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放鈕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王漢宗中楷體注音" panose="040B0700000000000000" pitchFamily="82" charset="-120"/>
              <a:ea typeface="王漢宗中楷體注音" panose="040B0700000000000000" pitchFamily="82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播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放故事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E1DBB48F-FB40-F5E1-1BEE-96A9196D439F}"/>
              </a:ext>
            </a:extLst>
          </p:cNvPr>
          <p:cNvSpPr txBox="1"/>
          <p:nvPr/>
        </p:nvSpPr>
        <p:spPr>
          <a:xfrm>
            <a:off x="7570106" y="2835422"/>
            <a:ext cx="2598454" cy="830997"/>
          </a:xfrm>
          <a:prstGeom prst="rect">
            <a:avLst/>
          </a:prstGeom>
          <a:solidFill>
            <a:srgbClr val="427DB9"/>
          </a:solidFill>
          <a:ln w="25400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點選下圖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王漢宗中楷體注音" panose="040B0700000000000000" pitchFamily="82" charset="-120"/>
              <a:ea typeface="王漢宗中楷體注音" panose="040B0700000000000000" pitchFamily="82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看圖說故事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7CE6C884-A2DB-367F-44B7-A64FE5AC42B8}"/>
              </a:ext>
            </a:extLst>
          </p:cNvPr>
          <p:cNvSpPr txBox="1"/>
          <p:nvPr/>
        </p:nvSpPr>
        <p:spPr>
          <a:xfrm>
            <a:off x="5716680" y="4379160"/>
            <a:ext cx="8002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或</a:t>
            </a:r>
          </a:p>
        </p:txBody>
      </p:sp>
      <p:sp>
        <p:nvSpPr>
          <p:cNvPr id="3" name="矩形 2">
            <a:hlinkClick r:id="rId4" action="ppaction://hlinksldjump"/>
            <a:extLst>
              <a:ext uri="{FF2B5EF4-FFF2-40B4-BE49-F238E27FC236}">
                <a16:creationId xmlns:a16="http://schemas.microsoft.com/office/drawing/2014/main" id="{CD14AB9A-1E42-D9C7-6C1A-74189F692F95}"/>
              </a:ext>
            </a:extLst>
          </p:cNvPr>
          <p:cNvSpPr/>
          <p:nvPr/>
        </p:nvSpPr>
        <p:spPr>
          <a:xfrm>
            <a:off x="1118977" y="5640739"/>
            <a:ext cx="4344715" cy="40286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影片播放後，請點此跳至下一頁</a:t>
            </a:r>
          </a:p>
        </p:txBody>
      </p:sp>
      <p:pic>
        <p:nvPicPr>
          <p:cNvPr id="4" name="圖片 3">
            <a:hlinkClick r:id="rId5" action="ppaction://hlinksldjump"/>
            <a:extLst>
              <a:ext uri="{FF2B5EF4-FFF2-40B4-BE49-F238E27FC236}">
                <a16:creationId xmlns:a16="http://schemas.microsoft.com/office/drawing/2014/main" id="{423E1FE8-1296-2D77-F67E-04801345E2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537" y="3981362"/>
            <a:ext cx="3493591" cy="1965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2920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E0EAF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ACE47DC0-1B39-5D23-7827-4238996EE4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7250"/>
            <a:ext cx="9144000" cy="514350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ABDD987C-C8A9-2D03-879B-9C54AF629745}"/>
              </a:ext>
            </a:extLst>
          </p:cNvPr>
          <p:cNvSpPr txBox="1"/>
          <p:nvPr/>
        </p:nvSpPr>
        <p:spPr>
          <a:xfrm>
            <a:off x="8884508" y="132288"/>
            <a:ext cx="33074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統整活動│活動四：優質小乘客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018D338C-AFE7-5BBA-50D0-A2705D1984B3}"/>
              </a:ext>
            </a:extLst>
          </p:cNvPr>
          <p:cNvSpPr txBox="1"/>
          <p:nvPr/>
        </p:nvSpPr>
        <p:spPr>
          <a:xfrm>
            <a:off x="337503" y="371341"/>
            <a:ext cx="4801314" cy="646331"/>
          </a:xfrm>
          <a:prstGeom prst="rect">
            <a:avLst/>
          </a:prstGeom>
          <a:solidFill>
            <a:srgbClr val="E0EAF4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受困在車內時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…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3" name="圓形: 空心 2">
            <a:extLst>
              <a:ext uri="{FF2B5EF4-FFF2-40B4-BE49-F238E27FC236}">
                <a16:creationId xmlns:a16="http://schemas.microsoft.com/office/drawing/2014/main" id="{BD88F858-0161-F933-3104-0AAC3B50CECD}"/>
              </a:ext>
            </a:extLst>
          </p:cNvPr>
          <p:cNvSpPr/>
          <p:nvPr/>
        </p:nvSpPr>
        <p:spPr>
          <a:xfrm>
            <a:off x="5341107" y="5074592"/>
            <a:ext cx="1509786" cy="1509786"/>
          </a:xfrm>
          <a:prstGeom prst="donut">
            <a:avLst/>
          </a:prstGeom>
          <a:solidFill>
            <a:srgbClr val="427D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653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69CBA0C1-7A2D-1526-259E-71AA95D2DA8F}"/>
              </a:ext>
            </a:extLst>
          </p:cNvPr>
          <p:cNvSpPr/>
          <p:nvPr/>
        </p:nvSpPr>
        <p:spPr>
          <a:xfrm>
            <a:off x="3340104" y="1728262"/>
            <a:ext cx="828760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7DB9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下車時要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從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27DB9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靠路邊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27DB9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、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27DB9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沒有來往車輛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的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那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二" panose="040B0700000000000000" pitchFamily="82" charset="-120"/>
                <a:ea typeface="王漢宗中楷體破音二" panose="040B0700000000000000" pitchFamily="82" charset="-120"/>
                <a:cs typeface="+mn-cs"/>
              </a:rPr>
              <a:t>一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邊下車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。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4B0D4CC5-F107-F119-278E-1DC5C74EC192}"/>
              </a:ext>
            </a:extLst>
          </p:cNvPr>
          <p:cNvSpPr txBox="1"/>
          <p:nvPr/>
        </p:nvSpPr>
        <p:spPr>
          <a:xfrm>
            <a:off x="8884508" y="132288"/>
            <a:ext cx="33074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統整活動│活動四：優質小乘客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E1713C34-5861-676C-E4D2-D5140DFB882E}"/>
              </a:ext>
            </a:extLst>
          </p:cNvPr>
          <p:cNvSpPr/>
          <p:nvPr/>
        </p:nvSpPr>
        <p:spPr>
          <a:xfrm>
            <a:off x="3340104" y="3033226"/>
            <a:ext cx="84605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7DB9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下車開門前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，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必須先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27DB9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轉頭查看後方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27DB9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27DB9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確認沒有人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27DB9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27DB9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車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後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，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才可以開啟車門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。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AD05377-7F96-8975-8E89-5A26C6E4C7F7}"/>
              </a:ext>
            </a:extLst>
          </p:cNvPr>
          <p:cNvSpPr/>
          <p:nvPr/>
        </p:nvSpPr>
        <p:spPr>
          <a:xfrm>
            <a:off x="3340104" y="4838020"/>
            <a:ext cx="846059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7DB9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zh-TW" alt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被反鎖車</a:t>
            </a:r>
            <a:r>
              <a:rPr lang="zh-TW" altLang="en-US" sz="3200" kern="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內</a:t>
            </a:r>
            <a:r>
              <a:rPr kumimoji="0" lang="zh-TW" alt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時</a:t>
            </a:r>
            <a:r>
              <a:rPr kumimoji="0" lang="zh-TW" alt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0" lang="zh-TW" alt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用</a:t>
            </a:r>
            <a:r>
              <a:rPr kumimoji="0" lang="zh-TW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27DB9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拍打玻璃</a:t>
            </a:r>
            <a:r>
              <a:rPr kumimoji="0" lang="zh-TW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27DB9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kumimoji="0" lang="zh-TW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27DB9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按喇叭</a:t>
            </a:r>
            <a:r>
              <a:rPr kumimoji="0" lang="zh-TW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27DB9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kumimoji="0" lang="zh-TW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27DB9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閃大燈</a:t>
            </a:r>
            <a:r>
              <a:rPr kumimoji="0" lang="zh-TW" alt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等方式引起別人注意</a:t>
            </a:r>
            <a:r>
              <a:rPr kumimoji="0" lang="zh-TW" alt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kumimoji="0" lang="en-US" altLang="zh-TW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672538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E0EAF4"/>
          </a:fgClr>
          <a:bgClr>
            <a:schemeClr val="bg1"/>
          </a:bgClr>
        </a:patt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F8046340-BCB2-CE44-C847-116A65DD5F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826" y="0"/>
            <a:ext cx="9615174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A11D129-B96E-3B1D-3A82-141380B25A77}"/>
              </a:ext>
            </a:extLst>
          </p:cNvPr>
          <p:cNvSpPr/>
          <p:nvPr/>
        </p:nvSpPr>
        <p:spPr>
          <a:xfrm>
            <a:off x="174556" y="3330360"/>
            <a:ext cx="8639504" cy="184712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今天早上爸</a:t>
            </a:r>
            <a:r>
              <a:rPr kumimoji="0" lang="zh-TW" altLang="en-US" sz="24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爸、</a:t>
            </a:r>
            <a:r>
              <a:rPr kumimoji="0" lang="zh-TW" altLang="en-US" sz="24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媽</a:t>
            </a:r>
            <a:r>
              <a:rPr kumimoji="0" lang="zh-TW" altLang="en-US" sz="24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媽</a:t>
            </a:r>
            <a:r>
              <a:rPr kumimoji="0" lang="zh-TW" altLang="en-US" sz="24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kumimoji="0" lang="zh-TW" altLang="en-US" sz="24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安安</a:t>
            </a:r>
            <a:r>
              <a:rPr kumimoji="0" lang="zh-TW" altLang="en-US" sz="24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和</a:t>
            </a:r>
            <a:r>
              <a:rPr kumimoji="0" lang="zh-TW" altLang="en-US" sz="24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妹</a:t>
            </a:r>
            <a:r>
              <a:rPr kumimoji="0" lang="zh-TW" altLang="en-US" sz="24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妹</a:t>
            </a:r>
            <a:r>
              <a:rPr kumimoji="0" lang="zh-TW" altLang="en-US" sz="24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二" panose="040B0700000000000000" pitchFamily="82" charset="-120"/>
                <a:ea typeface="王漢宗中楷體破音二" panose="040B0700000000000000" pitchFamily="82" charset="-120"/>
              </a:rPr>
              <a:t>一</a:t>
            </a:r>
            <a:r>
              <a:rPr kumimoji="0" lang="zh-TW" altLang="en-US" sz="24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起開車去上學及上班</a:t>
            </a:r>
            <a:r>
              <a:rPr kumimoji="0" lang="zh-TW" altLang="en-US" sz="24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kumimoji="0" lang="zh-TW" altLang="en-US" sz="24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出家門時</a:t>
            </a:r>
            <a:r>
              <a:rPr kumimoji="0" lang="zh-TW" altLang="en-US" sz="24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0" lang="zh-TW" altLang="en-US" sz="240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安安</a:t>
            </a:r>
            <a:r>
              <a:rPr kumimoji="0" lang="zh-TW" altLang="en-US" sz="24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吵著要坐在前座</a:t>
            </a:r>
            <a:r>
              <a:rPr kumimoji="0" lang="zh-TW" altLang="en-US" sz="24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0" lang="zh-TW" altLang="en-US" sz="24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爸爸告訴</a:t>
            </a:r>
            <a:r>
              <a:rPr kumimoji="0" lang="zh-TW" altLang="en-US" sz="240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安安</a:t>
            </a:r>
            <a:r>
              <a:rPr kumimoji="0" lang="zh-TW" altLang="en-US" sz="24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kumimoji="0" lang="zh-TW" altLang="en-US" sz="24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小朋友</a:t>
            </a:r>
            <a:r>
              <a:rPr kumimoji="0" lang="zh-TW" altLang="en-US" sz="24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不</a:t>
            </a:r>
            <a:r>
              <a:rPr kumimoji="0" lang="zh-TW" altLang="en-US" sz="24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可以坐在前座</a:t>
            </a:r>
            <a:r>
              <a:rPr kumimoji="0" lang="zh-TW" altLang="en-US" sz="24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0" lang="zh-TW" altLang="en-US" sz="24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是很危險的</a:t>
            </a:r>
            <a:r>
              <a:rPr kumimoji="0" lang="zh-TW" altLang="en-US" sz="24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！</a:t>
            </a:r>
            <a:endParaRPr kumimoji="0" lang="zh-TW" altLang="zh-TW" sz="240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7" name="語音泡泡: 橢圓形 6">
            <a:extLst>
              <a:ext uri="{FF2B5EF4-FFF2-40B4-BE49-F238E27FC236}">
                <a16:creationId xmlns:a16="http://schemas.microsoft.com/office/drawing/2014/main" id="{8505A591-B036-5846-2B54-E5B2BE168F4A}"/>
              </a:ext>
            </a:extLst>
          </p:cNvPr>
          <p:cNvSpPr/>
          <p:nvPr/>
        </p:nvSpPr>
        <p:spPr>
          <a:xfrm>
            <a:off x="9267567" y="2316891"/>
            <a:ext cx="2607276" cy="1112109"/>
          </a:xfrm>
          <a:prstGeom prst="wedgeEllipseCallout">
            <a:avLst>
              <a:gd name="adj1" fmla="val -14672"/>
              <a:gd name="adj2" fmla="val 76944"/>
            </a:avLst>
          </a:prstGeom>
          <a:solidFill>
            <a:srgbClr val="FFF8E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solidFill>
                  <a:schemeClr val="tx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我要坐前座</a:t>
            </a:r>
          </a:p>
        </p:txBody>
      </p:sp>
      <p:sp>
        <p:nvSpPr>
          <p:cNvPr id="8" name="語音泡泡: 橢圓形 7">
            <a:extLst>
              <a:ext uri="{FF2B5EF4-FFF2-40B4-BE49-F238E27FC236}">
                <a16:creationId xmlns:a16="http://schemas.microsoft.com/office/drawing/2014/main" id="{AE1C06DF-3407-CEC8-A814-41750BD8E4B2}"/>
              </a:ext>
            </a:extLst>
          </p:cNvPr>
          <p:cNvSpPr/>
          <p:nvPr/>
        </p:nvSpPr>
        <p:spPr>
          <a:xfrm>
            <a:off x="2228335" y="232718"/>
            <a:ext cx="2607276" cy="1112109"/>
          </a:xfrm>
          <a:prstGeom prst="wedgeEllipseCallout">
            <a:avLst>
              <a:gd name="adj1" fmla="val 60210"/>
              <a:gd name="adj2" fmla="val 10277"/>
            </a:avLst>
          </a:prstGeom>
          <a:solidFill>
            <a:srgbClr val="FFF8E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solidFill>
                  <a:schemeClr val="tx1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不</a:t>
            </a:r>
            <a:r>
              <a:rPr lang="zh-TW" altLang="en-US" sz="2400" dirty="0">
                <a:solidFill>
                  <a:schemeClr val="tx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可以</a:t>
            </a:r>
            <a:r>
              <a:rPr lang="zh-TW" altLang="en-US" sz="2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400" dirty="0">
                <a:solidFill>
                  <a:schemeClr val="tx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有危險！</a:t>
            </a:r>
          </a:p>
        </p:txBody>
      </p:sp>
    </p:spTree>
    <p:extLst>
      <p:ext uri="{BB962C8B-B14F-4D97-AF65-F5344CB8AC3E}">
        <p14:creationId xmlns:p14="http://schemas.microsoft.com/office/powerpoint/2010/main" val="151427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E0EAF4"/>
          </a:fgClr>
          <a:bgClr>
            <a:schemeClr val="bg1"/>
          </a:bgClr>
        </a:patt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F8046340-BCB2-CE44-C847-116A65DD5F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826" y="0"/>
            <a:ext cx="9615174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A11D129-B96E-3B1D-3A82-141380B25A77}"/>
              </a:ext>
            </a:extLst>
          </p:cNvPr>
          <p:cNvSpPr/>
          <p:nvPr/>
        </p:nvSpPr>
        <p:spPr>
          <a:xfrm>
            <a:off x="963827" y="315311"/>
            <a:ext cx="7302843" cy="145170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但是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，</a:t>
            </a:r>
            <a:r>
              <a:rPr kumimoji="0" lang="zh-TW" alt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安安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心想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：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為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三" panose="040B0700000000000000" pitchFamily="82" charset="-120"/>
                <a:ea typeface="王漢宗中楷體破音三" panose="040B0700000000000000" pitchFamily="82" charset="-120"/>
                <a:cs typeface="+mn-cs"/>
              </a:rPr>
              <a:t>什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  <a:cs typeface="+mn-cs"/>
              </a:rPr>
              <a:t>麼不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可以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  <a:cs typeface="+mn-cs"/>
              </a:rPr>
              <a:t>呢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？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  <a:cs typeface="+mn-cs"/>
              </a:rPr>
              <a:t>一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定是因為爸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  <a:cs typeface="+mn-cs"/>
              </a:rPr>
              <a:t>爸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想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  <a:cs typeface="+mn-cs"/>
              </a:rPr>
              <a:t>和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媽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  <a:cs typeface="+mn-cs"/>
              </a:rPr>
              <a:t>媽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二" panose="040B0700000000000000" pitchFamily="82" charset="-120"/>
                <a:ea typeface="王漢宗中楷體破音二" panose="040B0700000000000000" pitchFamily="82" charset="-120"/>
                <a:cs typeface="+mn-cs"/>
              </a:rPr>
              <a:t>一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起坐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，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才會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  <a:cs typeface="+mn-cs"/>
              </a:rPr>
              <a:t>不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准他們坐在前座的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。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2" name="想法泡泡: 雲朵 1">
            <a:extLst>
              <a:ext uri="{FF2B5EF4-FFF2-40B4-BE49-F238E27FC236}">
                <a16:creationId xmlns:a16="http://schemas.microsoft.com/office/drawing/2014/main" id="{1ABE8781-81F6-7788-6A49-568E79DF968A}"/>
              </a:ext>
            </a:extLst>
          </p:cNvPr>
          <p:cNvSpPr/>
          <p:nvPr/>
        </p:nvSpPr>
        <p:spPr>
          <a:xfrm>
            <a:off x="9477633" y="1952367"/>
            <a:ext cx="2323069" cy="1309817"/>
          </a:xfrm>
          <a:prstGeom prst="cloudCallout">
            <a:avLst>
              <a:gd name="adj1" fmla="val -4218"/>
              <a:gd name="adj2" fmla="val 97405"/>
            </a:avLst>
          </a:prstGeom>
          <a:solidFill>
            <a:srgbClr val="FFF8E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為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三" panose="040B0700000000000000" pitchFamily="82" charset="-120"/>
                <a:ea typeface="王漢宗中楷體破音三" panose="040B0700000000000000" pitchFamily="82" charset="-120"/>
                <a:cs typeface="+mn-cs"/>
              </a:rPr>
              <a:t>什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  <a:cs typeface="+mn-cs"/>
              </a:rPr>
              <a:t>麼不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可以</a:t>
            </a:r>
            <a:r>
              <a:rPr lang="zh-TW" altLang="en-US" sz="20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？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76313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E0EAF4"/>
          </a:fgClr>
          <a:bgClr>
            <a:schemeClr val="bg1"/>
          </a:bgClr>
        </a:patt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F8046340-BCB2-CE44-C847-116A65DD5F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826" y="0"/>
            <a:ext cx="9615174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A11D129-B96E-3B1D-3A82-141380B25A77}"/>
              </a:ext>
            </a:extLst>
          </p:cNvPr>
          <p:cNvSpPr/>
          <p:nvPr/>
        </p:nvSpPr>
        <p:spPr>
          <a:xfrm>
            <a:off x="483475" y="315311"/>
            <a:ext cx="11255444" cy="138992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當</a:t>
            </a:r>
            <a:r>
              <a:rPr kumimoji="0" lang="zh-TW" alt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安安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要換坐到車子後座時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發現妹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妹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早已先坐進車中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所以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在車子裡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爸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爸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坐駕駛座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媽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媽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坐副駕駛座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安安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及妹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妹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分別坐在後座的右側及左側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kumimoji="0" lang="zh-TW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0E946A89-3CC6-2925-7EDF-F2893977F3F9}"/>
              </a:ext>
            </a:extLst>
          </p:cNvPr>
          <p:cNvSpPr txBox="1"/>
          <p:nvPr/>
        </p:nvSpPr>
        <p:spPr>
          <a:xfrm>
            <a:off x="3978875" y="2125362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>
                <a:solidFill>
                  <a:schemeClr val="bg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爸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爸</a:t>
            </a:r>
            <a:endParaRPr lang="zh-TW" altLang="en-US" sz="2400" dirty="0">
              <a:solidFill>
                <a:schemeClr val="bg1"/>
              </a:solidFill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1FE38E0-C1AE-C241-2B06-067825431274}"/>
              </a:ext>
            </a:extLst>
          </p:cNvPr>
          <p:cNvSpPr txBox="1"/>
          <p:nvPr/>
        </p:nvSpPr>
        <p:spPr>
          <a:xfrm>
            <a:off x="9753599" y="2125361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>
                <a:solidFill>
                  <a:schemeClr val="bg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媽</a:t>
            </a:r>
            <a:r>
              <a:rPr lang="zh-TW" altLang="en-US" sz="2400" dirty="0">
                <a:solidFill>
                  <a:schemeClr val="bg1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媽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A33BF9E3-C928-C085-D23E-626ACFC5025B}"/>
              </a:ext>
            </a:extLst>
          </p:cNvPr>
          <p:cNvSpPr txBox="1"/>
          <p:nvPr/>
        </p:nvSpPr>
        <p:spPr>
          <a:xfrm>
            <a:off x="3035642" y="5169242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妹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妹</a:t>
            </a:r>
            <a:endParaRPr lang="zh-TW" altLang="en-US" sz="2400" dirty="0">
              <a:solidFill>
                <a:schemeClr val="bg1"/>
              </a:solidFill>
              <a:latin typeface="王漢宗中楷體破音一" panose="040B0700000000000000" pitchFamily="82" charset="-120"/>
              <a:ea typeface="王漢宗中楷體破音一" panose="040B0700000000000000" pitchFamily="82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5F2C75DD-7C80-BEF9-BEE6-0A4986E3EE19}"/>
              </a:ext>
            </a:extLst>
          </p:cNvPr>
          <p:cNvSpPr txBox="1"/>
          <p:nvPr/>
        </p:nvSpPr>
        <p:spPr>
          <a:xfrm>
            <a:off x="9502345" y="5976551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安安</a:t>
            </a:r>
            <a:endParaRPr lang="zh-TW" altLang="en-US" sz="2400" dirty="0">
              <a:solidFill>
                <a:schemeClr val="bg1">
                  <a:lumMod val="50000"/>
                </a:schemeClr>
              </a:solidFill>
              <a:latin typeface="王漢宗中楷體破音一" panose="040B0700000000000000" pitchFamily="82" charset="-120"/>
              <a:ea typeface="王漢宗中楷體破音一" panose="040B0700000000000000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8399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E0EAF4"/>
          </a:fgClr>
          <a:bgClr>
            <a:schemeClr val="bg1"/>
          </a:bgClr>
        </a:patt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161BE5D-5FE3-E379-A02A-0E9A9F5850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826" y="0"/>
            <a:ext cx="9615174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A11D129-B96E-3B1D-3A82-141380B25A77}"/>
              </a:ext>
            </a:extLst>
          </p:cNvPr>
          <p:cNvSpPr/>
          <p:nvPr/>
        </p:nvSpPr>
        <p:spPr>
          <a:xfrm>
            <a:off x="483475" y="315311"/>
            <a:ext cx="7882049" cy="178533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安安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心裡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二" panose="040B0700000000000000" pitchFamily="82" charset="-120"/>
                <a:ea typeface="王漢宗中楷體破音二" panose="040B0700000000000000" pitchFamily="82" charset="-120"/>
              </a:rPr>
              <a:t>一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直想著為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三" panose="040B0700000000000000" pitchFamily="82" charset="-120"/>
                <a:ea typeface="王漢宗中楷體破音三" panose="040B0700000000000000" pitchFamily="82" charset="-120"/>
              </a:rPr>
              <a:t>什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麼不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能坐前座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想著想著就睡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著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了！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王漢宗中楷體注音" panose="040B0700000000000000" pitchFamily="82" charset="-120"/>
              <a:ea typeface="王漢宗中楷體注音" panose="040B0700000000000000" pitchFamily="82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夢中的</a:t>
            </a:r>
            <a:r>
              <a:rPr kumimoji="0" lang="zh-TW" alt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安安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發現自己坐在前座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他好開心！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驚喜的大叫了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二" panose="040B0700000000000000" pitchFamily="82" charset="-120"/>
                <a:ea typeface="王漢宗中楷體破音二" panose="040B0700000000000000" pitchFamily="82" charset="-120"/>
              </a:rPr>
              <a:t>一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聲！</a:t>
            </a:r>
            <a:endParaRPr kumimoji="0" lang="zh-TW" altLang="zh-TW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13662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E0EAF4"/>
          </a:fgClr>
          <a:bgClr>
            <a:schemeClr val="bg1"/>
          </a:bgClr>
        </a:patt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DBD3DDF2-55C2-C936-A3E8-AF4E0A8351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826" y="0"/>
            <a:ext cx="9615174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A11D129-B96E-3B1D-3A82-141380B25A77}"/>
              </a:ext>
            </a:extLst>
          </p:cNvPr>
          <p:cNvSpPr/>
          <p:nvPr/>
        </p:nvSpPr>
        <p:spPr>
          <a:xfrm>
            <a:off x="508188" y="4880919"/>
            <a:ext cx="8833520" cy="132217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爸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爸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被</a:t>
            </a:r>
            <a:r>
              <a:rPr kumimoji="0" lang="zh-TW" alt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安安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的聲音嚇了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一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大跳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kumimoji="0" lang="en-US" altLang="zh-TW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方向盤不自主地向右猛力轉了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一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下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kumimoji="0" lang="en-US" altLang="zh-TW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讓坐在後座的媽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媽和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妹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妹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變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得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東倒西歪</a:t>
            </a:r>
            <a:r>
              <a:rPr kumimoji="0" lang="zh-TW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kumimoji="0" lang="en-US" altLang="zh-TW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572534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683</TotalTime>
  <Words>2454</Words>
  <Application>Microsoft Office PowerPoint</Application>
  <PresentationFormat>寬螢幕</PresentationFormat>
  <Paragraphs>257</Paragraphs>
  <Slides>41</Slides>
  <Notes>37</Notes>
  <HiddenSlides>0</HiddenSlides>
  <MMClips>0</MMClips>
  <ScaleCrop>false</ScaleCrop>
  <HeadingPairs>
    <vt:vector size="6" baseType="variant">
      <vt:variant>
        <vt:lpstr>使用字型</vt:lpstr>
      </vt:variant>
      <vt:variant>
        <vt:i4>12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41</vt:i4>
      </vt:variant>
    </vt:vector>
  </HeadingPairs>
  <TitlesOfParts>
    <vt:vector size="55" baseType="lpstr">
      <vt:lpstr>Calibri</vt:lpstr>
      <vt:lpstr>Arial</vt:lpstr>
      <vt:lpstr>王漢宗中楷體破音一</vt:lpstr>
      <vt:lpstr>微軟正黑體</vt:lpstr>
      <vt:lpstr>Calibri Light</vt:lpstr>
      <vt:lpstr>標楷體</vt:lpstr>
      <vt:lpstr>王漢宗中楷體破音二</vt:lpstr>
      <vt:lpstr>王漢宗中楷體注音</vt:lpstr>
      <vt:lpstr>Wingdings</vt:lpstr>
      <vt:lpstr>Noto Sans CJK TC Bold</vt:lpstr>
      <vt:lpstr>王漢宗中楷體破音三</vt:lpstr>
      <vt:lpstr>Helvetica-Light</vt:lpstr>
      <vt:lpstr>Office 佈景主題</vt:lpstr>
      <vt:lpstr>1_Office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交通安全課程模組PPT</dc:title>
  <dc:creator>User</dc:creator>
  <cp:lastModifiedBy>syuuyucc@outlook.com</cp:lastModifiedBy>
  <cp:revision>45</cp:revision>
  <dcterms:created xsi:type="dcterms:W3CDTF">2023-11-11T09:40:17Z</dcterms:created>
  <dcterms:modified xsi:type="dcterms:W3CDTF">2024-01-09T09:16:22Z</dcterms:modified>
</cp:coreProperties>
</file>